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0" r:id="rId3"/>
    <p:sldMasterId id="2147483676" r:id="rId4"/>
    <p:sldMasterId id="2147483689" r:id="rId5"/>
  </p:sldMasterIdLst>
  <p:notesMasterIdLst>
    <p:notesMasterId r:id="rId26"/>
  </p:notesMasterIdLst>
  <p:sldIdLst>
    <p:sldId id="309" r:id="rId6"/>
    <p:sldId id="452" r:id="rId7"/>
    <p:sldId id="453" r:id="rId8"/>
    <p:sldId id="454" r:id="rId9"/>
    <p:sldId id="455" r:id="rId10"/>
    <p:sldId id="456" r:id="rId11"/>
    <p:sldId id="457" r:id="rId12"/>
    <p:sldId id="458" r:id="rId13"/>
    <p:sldId id="459" r:id="rId14"/>
    <p:sldId id="460" r:id="rId15"/>
    <p:sldId id="461" r:id="rId16"/>
    <p:sldId id="462" r:id="rId17"/>
    <p:sldId id="463" r:id="rId18"/>
    <p:sldId id="464" r:id="rId19"/>
    <p:sldId id="465" r:id="rId20"/>
    <p:sldId id="466" r:id="rId21"/>
    <p:sldId id="467" r:id="rId22"/>
    <p:sldId id="468" r:id="rId23"/>
    <p:sldId id="469" r:id="rId24"/>
    <p:sldId id="470" r:id="rId25"/>
  </p:sldIdLst>
  <p:sldSz cx="13004800" cy="97536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800"/>
    <a:srgbClr val="00263E"/>
    <a:srgbClr val="535353"/>
    <a:srgbClr val="CC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26" autoAdjust="0"/>
  </p:normalViewPr>
  <p:slideViewPr>
    <p:cSldViewPr snapToGrid="0" snapToObjects="1">
      <p:cViewPr varScale="1">
        <p:scale>
          <a:sx n="58" d="100"/>
          <a:sy n="58" d="100"/>
        </p:scale>
        <p:origin x="1474" y="77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060067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7457" y="4415790"/>
            <a:ext cx="6498772" cy="4183380"/>
          </a:xfrm>
        </p:spPr>
        <p:txBody>
          <a:bodyPr/>
          <a:lstStyle/>
          <a:p>
            <a:r>
              <a:rPr lang="en-US" sz="1600" dirty="0" smtClean="0"/>
              <a:t>Thank you for including me… </a:t>
            </a:r>
          </a:p>
          <a:p>
            <a:endParaRPr lang="en-US" sz="1600" dirty="0"/>
          </a:p>
          <a:p>
            <a:r>
              <a:rPr lang="en-US" sz="1600" dirty="0" smtClean="0"/>
              <a:t>My background – over 25 </a:t>
            </a:r>
            <a:r>
              <a:rPr lang="en-US" sz="1600" dirty="0"/>
              <a:t>years of commercial Property and Casualty insurance experience, specializing in marketing, product development, and the utilization of client-facing technologies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smtClean="0"/>
              <a:t>Began career with Willis, then was with Sedgwick which became Marsh, then spent the last 15 years with WGA and came into Gallagher as a merger partner in 2015. </a:t>
            </a:r>
          </a:p>
          <a:p>
            <a:endParaRPr lang="en-US" sz="1600" dirty="0"/>
          </a:p>
          <a:p>
            <a:r>
              <a:rPr lang="en-US" sz="1600" dirty="0" smtClean="0"/>
              <a:t>Beyond all my marketing years, I was a producer while at Marsh and when I started at WGA, making me uniquely qualified to know what it takes for all of you to get the kind of opportunities I want to work on with you. 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658598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531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7738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7738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7738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7738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7738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</a:pPr>
            <a:fld id="{264CCAE1-693B-42E3-96B0-19D767EBD42B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rgbClr val="000000"/>
                </a:buClr>
              </a:pPr>
              <a:t>10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en-US" altLang="en-US" sz="1800" dirty="0">
              <a:solidFill>
                <a:srgbClr val="FFFFFF"/>
              </a:solidFill>
              <a:latin typeface="Arial" panose="020B0604020202020204" pitchFamily="34" charset="0"/>
              <a:cs typeface="Arial Unicode MS" charset="0"/>
            </a:endParaRPr>
          </a:p>
        </p:txBody>
      </p:sp>
      <p:sp>
        <p:nvSpPr>
          <p:cNvPr id="25604" name="Text Box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1400" dirty="0" smtClean="0">
                <a:latin typeface="Arial" panose="020B0604020202020204" pitchFamily="34" charset="0"/>
                <a:cs typeface="Arial Unicode MS" charset="0"/>
              </a:rPr>
              <a:t>To understand how electricity can affect our bodies we must first understand how electricity does its work.  </a:t>
            </a:r>
          </a:p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1400" dirty="0" smtClean="0">
                <a:latin typeface="Arial" panose="020B0604020202020204" pitchFamily="34" charset="0"/>
                <a:cs typeface="Arial Unicode MS" charset="0"/>
              </a:rPr>
              <a:t>As the diagram shows above, electricity (like water) uses its current flow to perform its work and as it does so its voltage drops from high to low.   </a:t>
            </a:r>
          </a:p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z="1400" dirty="0" smtClean="0">
              <a:latin typeface="Arial" panose="020B0604020202020204" pitchFamily="34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808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7738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7738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7738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7738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7738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</a:pPr>
            <a:fld id="{43347252-228B-4459-8469-F0AFC5875BEE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rgbClr val="000000"/>
                </a:buClr>
              </a:pPr>
              <a:t>14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1986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ln/>
        </p:spPr>
        <p:txBody>
          <a:bodyPr/>
          <a:lstStyle/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en-US" sz="1400" dirty="0">
                <a:latin typeface="Arial" panose="020B0604020202020204" pitchFamily="34" charset="0"/>
                <a:cs typeface="Arial Unicode MS" charset="0"/>
              </a:rPr>
              <a:t>Who recognizes this device.  Who can tell me where you might a Ground Fault Circuit Interrupter in your home?</a:t>
            </a:r>
          </a:p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altLang="en-US" sz="1400" dirty="0">
              <a:latin typeface="Arial" panose="020B0604020202020204" pitchFamily="34" charset="0"/>
              <a:cs typeface="Arial Unicode MS" charset="0"/>
            </a:endParaRPr>
          </a:p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en-US" sz="1400" dirty="0">
                <a:latin typeface="Arial" panose="020B0604020202020204" pitchFamily="34" charset="0"/>
                <a:cs typeface="Arial Unicode MS" charset="0"/>
              </a:rPr>
              <a:t>Why is it installed there?  </a:t>
            </a:r>
          </a:p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 Unicode MS" charset="0"/>
              </a:rPr>
              <a:t>(Wet location – conductivity of water)</a:t>
            </a:r>
            <a:r>
              <a:rPr lang="ar-SA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 Unicode MS" charset="0"/>
              </a:rPr>
              <a:t>‏</a:t>
            </a:r>
            <a:endParaRPr lang="en-US" alt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 Unicode MS" charset="0"/>
            </a:endParaRPr>
          </a:p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alt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 Unicode MS" charset="0"/>
            </a:endParaRPr>
          </a:p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en-US" sz="1400" dirty="0">
                <a:latin typeface="Arial" panose="020B0604020202020204" pitchFamily="34" charset="0"/>
                <a:cs typeface="Arial Unicode MS" charset="0"/>
              </a:rPr>
              <a:t>How does it work?  </a:t>
            </a:r>
          </a:p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 Unicode MS" charset="0"/>
              </a:rPr>
              <a:t>(Measures difference in current between hot and neutral – anything over 5mA will trip GFCI)</a:t>
            </a:r>
            <a:r>
              <a:rPr lang="ar-SA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 Unicode MS" charset="0"/>
              </a:rPr>
              <a:t>‏</a:t>
            </a:r>
            <a:endParaRPr lang="en-US" alt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 Unicode MS" charset="0"/>
            </a:endParaRPr>
          </a:p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alt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 Unicode MS" charset="0"/>
            </a:endParaRPr>
          </a:p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en-US" sz="1400" dirty="0">
                <a:latin typeface="Arial" panose="020B0604020202020204" pitchFamily="34" charset="0"/>
                <a:cs typeface="Arial Unicode MS" charset="0"/>
              </a:rPr>
              <a:t>How do you test it?   </a:t>
            </a:r>
          </a:p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altLang="en-US" sz="1400" dirty="0">
              <a:latin typeface="Arial" panose="020B0604020202020204" pitchFamily="34" charset="0"/>
              <a:cs typeface="Arial Unicode MS" charset="0"/>
            </a:endParaRPr>
          </a:p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altLang="en-US" sz="1400" dirty="0">
              <a:latin typeface="Arial" panose="020B0604020202020204" pitchFamily="34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890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7738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7738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7738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7738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7738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</a:pPr>
            <a:fld id="{54FEDEE0-963A-44CE-9620-BC4AD90E0843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rgbClr val="000000"/>
                </a:buClr>
              </a:pPr>
              <a:t>16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3796" name="Text Box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516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1400" dirty="0" smtClean="0">
                <a:latin typeface="Arial" panose="020B0604020202020204" pitchFamily="34" charset="0"/>
                <a:cs typeface="Arial Unicode MS" charset="0"/>
              </a:rPr>
              <a:t>In the next few slides we are going to discuss how YOU can avoid these electrical hazards.  But first…</a:t>
            </a:r>
          </a:p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1400" dirty="0" smtClean="0">
                <a:latin typeface="Arial" panose="020B0604020202020204" pitchFamily="34" charset="0"/>
                <a:cs typeface="Arial Unicode MS" charset="0"/>
              </a:rPr>
              <a:t>What is wrong with THESE pictures?</a:t>
            </a:r>
          </a:p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1400" i="1" dirty="0" smtClean="0">
                <a:latin typeface="Arial" panose="020B0604020202020204" pitchFamily="34" charset="0"/>
                <a:cs typeface="Arial Unicode MS" charset="0"/>
              </a:rPr>
              <a:t>(Top picture - Ground prong missing/removed)</a:t>
            </a:r>
            <a:r>
              <a:rPr lang="ar-SA" altLang="en-US" sz="1400" i="1" smtClean="0">
                <a:latin typeface="Arial" panose="020B0604020202020204" pitchFamily="34" charset="0"/>
                <a:cs typeface="Arial Unicode MS" charset="0"/>
              </a:rPr>
              <a:t>‏</a:t>
            </a:r>
            <a:endParaRPr lang="en-US" altLang="en-US" sz="1400" i="1" dirty="0" smtClean="0">
              <a:latin typeface="Arial" panose="020B0604020202020204" pitchFamily="34" charset="0"/>
              <a:cs typeface="Arial Unicode MS" charset="0"/>
            </a:endParaRPr>
          </a:p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1400" i="1" dirty="0" smtClean="0">
                <a:latin typeface="Arial" panose="020B0604020202020204" pitchFamily="34" charset="0"/>
                <a:cs typeface="Arial Unicode MS" charset="0"/>
              </a:rPr>
              <a:t>(Bottom picture - Dangling electrical bar. 3 to 2 prong adaptors = ground connection missing)</a:t>
            </a:r>
            <a:r>
              <a:rPr lang="ar-SA" altLang="en-US" sz="1400" i="1" smtClean="0">
                <a:latin typeface="Arial" panose="020B0604020202020204" pitchFamily="34" charset="0"/>
                <a:cs typeface="Arial Unicode MS" charset="0"/>
              </a:rPr>
              <a:t>‏</a:t>
            </a:r>
            <a:endParaRPr lang="en-US" altLang="en-US" sz="1400" i="1" dirty="0" smtClean="0">
              <a:latin typeface="Arial" panose="020B0604020202020204" pitchFamily="34" charset="0"/>
              <a:cs typeface="Arial Unicode MS" charset="0"/>
            </a:endParaRPr>
          </a:p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z="1400" i="1" dirty="0" smtClean="0">
              <a:latin typeface="Arial" panose="020B0604020202020204" pitchFamily="34" charset="0"/>
              <a:cs typeface="Arial Unicode MS" charset="0"/>
            </a:endParaRPr>
          </a:p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1400" dirty="0" smtClean="0">
                <a:latin typeface="Arial" panose="020B0604020202020204" pitchFamily="34" charset="0"/>
                <a:cs typeface="Arial Unicode MS" charset="0"/>
              </a:rPr>
              <a:t>How do you avoid grounding hazards – anyone? </a:t>
            </a:r>
          </a:p>
          <a:p>
            <a:pPr eaLnBrk="1" hangingPunct="1">
              <a:spcBef>
                <a:spcPts val="525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1400" dirty="0" smtClean="0">
                <a:latin typeface="Arial" panose="020B0604020202020204" pitchFamily="34" charset="0"/>
                <a:cs typeface="Arial Unicode MS" charset="0"/>
              </a:rPr>
              <a:t>You must ground ALL power supplies and electrical equipment</a:t>
            </a:r>
          </a:p>
          <a:p>
            <a:pPr eaLnBrk="1" hangingPunct="1">
              <a:spcBef>
                <a:spcPts val="525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1400" dirty="0" smtClean="0">
                <a:latin typeface="Arial" panose="020B0604020202020204" pitchFamily="34" charset="0"/>
                <a:cs typeface="Arial Unicode MS" charset="0"/>
              </a:rPr>
              <a:t>You must NOT remove ground pins</a:t>
            </a:r>
          </a:p>
          <a:p>
            <a:pPr eaLnBrk="1" hangingPunct="1">
              <a:spcBef>
                <a:spcPts val="525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1400" dirty="0" smtClean="0">
                <a:latin typeface="Arial" panose="020B0604020202020204" pitchFamily="34" charset="0"/>
                <a:cs typeface="Arial Unicode MS" charset="0"/>
              </a:rPr>
              <a:t>Always use double insulated tools</a:t>
            </a:r>
          </a:p>
          <a:p>
            <a:pPr eaLnBrk="1" hangingPunct="1">
              <a:spcBef>
                <a:spcPts val="525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1400" dirty="0" smtClean="0">
                <a:latin typeface="Arial" panose="020B0604020202020204" pitchFamily="34" charset="0"/>
                <a:cs typeface="Arial Unicode MS" charset="0"/>
              </a:rPr>
              <a:t>Make sure that all metal parts on the equipment that YOU or your co-worker are using are grounded</a:t>
            </a:r>
          </a:p>
          <a:p>
            <a:pPr eaLnBrk="1" hangingPunct="1">
              <a:spcBef>
                <a:spcPts val="525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1400" dirty="0" smtClean="0">
                <a:latin typeface="Arial" panose="020B0604020202020204" pitchFamily="34" charset="0"/>
                <a:cs typeface="Arial Unicode MS" charset="0"/>
              </a:rPr>
              <a:t>You must examine equipment for damage EVERYTIME BEFORE USE</a:t>
            </a:r>
          </a:p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z="1400" i="1" dirty="0" smtClean="0">
              <a:latin typeface="Arial" panose="020B0604020202020204" pitchFamily="34" charset="0"/>
              <a:cs typeface="Arial Unicode MS" charset="0"/>
            </a:endParaRPr>
          </a:p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z="1400" i="1" dirty="0" smtClean="0">
              <a:latin typeface="Arial" panose="020B0604020202020204" pitchFamily="34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812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259677" y="9245600"/>
            <a:ext cx="236373" cy="21844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>
            <a:lvl1pPr defTabSz="169331">
              <a:tabLst/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1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32865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6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0"/>
            <a:ext cx="5621696" cy="609668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rot="16200000" flipV="1">
            <a:off x="3832396" y="5694378"/>
            <a:ext cx="6036194" cy="582"/>
          </a:xfrm>
          <a:prstGeom prst="line">
            <a:avLst/>
          </a:prstGeom>
          <a:ln w="12700">
            <a:solidFill>
              <a:srgbClr val="00263E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65904" y="3236670"/>
            <a:ext cx="6138897" cy="49603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88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- format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07976" y="2500506"/>
            <a:ext cx="8478851" cy="605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0" i="0" baseline="0">
                <a:solidFill>
                  <a:srgbClr val="EA7600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3807805" y="3105591"/>
            <a:ext cx="8478851" cy="5071828"/>
          </a:xfrm>
          <a:prstGeom prst="rect">
            <a:avLst/>
          </a:prstGeom>
        </p:spPr>
        <p:txBody>
          <a:bodyPr vert="horz" lIns="0" tIns="65023" rIns="130046" bIns="65023" rtlCol="0">
            <a:normAutofit/>
          </a:bodyPr>
          <a:lstStyle>
            <a:lvl1pPr>
              <a:defRPr sz="2800">
                <a:solidFill>
                  <a:srgbClr val="00263E"/>
                </a:solidFill>
              </a:defRPr>
            </a:lvl1pPr>
            <a:lvl2pPr>
              <a:defRPr sz="2600">
                <a:solidFill>
                  <a:srgbClr val="00263E"/>
                </a:solidFill>
              </a:defRPr>
            </a:lvl2pPr>
            <a:lvl3pPr>
              <a:defRPr sz="2300">
                <a:solidFill>
                  <a:srgbClr val="00263E"/>
                </a:solidFill>
              </a:defRPr>
            </a:lvl3pPr>
            <a:lvl4pPr>
              <a:defRPr sz="2300">
                <a:solidFill>
                  <a:srgbClr val="00263E"/>
                </a:solidFill>
              </a:defRPr>
            </a:lvl4pPr>
            <a:lvl5pPr>
              <a:defRPr sz="2300">
                <a:solidFill>
                  <a:srgbClr val="00263E"/>
                </a:solidFill>
              </a:defRPr>
            </a:lvl5pPr>
          </a:lstStyle>
          <a:p>
            <a:pPr marL="260092" lvl="0" indent="-260092" algn="l" defTabSz="650230" rtl="0" eaLnBrk="1" latinLnBrk="0" hangingPunct="1">
              <a:spcBef>
                <a:spcPts val="1707"/>
              </a:spcBef>
              <a:buFont typeface="Arial"/>
              <a:buChar char="•"/>
            </a:pPr>
            <a:r>
              <a:rPr lang="en-US" dirty="0" smtClean="0"/>
              <a:t>Click to edit Master text styles</a:t>
            </a:r>
          </a:p>
          <a:p>
            <a:pPr marL="650230" lvl="1" indent="-195069" algn="l" defTabSz="650230" rtl="0" eaLnBrk="1" latinLnBrk="0" hangingPunct="1">
              <a:spcBef>
                <a:spcPts val="853"/>
              </a:spcBef>
              <a:buSzPct val="80000"/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2299262" y="1630952"/>
            <a:ext cx="9984110" cy="2969609"/>
            <a:chOff x="1616668" y="1146763"/>
            <a:chExt cx="7020077" cy="2088006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1616668" y="1761795"/>
              <a:ext cx="7020077" cy="0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rot="16200000" flipV="1">
              <a:off x="1323961" y="2190765"/>
              <a:ext cx="2088006" cy="2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0800000">
              <a:off x="2256257" y="1648003"/>
              <a:ext cx="227992" cy="227583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812152" y="1706185"/>
            <a:ext cx="8474675" cy="7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4600" b="0" i="0" baseline="0">
                <a:solidFill>
                  <a:srgbClr val="666666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0720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-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385" y="5404191"/>
            <a:ext cx="13004800" cy="4349409"/>
          </a:xfrm>
          <a:prstGeom prst="rect">
            <a:avLst/>
          </a:prstGeom>
          <a:gradFill>
            <a:gsLst>
              <a:gs pos="70000">
                <a:srgbClr val="00263E">
                  <a:alpha val="90000"/>
                </a:srgbClr>
              </a:gs>
              <a:gs pos="35000">
                <a:srgbClr val="00263E">
                  <a:alpha val="85000"/>
                </a:srgbClr>
              </a:gs>
            </a:gsLst>
            <a:lin ang="0" scaled="1"/>
          </a:gradFill>
          <a:ln>
            <a:noFill/>
          </a:ln>
          <a:effectLst>
            <a:outerShdw blurRad="40000" dist="23000" dir="5400000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defTabSz="650230" hangingPunct="1"/>
            <a:endParaRPr lang="en-US" sz="2600" kern="1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747" y="5924408"/>
            <a:ext cx="7497017" cy="1644349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656"/>
              </a:lnSpc>
              <a:spcBef>
                <a:spcPts val="0"/>
              </a:spcBef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864035" y="5934730"/>
            <a:ext cx="3883378" cy="2178756"/>
          </a:xfrm>
          <a:prstGeom prst="rect">
            <a:avLst/>
          </a:prstGeom>
        </p:spPr>
        <p:txBody>
          <a:bodyPr tIns="195069"/>
          <a:lstStyle>
            <a:lvl1pPr marL="0" indent="0">
              <a:spcBef>
                <a:spcPts val="410"/>
              </a:spcBef>
              <a:buNone/>
              <a:defRPr sz="2300" b="1" baseline="0">
                <a:solidFill>
                  <a:srgbClr val="EA7600"/>
                </a:solidFill>
                <a:latin typeface="Arial"/>
                <a:cs typeface="Arial"/>
              </a:defRPr>
            </a:lvl1pPr>
            <a:lvl2pPr marL="0" indent="0">
              <a:spcBef>
                <a:spcPts val="410"/>
              </a:spcBef>
              <a:buNone/>
              <a:defRPr sz="1700" baseline="0">
                <a:solidFill>
                  <a:srgbClr val="A6BBC9"/>
                </a:solidFill>
                <a:latin typeface="Arial"/>
                <a:cs typeface="Arial"/>
              </a:defRPr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Name | Title</a:t>
            </a:r>
          </a:p>
          <a:p>
            <a:pPr lvl="1"/>
            <a:r>
              <a:rPr lang="en-US" dirty="0" smtClean="0"/>
              <a:t>Arthur J. Gallagher &amp; Co.</a:t>
            </a:r>
          </a:p>
          <a:p>
            <a:pPr lvl="1"/>
            <a:r>
              <a:rPr lang="en-US" dirty="0" smtClean="0"/>
              <a:t>000.000.0000 Main</a:t>
            </a:r>
          </a:p>
          <a:p>
            <a:pPr lvl="1"/>
            <a:r>
              <a:rPr lang="en-US" dirty="0" smtClean="0"/>
              <a:t>000.000.0000 Fax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90509" y="6172119"/>
            <a:ext cx="0" cy="1135340"/>
          </a:xfrm>
          <a:prstGeom prst="line">
            <a:avLst/>
          </a:prstGeom>
          <a:ln w="12700" cmpd="sng">
            <a:solidFill>
              <a:srgbClr val="EA7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range-Marker-Line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404217"/>
            <a:ext cx="13004800" cy="65024"/>
          </a:xfrm>
          <a:prstGeom prst="rect">
            <a:avLst/>
          </a:prstGeom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http://bsdportal/marketingsales/marketing/Font%20Library/01%20Divisional%20logos%20with%20tagline/AJGCo%20Business%20Without%20Barriers.2cH_Blk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133" y="1016385"/>
            <a:ext cx="3953570" cy="656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2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70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10403840" cy="5462016"/>
          </a:xfrm>
          <a:prstGeom prst="rect">
            <a:avLst/>
          </a:prstGeom>
        </p:spPr>
        <p:txBody>
          <a:bodyPr/>
          <a:lstStyle>
            <a:lvl1pPr marL="487647" indent="-487647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3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7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40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62496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8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592064" cy="58521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92544" y="2470912"/>
            <a:ext cx="6112256" cy="45516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10403840" cy="5462016"/>
          </a:xfrm>
          <a:prstGeom prst="rect">
            <a:avLst/>
          </a:prstGeom>
        </p:spPr>
        <p:txBody>
          <a:bodyPr/>
          <a:lstStyle>
            <a:lvl1pPr marL="487647" indent="-487647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3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4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5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62496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13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592064" cy="58521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92544" y="2470912"/>
            <a:ext cx="6112256" cy="45516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3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0501"/>
            <a:ext cx="13004800" cy="4393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747" y="2655753"/>
            <a:ext cx="7888175" cy="104524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6115"/>
              </a:lnSpc>
              <a:spcBef>
                <a:spcPts val="0"/>
              </a:spcBef>
              <a:defRPr sz="5700" cap="none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Divider/Breaker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6747" y="4681728"/>
            <a:ext cx="7888175" cy="5503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400" cap="none" baseline="0">
                <a:solidFill>
                  <a:schemeClr val="accent2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Subheading/topic</a:t>
            </a:r>
            <a:endParaRPr lang="en-US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976747" y="8908903"/>
            <a:ext cx="5346678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00" dirty="0" smtClean="0">
                <a:solidFill>
                  <a:schemeClr val="accent1"/>
                </a:solidFill>
                <a:latin typeface="+mj-lt"/>
              </a:rPr>
              <a:t> © 2017 ARTHUR J. GALLAGHER &amp; CO.</a:t>
            </a:r>
            <a:r>
              <a:rPr lang="en-US" sz="1000" baseline="0" dirty="0" smtClean="0">
                <a:solidFill>
                  <a:schemeClr val="accent1"/>
                </a:solidFill>
                <a:latin typeface="+mj-lt"/>
              </a:rPr>
              <a:t>  </a:t>
            </a:r>
            <a:r>
              <a:rPr lang="en-US" sz="1000" dirty="0" smtClean="0">
                <a:solidFill>
                  <a:schemeClr val="accent1"/>
                </a:solidFill>
                <a:latin typeface="+mj-lt"/>
              </a:rPr>
              <a:t>|</a:t>
            </a:r>
            <a:r>
              <a:rPr lang="en-US" sz="1000" baseline="0" dirty="0" smtClean="0">
                <a:solidFill>
                  <a:schemeClr val="accent1"/>
                </a:solidFill>
                <a:latin typeface="+mj-lt"/>
              </a:rPr>
              <a:t>  </a:t>
            </a:r>
            <a:r>
              <a:rPr lang="en-US" sz="1000" dirty="0" smtClean="0">
                <a:solidFill>
                  <a:schemeClr val="accent1"/>
                </a:solidFill>
                <a:latin typeface="+mj-lt"/>
              </a:rPr>
              <a:t>AJG.COM</a:t>
            </a:r>
            <a:endParaRPr sz="1000" baseline="300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216" y="650241"/>
            <a:ext cx="3901440" cy="186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6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97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7671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Basic Electrical Safety</a:t>
            </a:r>
            <a:endParaRPr lang="en-US" altLang="en-US" sz="1991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741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360" y="2817707"/>
            <a:ext cx="5418667" cy="5852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817707"/>
            <a:ext cx="5418667" cy="5852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Basic Electrical Safety</a:t>
            </a:r>
            <a:endParaRPr lang="en-US" altLang="en-US" sz="1991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932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 algn="l"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>
            <a:lvl1pPr defTabSz="169331">
              <a:tabLst/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84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32865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6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0"/>
            <a:ext cx="5621696" cy="609668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rot="16200000" flipV="1">
            <a:off x="3832396" y="5694378"/>
            <a:ext cx="6036194" cy="582"/>
          </a:xfrm>
          <a:prstGeom prst="line">
            <a:avLst/>
          </a:prstGeom>
          <a:ln w="12700">
            <a:solidFill>
              <a:srgbClr val="00263E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65904" y="3236670"/>
            <a:ext cx="6138897" cy="49603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92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- format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97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07976" y="2500506"/>
            <a:ext cx="8478851" cy="605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0" i="0" baseline="0">
                <a:solidFill>
                  <a:srgbClr val="EA7600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3807805" y="3105591"/>
            <a:ext cx="8478851" cy="5071828"/>
          </a:xfrm>
          <a:prstGeom prst="rect">
            <a:avLst/>
          </a:prstGeom>
        </p:spPr>
        <p:txBody>
          <a:bodyPr vert="horz" lIns="0" tIns="65023" rIns="130046" bIns="65023" rtlCol="0">
            <a:normAutofit/>
          </a:bodyPr>
          <a:lstStyle>
            <a:lvl1pPr>
              <a:defRPr sz="2800">
                <a:solidFill>
                  <a:srgbClr val="00263E"/>
                </a:solidFill>
              </a:defRPr>
            </a:lvl1pPr>
            <a:lvl2pPr>
              <a:defRPr sz="2600">
                <a:solidFill>
                  <a:srgbClr val="00263E"/>
                </a:solidFill>
              </a:defRPr>
            </a:lvl2pPr>
            <a:lvl3pPr>
              <a:defRPr sz="2300">
                <a:solidFill>
                  <a:srgbClr val="00263E"/>
                </a:solidFill>
              </a:defRPr>
            </a:lvl3pPr>
            <a:lvl4pPr>
              <a:defRPr sz="2300">
                <a:solidFill>
                  <a:srgbClr val="00263E"/>
                </a:solidFill>
              </a:defRPr>
            </a:lvl4pPr>
            <a:lvl5pPr>
              <a:defRPr sz="2300">
                <a:solidFill>
                  <a:srgbClr val="00263E"/>
                </a:solidFill>
              </a:defRPr>
            </a:lvl5pPr>
          </a:lstStyle>
          <a:p>
            <a:pPr marL="260092" lvl="0" indent="-260092" algn="l" defTabSz="650230" rtl="0" eaLnBrk="1" latinLnBrk="0" hangingPunct="1">
              <a:spcBef>
                <a:spcPts val="1707"/>
              </a:spcBef>
              <a:buFont typeface="Arial"/>
              <a:buChar char="•"/>
            </a:pPr>
            <a:r>
              <a:rPr lang="en-US" dirty="0" smtClean="0"/>
              <a:t>Click to edit Master text styles</a:t>
            </a:r>
          </a:p>
          <a:p>
            <a:pPr marL="650230" lvl="1" indent="-195069" algn="l" defTabSz="650230" rtl="0" eaLnBrk="1" latinLnBrk="0" hangingPunct="1">
              <a:spcBef>
                <a:spcPts val="853"/>
              </a:spcBef>
              <a:buSzPct val="80000"/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2299262" y="1630952"/>
            <a:ext cx="9984110" cy="2969609"/>
            <a:chOff x="1616668" y="1146763"/>
            <a:chExt cx="7020077" cy="2088006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1616668" y="1761795"/>
              <a:ext cx="7020077" cy="0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rot="16200000" flipV="1">
              <a:off x="1323961" y="2190765"/>
              <a:ext cx="2088006" cy="2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0800000">
              <a:off x="2256257" y="1648003"/>
              <a:ext cx="227992" cy="227583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812152" y="1706185"/>
            <a:ext cx="8474675" cy="7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4600" b="0" i="0" baseline="0">
                <a:solidFill>
                  <a:srgbClr val="666666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27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-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385" y="5404191"/>
            <a:ext cx="13004800" cy="4349409"/>
          </a:xfrm>
          <a:prstGeom prst="rect">
            <a:avLst/>
          </a:prstGeom>
          <a:gradFill>
            <a:gsLst>
              <a:gs pos="70000">
                <a:srgbClr val="00263E">
                  <a:alpha val="90000"/>
                </a:srgbClr>
              </a:gs>
              <a:gs pos="35000">
                <a:srgbClr val="00263E">
                  <a:alpha val="85000"/>
                </a:srgbClr>
              </a:gs>
            </a:gsLst>
            <a:lin ang="0" scaled="1"/>
          </a:gradFill>
          <a:ln>
            <a:noFill/>
          </a:ln>
          <a:effectLst>
            <a:outerShdw blurRad="40000" dist="23000" dir="5400000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defTabSz="650230" hangingPunct="1"/>
            <a:endParaRPr lang="en-US" sz="2600" kern="1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747" y="5924408"/>
            <a:ext cx="7497017" cy="1644349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656"/>
              </a:lnSpc>
              <a:spcBef>
                <a:spcPts val="0"/>
              </a:spcBef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864035" y="5934730"/>
            <a:ext cx="3883378" cy="2178756"/>
          </a:xfrm>
          <a:prstGeom prst="rect">
            <a:avLst/>
          </a:prstGeom>
        </p:spPr>
        <p:txBody>
          <a:bodyPr tIns="195069"/>
          <a:lstStyle>
            <a:lvl1pPr marL="0" indent="0">
              <a:spcBef>
                <a:spcPts val="410"/>
              </a:spcBef>
              <a:buNone/>
              <a:defRPr sz="2300" b="1" baseline="0">
                <a:solidFill>
                  <a:srgbClr val="EA7600"/>
                </a:solidFill>
                <a:latin typeface="Arial"/>
                <a:cs typeface="Arial"/>
              </a:defRPr>
            </a:lvl1pPr>
            <a:lvl2pPr marL="0" indent="0">
              <a:spcBef>
                <a:spcPts val="410"/>
              </a:spcBef>
              <a:buNone/>
              <a:defRPr sz="1700" baseline="0">
                <a:solidFill>
                  <a:srgbClr val="A6BBC9"/>
                </a:solidFill>
                <a:latin typeface="Arial"/>
                <a:cs typeface="Arial"/>
              </a:defRPr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Name | Title</a:t>
            </a:r>
          </a:p>
          <a:p>
            <a:pPr lvl="1"/>
            <a:r>
              <a:rPr lang="en-US" dirty="0" smtClean="0"/>
              <a:t>Arthur J. Gallagher &amp; Co.</a:t>
            </a:r>
          </a:p>
          <a:p>
            <a:pPr lvl="1"/>
            <a:r>
              <a:rPr lang="en-US" dirty="0" smtClean="0"/>
              <a:t>000.000.0000 Main</a:t>
            </a:r>
          </a:p>
          <a:p>
            <a:pPr lvl="1"/>
            <a:r>
              <a:rPr lang="en-US" dirty="0" smtClean="0"/>
              <a:t>000.000.0000 Fax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90509" y="6172119"/>
            <a:ext cx="0" cy="1135340"/>
          </a:xfrm>
          <a:prstGeom prst="line">
            <a:avLst/>
          </a:prstGeom>
          <a:ln w="12700" cmpd="sng">
            <a:solidFill>
              <a:srgbClr val="EA7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range-Marker-Line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404217"/>
            <a:ext cx="13004800" cy="65024"/>
          </a:xfrm>
          <a:prstGeom prst="rect">
            <a:avLst/>
          </a:prstGeom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http://bsdportal/marketingsales/marketing/Font%20Library/01%20Divisional%20logos%20with%20tagline/AJGCo%20Business%20Without%20Barriers.2cH_Blk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133" y="1016385"/>
            <a:ext cx="3953570" cy="656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165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marL="6858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2pPr>
            <a:lvl3pPr marL="10287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3pPr>
            <a:lvl4pPr marL="13716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4pPr>
            <a:lvl5pPr marL="17145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allagher-PPT_r1g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>
            <a:lvl1pPr defTabSz="169331">
              <a:tabLst/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48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259677" y="9251950"/>
            <a:ext cx="236373" cy="2184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900">
                <a:latin typeface="Gotham-Book"/>
                <a:ea typeface="Gotham-Book"/>
                <a:cs typeface="Gotham-Book"/>
                <a:sym typeface="Gotham-Book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7" r:id="rId6"/>
    <p:sldLayoutId id="2147483658" r:id="rId7"/>
    <p:sldLayoutId id="2147483660" r:id="rId8"/>
    <p:sldLayoutId id="2147483684" r:id="rId9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321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1pPr>
      <a:lvl2pPr marL="765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2pPr>
      <a:lvl3pPr marL="1210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3pPr>
      <a:lvl4pPr marL="1654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4pPr>
      <a:lvl5pPr marL="2099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5pPr>
      <a:lvl6pPr marL="2543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6pPr>
      <a:lvl7pPr marL="2988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7pPr>
      <a:lvl8pPr marL="3432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8pPr>
      <a:lvl9pPr marL="3877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lobe2b.png"/>
          <p:cNvPicPr>
            <a:picLocks noChangeAspect="1"/>
          </p:cNvPicPr>
          <p:nvPr/>
        </p:nvPicPr>
        <p:blipFill>
          <a:blip r:embed="rId9" cstate="screen">
            <a:lum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8554818" y="1"/>
            <a:ext cx="4449984" cy="39324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6547299" y="9040144"/>
            <a:ext cx="5346678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230">
              <a:defRPr/>
            </a:pPr>
            <a:r>
              <a:rPr dirty="0">
                <a:solidFill>
                  <a:srgbClr val="00263E">
                    <a:tint val="75000"/>
                  </a:srgbClr>
                </a:solidFill>
              </a:rPr>
              <a:t> © 2016 ARTHUR J. GALLAGHER &amp; CO.  |  BUSINESS WITHOUT BARRIERS™</a:t>
            </a:r>
          </a:p>
        </p:txBody>
      </p:sp>
      <p:pic>
        <p:nvPicPr>
          <p:cNvPr id="10" name="Picture 9" descr="Orange-Marker-Line.png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9688576"/>
            <a:ext cx="13004800" cy="650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844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70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230" rtl="0" eaLnBrk="1" latinLnBrk="0" hangingPunct="1">
        <a:spcBef>
          <a:spcPct val="0"/>
        </a:spcBef>
        <a:buNone/>
        <a:defRPr sz="63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3700" kern="1200">
          <a:solidFill>
            <a:srgbClr val="00263E"/>
          </a:solidFill>
          <a:latin typeface="Times New Roman"/>
          <a:ea typeface="+mn-ea"/>
          <a:cs typeface="Times New Roman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400" kern="1200">
          <a:solidFill>
            <a:srgbClr val="00263E"/>
          </a:solidFill>
          <a:latin typeface="Times New Roman"/>
          <a:ea typeface="+mn-ea"/>
          <a:cs typeface="Times New Roman"/>
        </a:defRPr>
      </a:lvl2pPr>
      <a:lvl3pPr marL="1467533" indent="-327373" algn="l" defTabSz="650230" rtl="0" eaLnBrk="1" latinLnBrk="0" hangingPunct="1">
        <a:spcBef>
          <a:spcPct val="20000"/>
        </a:spcBef>
        <a:buFont typeface="Arial"/>
        <a:buChar char="•"/>
        <a:defRPr sz="3100" kern="1200">
          <a:solidFill>
            <a:srgbClr val="00263E"/>
          </a:solidFill>
          <a:latin typeface="Times New Roman"/>
          <a:ea typeface="+mn-ea"/>
          <a:cs typeface="Times New Roman"/>
        </a:defRPr>
      </a:lvl3pPr>
      <a:lvl4pPr marL="1785875" indent="-318342" algn="l" defTabSz="65023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4pPr>
      <a:lvl5pPr marL="2113247" indent="-327373" algn="l" defTabSz="650230" rtl="0" eaLnBrk="1" latinLnBrk="0" hangingPunct="1">
        <a:spcBef>
          <a:spcPct val="20000"/>
        </a:spcBef>
        <a:buFont typeface="Arial"/>
        <a:buChar char="»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3"/>
          <a:stretch/>
        </p:blipFill>
        <p:spPr>
          <a:xfrm>
            <a:off x="2600960" y="7482987"/>
            <a:ext cx="10403840" cy="22780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4" y="9472901"/>
            <a:ext cx="1768110" cy="269815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l" defTabSz="650197" hangingPunct="1"/>
            <a:r>
              <a:rPr lang="en-US" sz="900" kern="1200" dirty="0" smtClean="0">
                <a:solidFill>
                  <a:srgbClr val="FFFFFF">
                    <a:lumMod val="75000"/>
                  </a:srgbClr>
                </a:solidFill>
                <a:ea typeface="+mn-ea"/>
                <a:cs typeface="+mn-cs"/>
              </a:rPr>
              <a:t>17GGB______</a:t>
            </a:r>
            <a:endParaRPr lang="en-US" sz="900" kern="1200" dirty="0">
              <a:solidFill>
                <a:srgbClr val="FFFFFF">
                  <a:lumMod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17" name="Text Placeholder 6"/>
          <p:cNvSpPr txBox="1">
            <a:spLocks/>
          </p:cNvSpPr>
          <p:nvPr userDrawn="1"/>
        </p:nvSpPr>
        <p:spPr>
          <a:xfrm>
            <a:off x="7266922" y="9241016"/>
            <a:ext cx="5346678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197">
              <a:defRPr/>
            </a:pPr>
            <a:r>
              <a:rPr sz="1000" dirty="0">
                <a:solidFill>
                  <a:srgbClr val="00263E"/>
                </a:solidFill>
              </a:rPr>
              <a:t> © 2017 ARTHUR J. GALLAGHER &amp; CO.  |  AJG.COM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198778" y="8908930"/>
            <a:ext cx="460585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/>
          <a:p>
            <a:pPr defTabSz="650197" hangingPunct="1"/>
            <a:fld id="{8BA08932-23D9-42E7-9371-6007F82543F4}" type="slidenum">
              <a:rPr lang="en-US" sz="1100" kern="1200" smtClean="0">
                <a:solidFill>
                  <a:srgbClr val="00263E"/>
                </a:solidFill>
                <a:ea typeface="+mn-ea"/>
                <a:cs typeface="+mn-cs"/>
              </a:rPr>
              <a:pPr defTabSz="650197" hangingPunct="1"/>
              <a:t>‹#›</a:t>
            </a:fld>
            <a:endParaRPr lang="en-US" sz="1100" kern="1200" dirty="0" smtClean="0">
              <a:solidFill>
                <a:srgbClr val="00263E"/>
              </a:solidFill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10" y="22668"/>
            <a:ext cx="3321152" cy="15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7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197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87647" indent="-487647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700" kern="1200">
          <a:solidFill>
            <a:schemeClr val="tx2"/>
          </a:solidFill>
          <a:latin typeface="+mn-lt"/>
          <a:ea typeface="+mn-ea"/>
          <a:cs typeface="Times New Roman"/>
        </a:defRPr>
      </a:lvl1pPr>
      <a:lvl2pPr marL="1056569" indent="-406374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3400" kern="1200">
          <a:solidFill>
            <a:schemeClr val="tx2"/>
          </a:solidFill>
          <a:latin typeface="+mn-lt"/>
          <a:ea typeface="+mn-ea"/>
          <a:cs typeface="Times New Roman"/>
        </a:defRPr>
      </a:lvl2pPr>
      <a:lvl3pPr marL="1467457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100" kern="1200">
          <a:solidFill>
            <a:schemeClr val="tx2"/>
          </a:solidFill>
          <a:latin typeface="+mn-lt"/>
          <a:ea typeface="+mn-ea"/>
          <a:cs typeface="Times New Roman"/>
        </a:defRPr>
      </a:lvl3pPr>
      <a:lvl4pPr marL="1785784" indent="-318325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Times New Roman"/>
        </a:defRPr>
      </a:lvl4pPr>
      <a:lvl5pPr marL="2113139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600" kern="1200">
          <a:solidFill>
            <a:schemeClr val="tx2"/>
          </a:solidFill>
          <a:latin typeface="+mn-lt"/>
          <a:ea typeface="+mn-ea"/>
          <a:cs typeface="Times New Roman"/>
        </a:defRPr>
      </a:lvl5pPr>
      <a:lvl6pPr marL="357608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3"/>
          <a:stretch/>
        </p:blipFill>
        <p:spPr>
          <a:xfrm>
            <a:off x="2600960" y="7482987"/>
            <a:ext cx="10403840" cy="22780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4" y="9472901"/>
            <a:ext cx="1768110" cy="269815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l" defTabSz="650197" hangingPunct="1"/>
            <a:r>
              <a:rPr lang="en-US" sz="900" kern="1200" dirty="0" smtClean="0">
                <a:solidFill>
                  <a:srgbClr val="FFFFFF">
                    <a:lumMod val="75000"/>
                  </a:srgbClr>
                </a:solidFill>
              </a:rPr>
              <a:t>17GGB______</a:t>
            </a:r>
            <a:endParaRPr lang="en-US" sz="900" kern="1200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7" name="Text Placeholder 6"/>
          <p:cNvSpPr txBox="1">
            <a:spLocks/>
          </p:cNvSpPr>
          <p:nvPr userDrawn="1"/>
        </p:nvSpPr>
        <p:spPr>
          <a:xfrm>
            <a:off x="7266922" y="9241016"/>
            <a:ext cx="5346678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197">
              <a:defRPr/>
            </a:pPr>
            <a:r>
              <a:rPr sz="1000" dirty="0">
                <a:solidFill>
                  <a:srgbClr val="00263E"/>
                </a:solidFill>
              </a:rPr>
              <a:t> © 2017 ARTHUR J. GALLAGHER &amp; CO.  |  AJG.COM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198778" y="8908930"/>
            <a:ext cx="460585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/>
          <a:p>
            <a:pPr defTabSz="650197" hangingPunct="1"/>
            <a:fld id="{8BA08932-23D9-42E7-9371-6007F82543F4}" type="slidenum">
              <a:rPr lang="en-US" sz="1100" kern="1200" smtClean="0">
                <a:solidFill>
                  <a:srgbClr val="00263E"/>
                </a:solidFill>
              </a:rPr>
              <a:pPr defTabSz="650197" hangingPunct="1"/>
              <a:t>‹#›</a:t>
            </a:fld>
            <a:endParaRPr lang="en-US" sz="1100" kern="1200" dirty="0" smtClean="0">
              <a:solidFill>
                <a:srgbClr val="00263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10" y="22668"/>
            <a:ext cx="3321152" cy="15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4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96" r:id="rId5"/>
    <p:sldLayoutId id="2147483700" r:id="rId6"/>
    <p:sldLayoutId id="2147483702" r:id="rId7"/>
    <p:sldLayoutId id="2147483703" r:id="rId8"/>
    <p:sldLayoutId id="214748370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197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87647" indent="-487647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700" kern="1200">
          <a:solidFill>
            <a:schemeClr val="tx2"/>
          </a:solidFill>
          <a:latin typeface="+mn-lt"/>
          <a:ea typeface="+mn-ea"/>
          <a:cs typeface="Times New Roman"/>
        </a:defRPr>
      </a:lvl1pPr>
      <a:lvl2pPr marL="1056569" indent="-406374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3400" kern="1200">
          <a:solidFill>
            <a:schemeClr val="tx2"/>
          </a:solidFill>
          <a:latin typeface="+mn-lt"/>
          <a:ea typeface="+mn-ea"/>
          <a:cs typeface="Times New Roman"/>
        </a:defRPr>
      </a:lvl2pPr>
      <a:lvl3pPr marL="1467457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100" kern="1200">
          <a:solidFill>
            <a:schemeClr val="tx2"/>
          </a:solidFill>
          <a:latin typeface="+mn-lt"/>
          <a:ea typeface="+mn-ea"/>
          <a:cs typeface="Times New Roman"/>
        </a:defRPr>
      </a:lvl3pPr>
      <a:lvl4pPr marL="1785784" indent="-318325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Times New Roman"/>
        </a:defRPr>
      </a:lvl4pPr>
      <a:lvl5pPr marL="2113139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600" kern="1200">
          <a:solidFill>
            <a:schemeClr val="tx2"/>
          </a:solidFill>
          <a:latin typeface="+mn-lt"/>
          <a:ea typeface="+mn-ea"/>
          <a:cs typeface="Times New Roman"/>
        </a:defRPr>
      </a:lvl5pPr>
      <a:lvl6pPr marL="357608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lobe2b.png"/>
          <p:cNvPicPr>
            <a:picLocks noChangeAspect="1"/>
          </p:cNvPicPr>
          <p:nvPr/>
        </p:nvPicPr>
        <p:blipFill>
          <a:blip r:embed="rId8" cstate="screen">
            <a:lum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8554818" y="1"/>
            <a:ext cx="4449984" cy="39324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6547299" y="9040144"/>
            <a:ext cx="5346678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230">
              <a:defRPr/>
            </a:pPr>
            <a:r>
              <a:rPr dirty="0">
                <a:solidFill>
                  <a:srgbClr val="00263E">
                    <a:tint val="75000"/>
                  </a:srgbClr>
                </a:solidFill>
              </a:rPr>
              <a:t> © 2016 ARTHUR J. GALLAGHER &amp; CO.  |  BUSINESS WITHOUT BARRIERS™</a:t>
            </a:r>
          </a:p>
        </p:txBody>
      </p:sp>
      <p:pic>
        <p:nvPicPr>
          <p:cNvPr id="10" name="Picture 9" descr="Orange-Marker-Line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688576"/>
            <a:ext cx="13004800" cy="650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1900750" y="9040143"/>
            <a:ext cx="460585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/>
          <a:p>
            <a:pPr defTabSz="650230" hangingPunct="1"/>
            <a:fld id="{8BA08932-23D9-42E7-9371-6007F82543F4}" type="slidenum">
              <a:rPr lang="en-US" sz="1100" kern="1200" smtClean="0">
                <a:solidFill>
                  <a:srgbClr val="EA7600"/>
                </a:solidFill>
                <a:ea typeface="+mn-ea"/>
                <a:cs typeface="+mn-cs"/>
              </a:rPr>
              <a:pPr defTabSz="650230" hangingPunct="1"/>
              <a:t>‹#›</a:t>
            </a:fld>
            <a:endParaRPr lang="en-US" sz="1100" kern="1200" dirty="0" smtClean="0">
              <a:solidFill>
                <a:srgbClr val="EA76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84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230" rtl="0" eaLnBrk="1" latinLnBrk="0" hangingPunct="1">
        <a:spcBef>
          <a:spcPct val="0"/>
        </a:spcBef>
        <a:buNone/>
        <a:defRPr sz="63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3700" kern="1200">
          <a:solidFill>
            <a:srgbClr val="00263E"/>
          </a:solidFill>
          <a:latin typeface="Times New Roman"/>
          <a:ea typeface="+mn-ea"/>
          <a:cs typeface="Times New Roman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400" kern="1200">
          <a:solidFill>
            <a:srgbClr val="00263E"/>
          </a:solidFill>
          <a:latin typeface="Times New Roman"/>
          <a:ea typeface="+mn-ea"/>
          <a:cs typeface="Times New Roman"/>
        </a:defRPr>
      </a:lvl2pPr>
      <a:lvl3pPr marL="1467533" indent="-327373" algn="l" defTabSz="650230" rtl="0" eaLnBrk="1" latinLnBrk="0" hangingPunct="1">
        <a:spcBef>
          <a:spcPct val="20000"/>
        </a:spcBef>
        <a:buFont typeface="Arial"/>
        <a:buChar char="•"/>
        <a:defRPr sz="3100" kern="1200">
          <a:solidFill>
            <a:srgbClr val="00263E"/>
          </a:solidFill>
          <a:latin typeface="Times New Roman"/>
          <a:ea typeface="+mn-ea"/>
          <a:cs typeface="Times New Roman"/>
        </a:defRPr>
      </a:lvl3pPr>
      <a:lvl4pPr marL="1785875" indent="-318342" algn="l" defTabSz="65023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4pPr>
      <a:lvl5pPr marL="2113247" indent="-327373" algn="l" defTabSz="650230" rtl="0" eaLnBrk="1" latinLnBrk="0" hangingPunct="1">
        <a:spcBef>
          <a:spcPct val="20000"/>
        </a:spcBef>
        <a:buFont typeface="Arial"/>
        <a:buChar char="»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ha.gov/SLTC/etools/construction/images/electrical_panel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4.jpeg"/><Relationship Id="rId5" Type="http://schemas.openxmlformats.org/officeDocument/2006/relationships/hyperlink" Target="http://www.osha.gov/SLTC/etools/construction/images/doublestrainrelief.jpg" TargetMode="Externa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-13252" y="3677249"/>
            <a:ext cx="13012705" cy="253456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7093" tIns="27093" rIns="27093" bIns="27093" anchor="ctr"/>
          <a:lstStyle/>
          <a:p>
            <a:pPr defTabSz="587022">
              <a:defRPr sz="28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pic>
        <p:nvPicPr>
          <p:cNvPr id="146" name="Gallagher_wTAG_StackedLarge-3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46069" y="7534235"/>
            <a:ext cx="3306154" cy="1577116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3406712" y="3958930"/>
            <a:ext cx="5482483" cy="194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 defTabSz="587022">
              <a:spcBef>
                <a:spcPts val="2400"/>
              </a:spcBef>
              <a:defRPr sz="5900">
                <a:solidFill>
                  <a:srgbClr val="032A44"/>
                </a:solidFill>
                <a:latin typeface="Gotham Narrow Medium"/>
                <a:ea typeface="Gotham Narrow Medium"/>
                <a:cs typeface="Gotham Narrow Medium"/>
                <a:sym typeface="Gotham Narrow Medium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u="sng" dirty="0" smtClean="0"/>
              <a:t>Safety Spotlight</a:t>
            </a:r>
          </a:p>
          <a:p>
            <a:pPr algn="ctr">
              <a:spcBef>
                <a:spcPts val="600"/>
              </a:spcBef>
            </a:pPr>
            <a:r>
              <a:rPr lang="en-US" dirty="0" smtClean="0"/>
              <a:t>Electrical Safety</a:t>
            </a:r>
            <a:endParaRPr sz="48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993041" cy="209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24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112889" y="645700"/>
            <a:ext cx="11704320" cy="81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8000" tIns="66560" rIns="128000" bIns="66560"/>
          <a:lstStyle>
            <a:lvl1pPr defTabSz="457200">
              <a:spcBef>
                <a:spcPts val="7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 marL="742950" indent="-285750" defTabSz="457200">
              <a:spcBef>
                <a:spcPts val="65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 marL="1143000" indent="-228600" defTabSz="457200">
              <a:spcBef>
                <a:spcPts val="5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3B812F"/>
              </a:buClr>
              <a:buSzPct val="70000"/>
              <a:buFont typeface="Wingdings" panose="05000000000000000000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6633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 sz="3982" b="1" dirty="0">
                <a:solidFill>
                  <a:schemeClr val="tx1"/>
                </a:solidFill>
              </a:rPr>
              <a:t>How Electricity Works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12889" y="7908996"/>
            <a:ext cx="3359573" cy="92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8000" tIns="66560" rIns="128000" bIns="66560">
            <a:spAutoFit/>
          </a:bodyPr>
          <a:lstStyle>
            <a:lvl1pPr defTabSz="457200">
              <a:spcBef>
                <a:spcPts val="7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 marL="742950" indent="-285750" defTabSz="457200">
              <a:spcBef>
                <a:spcPts val="65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 marL="1143000" indent="-228600" defTabSz="457200">
              <a:spcBef>
                <a:spcPts val="5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3B812F"/>
              </a:buClr>
              <a:buSzPct val="70000"/>
              <a:buFont typeface="Wingdings" panose="05000000000000000000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spcBef>
                <a:spcPts val="1600"/>
              </a:spcBef>
              <a:buClr>
                <a:srgbClr val="000000"/>
              </a:buClr>
              <a:buSzPct val="100000"/>
              <a:buNone/>
            </a:pPr>
            <a:r>
              <a:rPr lang="en-US" altLang="en-US" sz="2560" dirty="0"/>
              <a:t>Current Moves from High Voltage 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8914815" y="7825982"/>
            <a:ext cx="2709333" cy="52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8000" tIns="66560" rIns="128000" bIns="66560">
            <a:spAutoFit/>
          </a:bodyPr>
          <a:lstStyle>
            <a:lvl1pPr defTabSz="457200">
              <a:spcBef>
                <a:spcPts val="7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 marL="742950" indent="-285750" defTabSz="457200">
              <a:spcBef>
                <a:spcPts val="65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 marL="1143000" indent="-228600" defTabSz="457200">
              <a:spcBef>
                <a:spcPts val="5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3B812F"/>
              </a:buClr>
              <a:buSzPct val="70000"/>
              <a:buFont typeface="Wingdings" panose="05000000000000000000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spcBef>
                <a:spcPts val="1600"/>
              </a:spcBef>
              <a:buClr>
                <a:srgbClr val="000000"/>
              </a:buClr>
              <a:buSzPct val="100000"/>
              <a:buNone/>
            </a:pPr>
            <a:r>
              <a:rPr lang="en-US" altLang="en-US" sz="2560" dirty="0"/>
              <a:t>To Low Voltage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312555" y="7304642"/>
            <a:ext cx="11487573" cy="541867"/>
          </a:xfrm>
          <a:prstGeom prst="rect">
            <a:avLst/>
          </a:prstGeom>
          <a:solidFill>
            <a:srgbClr val="CC9900"/>
          </a:solidFill>
          <a:ln w="57240">
            <a:solidFill>
              <a:srgbClr val="5F5F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57200">
              <a:spcBef>
                <a:spcPts val="7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defRPr sz="3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 marL="742950" indent="-285750" defTabSz="457200">
              <a:spcBef>
                <a:spcPts val="65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"/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 marL="1143000" indent="-228600" defTabSz="457200">
              <a:spcBef>
                <a:spcPts val="5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3B812F"/>
              </a:buClr>
              <a:buSzPct val="70000"/>
              <a:buFont typeface="Wingdings" panose="05000000000000000000" pitchFamily="2" charset="2"/>
              <a:buChar char="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z="2560" dirty="0">
              <a:solidFill>
                <a:srgbClr val="FFFFFF"/>
              </a:solidFill>
            </a:endParaRPr>
          </a:p>
        </p:txBody>
      </p:sp>
      <p:sp>
        <p:nvSpPr>
          <p:cNvPr id="24582" name="Line 5"/>
          <p:cNvSpPr>
            <a:spLocks noChangeShapeType="1"/>
          </p:cNvSpPr>
          <p:nvPr/>
        </p:nvSpPr>
        <p:spPr bwMode="auto">
          <a:xfrm>
            <a:off x="5102578" y="7550009"/>
            <a:ext cx="2275840" cy="225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120" dirty="0"/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4334933" y="6750701"/>
            <a:ext cx="3793067" cy="52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8000" tIns="66560" rIns="128000" bIns="66560">
            <a:spAutoFit/>
          </a:bodyPr>
          <a:lstStyle>
            <a:lvl1pPr defTabSz="457200">
              <a:spcBef>
                <a:spcPts val="7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 marL="742950" indent="-285750" defTabSz="457200">
              <a:spcBef>
                <a:spcPts val="65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 marL="1143000" indent="-228600" defTabSz="457200">
              <a:spcBef>
                <a:spcPts val="5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3B812F"/>
              </a:buClr>
              <a:buSzPct val="70000"/>
              <a:buFont typeface="Wingdings" panose="05000000000000000000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spcBef>
                <a:spcPts val="1600"/>
              </a:spcBef>
              <a:buClr>
                <a:srgbClr val="000000"/>
              </a:buClr>
              <a:buSzPct val="100000"/>
              <a:buNone/>
            </a:pPr>
            <a:r>
              <a:rPr lang="en-US" altLang="en-US" sz="2560" dirty="0"/>
              <a:t>Flow of Current</a:t>
            </a:r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2609991" y="6117022"/>
            <a:ext cx="7261013" cy="52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8000" tIns="66560" rIns="128000" bIns="66560">
            <a:spAutoFit/>
          </a:bodyPr>
          <a:lstStyle>
            <a:lvl1pPr defTabSz="457200">
              <a:spcBef>
                <a:spcPts val="7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 marL="742950" indent="-285750" defTabSz="457200">
              <a:spcBef>
                <a:spcPts val="65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 marL="1143000" indent="-228600" defTabSz="457200">
              <a:spcBef>
                <a:spcPts val="5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3B812F"/>
              </a:buClr>
              <a:buSzPct val="70000"/>
              <a:buFont typeface="Wingdings" panose="05000000000000000000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spcBef>
                <a:spcPts val="1600"/>
              </a:spcBef>
              <a:buClr>
                <a:srgbClr val="006633"/>
              </a:buClr>
              <a:buSzPct val="100000"/>
              <a:buNone/>
            </a:pPr>
            <a:r>
              <a:rPr lang="en-US" altLang="en-US" sz="2560" dirty="0">
                <a:solidFill>
                  <a:srgbClr val="FF0000"/>
                </a:solidFill>
              </a:rPr>
              <a:t>The same thing occurs in an Electrical Wire</a:t>
            </a:r>
          </a:p>
        </p:txBody>
      </p:sp>
      <p:sp>
        <p:nvSpPr>
          <p:cNvPr id="24585" name="Text Box 8"/>
          <p:cNvSpPr txBox="1">
            <a:spLocks noChangeArrowheads="1"/>
          </p:cNvSpPr>
          <p:nvPr/>
        </p:nvSpPr>
        <p:spPr bwMode="auto">
          <a:xfrm>
            <a:off x="906055" y="4865071"/>
            <a:ext cx="3467947" cy="92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8000" tIns="66560" rIns="128000" bIns="66560">
            <a:spAutoFit/>
          </a:bodyPr>
          <a:lstStyle>
            <a:lvl1pPr defTabSz="457200">
              <a:spcBef>
                <a:spcPts val="7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 marL="742950" indent="-285750" defTabSz="457200">
              <a:spcBef>
                <a:spcPts val="65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 marL="1143000" indent="-228600" defTabSz="457200">
              <a:spcBef>
                <a:spcPts val="5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3B812F"/>
              </a:buClr>
              <a:buSzPct val="70000"/>
              <a:buFont typeface="Wingdings" panose="05000000000000000000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spcBef>
                <a:spcPts val="1600"/>
              </a:spcBef>
              <a:buClr>
                <a:srgbClr val="000000"/>
              </a:buClr>
              <a:buSzPct val="100000"/>
              <a:buNone/>
            </a:pPr>
            <a:r>
              <a:rPr lang="en-US" altLang="en-US" sz="2560" dirty="0"/>
              <a:t>Water Moves from High Pressure</a:t>
            </a:r>
          </a:p>
        </p:txBody>
      </p:sp>
      <p:sp>
        <p:nvSpPr>
          <p:cNvPr id="24586" name="Text Box 9"/>
          <p:cNvSpPr txBox="1">
            <a:spLocks noChangeArrowheads="1"/>
          </p:cNvSpPr>
          <p:nvPr/>
        </p:nvSpPr>
        <p:spPr bwMode="auto">
          <a:xfrm>
            <a:off x="7053297" y="3764386"/>
            <a:ext cx="2817707" cy="52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8000" tIns="66560" rIns="128000" bIns="66560">
            <a:spAutoFit/>
          </a:bodyPr>
          <a:lstStyle>
            <a:lvl1pPr defTabSz="457200">
              <a:spcBef>
                <a:spcPts val="7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 marL="742950" indent="-285750" defTabSz="457200">
              <a:spcBef>
                <a:spcPts val="65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 marL="1143000" indent="-228600" defTabSz="457200">
              <a:spcBef>
                <a:spcPts val="5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3B812F"/>
              </a:buClr>
              <a:buSzPct val="70000"/>
              <a:buFont typeface="Wingdings" panose="05000000000000000000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spcBef>
                <a:spcPts val="1600"/>
              </a:spcBef>
              <a:buClr>
                <a:srgbClr val="000000"/>
              </a:buClr>
              <a:buSzPct val="100000"/>
              <a:buNone/>
            </a:pPr>
            <a:r>
              <a:rPr lang="en-US" altLang="en-US" sz="2560" dirty="0"/>
              <a:t>To Low Pressure</a:t>
            </a:r>
          </a:p>
        </p:txBody>
      </p:sp>
      <p:sp>
        <p:nvSpPr>
          <p:cNvPr id="24587" name="Text Box 10"/>
          <p:cNvSpPr txBox="1">
            <a:spLocks noChangeArrowheads="1"/>
          </p:cNvSpPr>
          <p:nvPr/>
        </p:nvSpPr>
        <p:spPr bwMode="auto">
          <a:xfrm rot="20717946">
            <a:off x="4450297" y="2571876"/>
            <a:ext cx="2275840" cy="52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8000" tIns="66560" rIns="128000" bIns="66560">
            <a:spAutoFit/>
          </a:bodyPr>
          <a:lstStyle>
            <a:lvl1pPr defTabSz="457200">
              <a:spcBef>
                <a:spcPts val="7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 marL="742950" indent="-285750" defTabSz="457200">
              <a:spcBef>
                <a:spcPts val="65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 marL="1143000" indent="-228600" defTabSz="457200">
              <a:spcBef>
                <a:spcPts val="5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3B812F"/>
              </a:buClr>
              <a:buSzPct val="70000"/>
              <a:buFont typeface="Wingdings" panose="05000000000000000000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spcBef>
                <a:spcPts val="1600"/>
              </a:spcBef>
              <a:buClr>
                <a:srgbClr val="000000"/>
              </a:buClr>
              <a:buSzPct val="100000"/>
              <a:buNone/>
            </a:pPr>
            <a:r>
              <a:rPr lang="en-US" altLang="en-US" sz="2560" dirty="0"/>
              <a:t>Flow of Water</a:t>
            </a:r>
          </a:p>
        </p:txBody>
      </p:sp>
      <p:sp>
        <p:nvSpPr>
          <p:cNvPr id="24588" name="Line 11"/>
          <p:cNvSpPr>
            <a:spLocks noChangeShapeType="1"/>
          </p:cNvSpPr>
          <p:nvPr/>
        </p:nvSpPr>
        <p:spPr bwMode="auto">
          <a:xfrm flipV="1">
            <a:off x="4664767" y="2844716"/>
            <a:ext cx="2054560" cy="535461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120" dirty="0"/>
          </a:p>
        </p:txBody>
      </p:sp>
      <p:sp>
        <p:nvSpPr>
          <p:cNvPr id="24589" name="Text Box 12"/>
          <p:cNvSpPr txBox="1">
            <a:spLocks noChangeArrowheads="1"/>
          </p:cNvSpPr>
          <p:nvPr/>
        </p:nvSpPr>
        <p:spPr bwMode="auto">
          <a:xfrm>
            <a:off x="312555" y="1815737"/>
            <a:ext cx="4118187" cy="52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8000" tIns="66560" rIns="128000" bIns="66560">
            <a:spAutoFit/>
          </a:bodyPr>
          <a:lstStyle>
            <a:lvl1pPr defTabSz="457200">
              <a:spcBef>
                <a:spcPts val="7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 marL="742950" indent="-285750" defTabSz="457200">
              <a:spcBef>
                <a:spcPts val="65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 marL="1143000" indent="-228600" defTabSz="457200">
              <a:spcBef>
                <a:spcPts val="5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3B812F"/>
              </a:buClr>
              <a:buSzPct val="70000"/>
              <a:buFont typeface="Wingdings" panose="05000000000000000000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B812F"/>
              </a:buClr>
              <a:buSzPct val="75000"/>
              <a:buFont typeface="Wingdings" panose="05000000000000000000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spcBef>
                <a:spcPts val="1600"/>
              </a:spcBef>
              <a:buClr>
                <a:srgbClr val="000000"/>
              </a:buClr>
              <a:buSzPct val="100000"/>
              <a:buNone/>
            </a:pPr>
            <a:r>
              <a:rPr lang="en-US" altLang="en-US" sz="2560" dirty="0"/>
              <a:t>Example: A Garden Hose</a:t>
            </a:r>
          </a:p>
        </p:txBody>
      </p:sp>
      <p:sp>
        <p:nvSpPr>
          <p:cNvPr id="24590" name="Freeform 13"/>
          <p:cNvSpPr>
            <a:spLocks noChangeArrowheads="1"/>
          </p:cNvSpPr>
          <p:nvPr/>
        </p:nvSpPr>
        <p:spPr bwMode="auto">
          <a:xfrm>
            <a:off x="1057967" y="3388758"/>
            <a:ext cx="7213599" cy="1564639"/>
          </a:xfrm>
          <a:custGeom>
            <a:avLst/>
            <a:gdLst>
              <a:gd name="T0" fmla="*/ 0 w 3195"/>
              <a:gd name="T1" fmla="*/ 2147483646 h 693"/>
              <a:gd name="T2" fmla="*/ 2147483646 w 3195"/>
              <a:gd name="T3" fmla="*/ 2147483646 h 693"/>
              <a:gd name="T4" fmla="*/ 2147483646 w 3195"/>
              <a:gd name="T5" fmla="*/ 2147483646 h 693"/>
              <a:gd name="T6" fmla="*/ 2147483646 w 3195"/>
              <a:gd name="T7" fmla="*/ 2147483646 h 693"/>
              <a:gd name="T8" fmla="*/ 2147483646 w 3195"/>
              <a:gd name="T9" fmla="*/ 2147483646 h 693"/>
              <a:gd name="T10" fmla="*/ 2147483646 w 3195"/>
              <a:gd name="T11" fmla="*/ 2147483646 h 693"/>
              <a:gd name="T12" fmla="*/ 2147483646 w 3195"/>
              <a:gd name="T13" fmla="*/ 2147483646 h 693"/>
              <a:gd name="T14" fmla="*/ 2147483646 w 3195"/>
              <a:gd name="T15" fmla="*/ 2147483646 h 693"/>
              <a:gd name="T16" fmla="*/ 2147483646 w 3195"/>
              <a:gd name="T17" fmla="*/ 2147483646 h 693"/>
              <a:gd name="T18" fmla="*/ 2147483646 w 3195"/>
              <a:gd name="T19" fmla="*/ 2147483646 h 693"/>
              <a:gd name="T20" fmla="*/ 2147483646 w 3195"/>
              <a:gd name="T21" fmla="*/ 2147483646 h 693"/>
              <a:gd name="T22" fmla="*/ 2147483646 w 3195"/>
              <a:gd name="T23" fmla="*/ 2147483646 h 693"/>
              <a:gd name="T24" fmla="*/ 2147483646 w 3195"/>
              <a:gd name="T25" fmla="*/ 2147483646 h 693"/>
              <a:gd name="T26" fmla="*/ 2147483646 w 3195"/>
              <a:gd name="T27" fmla="*/ 2147483646 h 693"/>
              <a:gd name="T28" fmla="*/ 2147483646 w 3195"/>
              <a:gd name="T29" fmla="*/ 2147483646 h 693"/>
              <a:gd name="T30" fmla="*/ 2147483646 w 3195"/>
              <a:gd name="T31" fmla="*/ 2147483646 h 693"/>
              <a:gd name="T32" fmla="*/ 2147483646 w 3195"/>
              <a:gd name="T33" fmla="*/ 2147483646 h 693"/>
              <a:gd name="T34" fmla="*/ 2147483646 w 3195"/>
              <a:gd name="T35" fmla="*/ 2147483646 h 693"/>
              <a:gd name="T36" fmla="*/ 2147483646 w 3195"/>
              <a:gd name="T37" fmla="*/ 2147483646 h 693"/>
              <a:gd name="T38" fmla="*/ 2147483646 w 3195"/>
              <a:gd name="T39" fmla="*/ 2147483646 h 693"/>
              <a:gd name="T40" fmla="*/ 2147483646 w 3195"/>
              <a:gd name="T41" fmla="*/ 2147483646 h 693"/>
              <a:gd name="T42" fmla="*/ 2147483646 w 3195"/>
              <a:gd name="T43" fmla="*/ 2147483646 h 693"/>
              <a:gd name="T44" fmla="*/ 2147483646 w 3195"/>
              <a:gd name="T45" fmla="*/ 2147483646 h 693"/>
              <a:gd name="T46" fmla="*/ 2147483646 w 3195"/>
              <a:gd name="T47" fmla="*/ 2147483646 h 693"/>
              <a:gd name="T48" fmla="*/ 2147483646 w 3195"/>
              <a:gd name="T49" fmla="*/ 2147483646 h 693"/>
              <a:gd name="T50" fmla="*/ 2147483646 w 3195"/>
              <a:gd name="T51" fmla="*/ 2147483646 h 693"/>
              <a:gd name="T52" fmla="*/ 2147483646 w 3195"/>
              <a:gd name="T53" fmla="*/ 2147483646 h 693"/>
              <a:gd name="T54" fmla="*/ 2147483646 w 3195"/>
              <a:gd name="T55" fmla="*/ 2147483646 h 693"/>
              <a:gd name="T56" fmla="*/ 2147483646 w 3195"/>
              <a:gd name="T57" fmla="*/ 0 h 69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195" h="693">
                <a:moveTo>
                  <a:pt x="0" y="693"/>
                </a:moveTo>
                <a:cubicBezTo>
                  <a:pt x="38" y="668"/>
                  <a:pt x="41" y="630"/>
                  <a:pt x="81" y="603"/>
                </a:cubicBezTo>
                <a:cubicBezTo>
                  <a:pt x="128" y="533"/>
                  <a:pt x="219" y="508"/>
                  <a:pt x="297" y="495"/>
                </a:cubicBezTo>
                <a:cubicBezTo>
                  <a:pt x="327" y="498"/>
                  <a:pt x="357" y="498"/>
                  <a:pt x="387" y="504"/>
                </a:cubicBezTo>
                <a:cubicBezTo>
                  <a:pt x="480" y="521"/>
                  <a:pt x="409" y="514"/>
                  <a:pt x="468" y="540"/>
                </a:cubicBezTo>
                <a:cubicBezTo>
                  <a:pt x="504" y="556"/>
                  <a:pt x="546" y="566"/>
                  <a:pt x="585" y="576"/>
                </a:cubicBezTo>
                <a:cubicBezTo>
                  <a:pt x="594" y="582"/>
                  <a:pt x="602" y="590"/>
                  <a:pt x="612" y="594"/>
                </a:cubicBezTo>
                <a:cubicBezTo>
                  <a:pt x="629" y="602"/>
                  <a:pt x="666" y="612"/>
                  <a:pt x="666" y="612"/>
                </a:cubicBezTo>
                <a:cubicBezTo>
                  <a:pt x="774" y="609"/>
                  <a:pt x="882" y="611"/>
                  <a:pt x="990" y="603"/>
                </a:cubicBezTo>
                <a:cubicBezTo>
                  <a:pt x="1017" y="601"/>
                  <a:pt x="1042" y="559"/>
                  <a:pt x="1071" y="549"/>
                </a:cubicBezTo>
                <a:cubicBezTo>
                  <a:pt x="1134" y="486"/>
                  <a:pt x="1114" y="518"/>
                  <a:pt x="1143" y="459"/>
                </a:cubicBezTo>
                <a:cubicBezTo>
                  <a:pt x="1153" y="410"/>
                  <a:pt x="1160" y="361"/>
                  <a:pt x="1197" y="324"/>
                </a:cubicBezTo>
                <a:cubicBezTo>
                  <a:pt x="1215" y="306"/>
                  <a:pt x="1242" y="297"/>
                  <a:pt x="1260" y="279"/>
                </a:cubicBezTo>
                <a:cubicBezTo>
                  <a:pt x="1295" y="244"/>
                  <a:pt x="1319" y="201"/>
                  <a:pt x="1368" y="180"/>
                </a:cubicBezTo>
                <a:cubicBezTo>
                  <a:pt x="1388" y="171"/>
                  <a:pt x="1410" y="169"/>
                  <a:pt x="1431" y="162"/>
                </a:cubicBezTo>
                <a:cubicBezTo>
                  <a:pt x="1489" y="191"/>
                  <a:pt x="1455" y="193"/>
                  <a:pt x="1503" y="225"/>
                </a:cubicBezTo>
                <a:cubicBezTo>
                  <a:pt x="1530" y="266"/>
                  <a:pt x="1524" y="296"/>
                  <a:pt x="1539" y="342"/>
                </a:cubicBezTo>
                <a:cubicBezTo>
                  <a:pt x="1555" y="390"/>
                  <a:pt x="1617" y="443"/>
                  <a:pt x="1665" y="459"/>
                </a:cubicBezTo>
                <a:cubicBezTo>
                  <a:pt x="1716" y="456"/>
                  <a:pt x="1767" y="456"/>
                  <a:pt x="1818" y="450"/>
                </a:cubicBezTo>
                <a:cubicBezTo>
                  <a:pt x="1856" y="445"/>
                  <a:pt x="1945" y="425"/>
                  <a:pt x="1980" y="405"/>
                </a:cubicBezTo>
                <a:cubicBezTo>
                  <a:pt x="1999" y="394"/>
                  <a:pt x="2014" y="377"/>
                  <a:pt x="2034" y="369"/>
                </a:cubicBezTo>
                <a:cubicBezTo>
                  <a:pt x="2054" y="361"/>
                  <a:pt x="2076" y="365"/>
                  <a:pt x="2097" y="360"/>
                </a:cubicBezTo>
                <a:cubicBezTo>
                  <a:pt x="2139" y="350"/>
                  <a:pt x="2180" y="333"/>
                  <a:pt x="2223" y="324"/>
                </a:cubicBezTo>
                <a:cubicBezTo>
                  <a:pt x="2238" y="321"/>
                  <a:pt x="2253" y="318"/>
                  <a:pt x="2268" y="315"/>
                </a:cubicBezTo>
                <a:cubicBezTo>
                  <a:pt x="2311" y="286"/>
                  <a:pt x="2353" y="256"/>
                  <a:pt x="2394" y="225"/>
                </a:cubicBezTo>
                <a:cubicBezTo>
                  <a:pt x="2406" y="188"/>
                  <a:pt x="2398" y="145"/>
                  <a:pt x="2412" y="108"/>
                </a:cubicBezTo>
                <a:cubicBezTo>
                  <a:pt x="2421" y="85"/>
                  <a:pt x="2480" y="61"/>
                  <a:pt x="2502" y="54"/>
                </a:cubicBezTo>
                <a:cubicBezTo>
                  <a:pt x="2671" y="59"/>
                  <a:pt x="2782" y="42"/>
                  <a:pt x="2925" y="90"/>
                </a:cubicBezTo>
                <a:cubicBezTo>
                  <a:pt x="3034" y="82"/>
                  <a:pt x="3116" y="79"/>
                  <a:pt x="3195" y="0"/>
                </a:cubicBezTo>
              </a:path>
            </a:pathLst>
          </a:custGeom>
          <a:noFill/>
          <a:ln w="10476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120" dirty="0"/>
          </a:p>
        </p:txBody>
      </p:sp>
      <p:sp>
        <p:nvSpPr>
          <p:cNvPr id="24591" name="Freeform 14"/>
          <p:cNvSpPr>
            <a:spLocks noChangeArrowheads="1"/>
          </p:cNvSpPr>
          <p:nvPr/>
        </p:nvSpPr>
        <p:spPr bwMode="auto">
          <a:xfrm>
            <a:off x="8166383" y="2641907"/>
            <a:ext cx="873759" cy="921173"/>
          </a:xfrm>
          <a:custGeom>
            <a:avLst/>
            <a:gdLst>
              <a:gd name="T0" fmla="*/ 0 w 387"/>
              <a:gd name="T1" fmla="*/ 2147483646 h 408"/>
              <a:gd name="T2" fmla="*/ 2147483646 w 387"/>
              <a:gd name="T3" fmla="*/ 2147483646 h 408"/>
              <a:gd name="T4" fmla="*/ 2147483646 w 387"/>
              <a:gd name="T5" fmla="*/ 2147483646 h 408"/>
              <a:gd name="T6" fmla="*/ 2147483646 w 387"/>
              <a:gd name="T7" fmla="*/ 2147483646 h 408"/>
              <a:gd name="T8" fmla="*/ 2147483646 w 387"/>
              <a:gd name="T9" fmla="*/ 0 h 408"/>
              <a:gd name="T10" fmla="*/ 0 w 387"/>
              <a:gd name="T11" fmla="*/ 2147483646 h 4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7" h="408">
                <a:moveTo>
                  <a:pt x="0" y="234"/>
                </a:moveTo>
                <a:cubicBezTo>
                  <a:pt x="5" y="252"/>
                  <a:pt x="37" y="341"/>
                  <a:pt x="54" y="351"/>
                </a:cubicBezTo>
                <a:cubicBezTo>
                  <a:pt x="154" y="408"/>
                  <a:pt x="63" y="324"/>
                  <a:pt x="117" y="378"/>
                </a:cubicBezTo>
                <a:lnTo>
                  <a:pt x="387" y="72"/>
                </a:lnTo>
                <a:lnTo>
                  <a:pt x="342" y="0"/>
                </a:lnTo>
                <a:lnTo>
                  <a:pt x="0" y="234"/>
                </a:lnTo>
                <a:close/>
              </a:path>
            </a:pathLst>
          </a:custGeom>
          <a:solidFill>
            <a:srgbClr val="009900"/>
          </a:solidFill>
          <a:ln w="936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120" dirty="0"/>
          </a:p>
        </p:txBody>
      </p:sp>
      <p:sp>
        <p:nvSpPr>
          <p:cNvPr id="24592" name="Freeform 17"/>
          <p:cNvSpPr>
            <a:spLocks noChangeArrowheads="1"/>
          </p:cNvSpPr>
          <p:nvPr/>
        </p:nvSpPr>
        <p:spPr bwMode="auto">
          <a:xfrm rot="1380000">
            <a:off x="9060130" y="2994664"/>
            <a:ext cx="1194364" cy="252871"/>
          </a:xfrm>
          <a:custGeom>
            <a:avLst/>
            <a:gdLst>
              <a:gd name="T0" fmla="*/ 2147483646 w 106"/>
              <a:gd name="T1" fmla="*/ 2147483646 h 148"/>
              <a:gd name="T2" fmla="*/ 2147483646 w 106"/>
              <a:gd name="T3" fmla="*/ 2147483646 h 148"/>
              <a:gd name="T4" fmla="*/ 2147483646 w 106"/>
              <a:gd name="T5" fmla="*/ 2147483646 h 148"/>
              <a:gd name="T6" fmla="*/ 2147483646 w 106"/>
              <a:gd name="T7" fmla="*/ 0 h 148"/>
              <a:gd name="T8" fmla="*/ 2147483646 w 106"/>
              <a:gd name="T9" fmla="*/ 2147483646 h 148"/>
              <a:gd name="T10" fmla="*/ 2147483646 w 106"/>
              <a:gd name="T11" fmla="*/ 2147483646 h 148"/>
              <a:gd name="T12" fmla="*/ 2147483646 w 106"/>
              <a:gd name="T13" fmla="*/ 2147483646 h 148"/>
              <a:gd name="T14" fmla="*/ 2147483646 w 106"/>
              <a:gd name="T15" fmla="*/ 2147483646 h 1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6" h="148">
                <a:moveTo>
                  <a:pt x="21" y="144"/>
                </a:moveTo>
                <a:cubicBezTo>
                  <a:pt x="10" y="101"/>
                  <a:pt x="0" y="79"/>
                  <a:pt x="21" y="27"/>
                </a:cubicBezTo>
                <a:cubicBezTo>
                  <a:pt x="25" y="18"/>
                  <a:pt x="40" y="22"/>
                  <a:pt x="48" y="18"/>
                </a:cubicBezTo>
                <a:cubicBezTo>
                  <a:pt x="58" y="13"/>
                  <a:pt x="66" y="6"/>
                  <a:pt x="75" y="0"/>
                </a:cubicBezTo>
                <a:cubicBezTo>
                  <a:pt x="84" y="3"/>
                  <a:pt x="101" y="0"/>
                  <a:pt x="102" y="9"/>
                </a:cubicBezTo>
                <a:cubicBezTo>
                  <a:pt x="106" y="40"/>
                  <a:pt x="61" y="97"/>
                  <a:pt x="48" y="117"/>
                </a:cubicBezTo>
                <a:cubicBezTo>
                  <a:pt x="43" y="125"/>
                  <a:pt x="46" y="137"/>
                  <a:pt x="39" y="144"/>
                </a:cubicBezTo>
                <a:cubicBezTo>
                  <a:pt x="35" y="148"/>
                  <a:pt x="27" y="144"/>
                  <a:pt x="21" y="144"/>
                </a:cubicBezTo>
                <a:close/>
              </a:path>
            </a:pathLst>
          </a:custGeom>
          <a:solidFill>
            <a:srgbClr val="0066FF"/>
          </a:solidFill>
          <a:ln w="9360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120" dirty="0"/>
          </a:p>
        </p:txBody>
      </p:sp>
      <p:sp>
        <p:nvSpPr>
          <p:cNvPr id="24593" name="Freeform 18"/>
          <p:cNvSpPr>
            <a:spLocks noChangeArrowheads="1"/>
          </p:cNvSpPr>
          <p:nvPr/>
        </p:nvSpPr>
        <p:spPr bwMode="auto">
          <a:xfrm rot="15240000">
            <a:off x="9329605" y="2129449"/>
            <a:ext cx="243840" cy="690880"/>
          </a:xfrm>
          <a:custGeom>
            <a:avLst/>
            <a:gdLst>
              <a:gd name="T0" fmla="*/ 0 w 108"/>
              <a:gd name="T1" fmla="*/ 0 h 306"/>
              <a:gd name="T2" fmla="*/ 2147483646 w 108"/>
              <a:gd name="T3" fmla="*/ 2147483646 h 306"/>
              <a:gd name="T4" fmla="*/ 2147483646 w 108"/>
              <a:gd name="T5" fmla="*/ 2147483646 h 306"/>
              <a:gd name="T6" fmla="*/ 2147483646 w 108"/>
              <a:gd name="T7" fmla="*/ 2147483646 h 306"/>
              <a:gd name="T8" fmla="*/ 2147483646 w 108"/>
              <a:gd name="T9" fmla="*/ 2147483646 h 306"/>
              <a:gd name="T10" fmla="*/ 2147483646 w 108"/>
              <a:gd name="T11" fmla="*/ 2147483646 h 306"/>
              <a:gd name="T12" fmla="*/ 0 w 108"/>
              <a:gd name="T13" fmla="*/ 0 h 3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8" h="306">
                <a:moveTo>
                  <a:pt x="0" y="0"/>
                </a:moveTo>
                <a:cubicBezTo>
                  <a:pt x="23" y="92"/>
                  <a:pt x="4" y="231"/>
                  <a:pt x="54" y="306"/>
                </a:cubicBezTo>
                <a:cubicBezTo>
                  <a:pt x="69" y="303"/>
                  <a:pt x="86" y="305"/>
                  <a:pt x="99" y="297"/>
                </a:cubicBezTo>
                <a:cubicBezTo>
                  <a:pt x="107" y="292"/>
                  <a:pt x="108" y="279"/>
                  <a:pt x="108" y="270"/>
                </a:cubicBezTo>
                <a:cubicBezTo>
                  <a:pt x="108" y="228"/>
                  <a:pt x="106" y="185"/>
                  <a:pt x="99" y="144"/>
                </a:cubicBezTo>
                <a:cubicBezTo>
                  <a:pt x="97" y="133"/>
                  <a:pt x="86" y="127"/>
                  <a:pt x="81" y="117"/>
                </a:cubicBezTo>
                <a:cubicBezTo>
                  <a:pt x="57" y="69"/>
                  <a:pt x="37" y="37"/>
                  <a:pt x="0" y="0"/>
                </a:cubicBezTo>
                <a:close/>
              </a:path>
            </a:pathLst>
          </a:custGeom>
          <a:solidFill>
            <a:srgbClr val="0066FF"/>
          </a:solidFill>
          <a:ln w="9360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120" dirty="0"/>
          </a:p>
        </p:txBody>
      </p:sp>
      <p:sp>
        <p:nvSpPr>
          <p:cNvPr id="24594" name="Freeform 19"/>
          <p:cNvSpPr>
            <a:spLocks noChangeArrowheads="1"/>
          </p:cNvSpPr>
          <p:nvPr/>
        </p:nvSpPr>
        <p:spPr bwMode="auto">
          <a:xfrm rot="360000" flipV="1">
            <a:off x="8982732" y="1589598"/>
            <a:ext cx="203819" cy="851182"/>
          </a:xfrm>
          <a:custGeom>
            <a:avLst/>
            <a:gdLst>
              <a:gd name="T0" fmla="*/ 0 w 108"/>
              <a:gd name="T1" fmla="*/ 0 h 306"/>
              <a:gd name="T2" fmla="*/ 2147483646 w 108"/>
              <a:gd name="T3" fmla="*/ 2147483646 h 306"/>
              <a:gd name="T4" fmla="*/ 2147483646 w 108"/>
              <a:gd name="T5" fmla="*/ 2147483646 h 306"/>
              <a:gd name="T6" fmla="*/ 2147483646 w 108"/>
              <a:gd name="T7" fmla="*/ 2147483646 h 306"/>
              <a:gd name="T8" fmla="*/ 2147483646 w 108"/>
              <a:gd name="T9" fmla="*/ 2147483646 h 306"/>
              <a:gd name="T10" fmla="*/ 2147483646 w 108"/>
              <a:gd name="T11" fmla="*/ 2147483646 h 306"/>
              <a:gd name="T12" fmla="*/ 0 w 108"/>
              <a:gd name="T13" fmla="*/ 0 h 3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8" h="306">
                <a:moveTo>
                  <a:pt x="0" y="0"/>
                </a:moveTo>
                <a:cubicBezTo>
                  <a:pt x="23" y="92"/>
                  <a:pt x="4" y="231"/>
                  <a:pt x="54" y="306"/>
                </a:cubicBezTo>
                <a:cubicBezTo>
                  <a:pt x="69" y="303"/>
                  <a:pt x="86" y="305"/>
                  <a:pt x="99" y="297"/>
                </a:cubicBezTo>
                <a:cubicBezTo>
                  <a:pt x="107" y="292"/>
                  <a:pt x="108" y="279"/>
                  <a:pt x="108" y="270"/>
                </a:cubicBezTo>
                <a:cubicBezTo>
                  <a:pt x="108" y="228"/>
                  <a:pt x="106" y="185"/>
                  <a:pt x="99" y="144"/>
                </a:cubicBezTo>
                <a:cubicBezTo>
                  <a:pt x="97" y="133"/>
                  <a:pt x="86" y="127"/>
                  <a:pt x="81" y="117"/>
                </a:cubicBezTo>
                <a:cubicBezTo>
                  <a:pt x="57" y="69"/>
                  <a:pt x="37" y="37"/>
                  <a:pt x="0" y="0"/>
                </a:cubicBezTo>
                <a:close/>
              </a:path>
            </a:pathLst>
          </a:custGeom>
          <a:solidFill>
            <a:srgbClr val="0066FF"/>
          </a:solidFill>
          <a:ln w="9360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120" dirty="0"/>
          </a:p>
        </p:txBody>
      </p:sp>
    </p:spTree>
    <p:extLst>
      <p:ext uri="{BB962C8B-B14F-4D97-AF65-F5344CB8AC3E}">
        <p14:creationId xmlns:p14="http://schemas.microsoft.com/office/powerpoint/2010/main" val="1012207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6578" y="1672046"/>
            <a:ext cx="9685865" cy="884400"/>
          </a:xfrm>
          <a:solidFill>
            <a:srgbClr val="FFFF00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Fundamentals of Electrical Hazards</a:t>
            </a:r>
            <a:endParaRPr lang="en-US" altLang="en-US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5919" y="3653732"/>
            <a:ext cx="6779784" cy="4014168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Voltage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electrical pressure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Amperage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electrical flow rate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Impedance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restriction to electrical flow</a:t>
            </a:r>
          </a:p>
        </p:txBody>
      </p:sp>
    </p:spTree>
    <p:extLst>
      <p:ext uri="{BB962C8B-B14F-4D97-AF65-F5344CB8AC3E}">
        <p14:creationId xmlns:p14="http://schemas.microsoft.com/office/powerpoint/2010/main" val="6410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11384" y="3259912"/>
            <a:ext cx="9605554" cy="478681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Circuit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path of flow of electricity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Circuit Element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objects which are part of a circuit and</a:t>
            </a:r>
          </a:p>
          <a:p>
            <a:pPr marL="650195" lvl="1" indent="0">
              <a:buClrTx/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    through which current flows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Fault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current flow through an unintended path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06578" y="1672046"/>
            <a:ext cx="9685865" cy="884400"/>
          </a:xfrm>
          <a:prstGeom prst="rect">
            <a:avLst/>
          </a:prstGeom>
          <a:solidFill>
            <a:srgbClr val="FFFF00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 vert="horz" lIns="130039" tIns="65020" rIns="130039" bIns="65020" rtlCol="0" anchor="b" anchorCtr="0">
            <a:noAutofit/>
          </a:bodyPr>
          <a:lstStyle>
            <a:lvl1pPr algn="l" defTabSz="650197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1"/>
                </a:solidFill>
              </a:rPr>
              <a:t>Fundamentals of Electrical Hazards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462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3308776"/>
            <a:ext cx="11054080" cy="4463627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What is Grounding?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Protection from electric shock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normally a secondary protection measure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A ground is a conductive connection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between electrical circuit or equipment and earth or ground plane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creates a low resistance to the earth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06578" y="1685109"/>
            <a:ext cx="9685865" cy="871337"/>
          </a:xfrm>
          <a:prstGeom prst="rect">
            <a:avLst/>
          </a:prstGeom>
          <a:solidFill>
            <a:srgbClr val="FFFF00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 vert="horz" lIns="130039" tIns="65020" rIns="130039" bIns="65020" rtlCol="0" anchor="b" anchorCtr="0">
            <a:noAutofit/>
          </a:bodyPr>
          <a:lstStyle>
            <a:lvl1pPr algn="l" defTabSz="650197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1"/>
                </a:solidFill>
              </a:rPr>
              <a:t>Fundamentals of Electrical Hazards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564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553155" y="1463666"/>
            <a:ext cx="11704320" cy="90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8000" tIns="66560" rIns="128000" bIns="66560"/>
          <a:lstStyle>
            <a:lvl1pPr>
              <a:spcBef>
                <a:spcPct val="20000"/>
              </a:spcBef>
              <a:buSzPct val="12500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6633"/>
              </a:buClr>
              <a:buSzPct val="100000"/>
              <a:buFontTx/>
              <a:buNone/>
            </a:pPr>
            <a:r>
              <a:rPr lang="en-US" altLang="en-US" sz="4600" dirty="0">
                <a:solidFill>
                  <a:schemeClr val="tx1"/>
                </a:solidFill>
                <a:cs typeface="Arial Unicode MS" charset="0"/>
              </a:rPr>
              <a:t>Ground-Fault Protection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69902" y="2495140"/>
            <a:ext cx="11270827" cy="2322840"/>
          </a:xfrm>
          <a:prstGeom prst="rect">
            <a:avLst/>
          </a:prstGeom>
          <a:noFill/>
          <a:ln>
            <a:noFill/>
          </a:ln>
          <a:effectLst/>
        </p:spPr>
        <p:txBody>
          <a:bodyPr lIns="128000" tIns="66560" rIns="128000" bIns="6656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altLang="en-US" sz="2844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ground-fault circuit interrupter (GFCI) works by comparing the amount of current </a:t>
            </a:r>
            <a:r>
              <a:rPr lang="en-US" altLang="en-US" sz="2844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going to</a:t>
            </a:r>
            <a:r>
              <a:rPr lang="en-US" altLang="en-US" sz="2844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844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returning from</a:t>
            </a:r>
            <a:r>
              <a:rPr lang="en-US" altLang="en-US" sz="2844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equipment along the circuit conductors. When the amount </a:t>
            </a:r>
            <a:r>
              <a:rPr lang="en-US" altLang="en-US" sz="2844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going</a:t>
            </a:r>
            <a:r>
              <a:rPr lang="en-US" altLang="en-US" sz="2844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differs from the amount </a:t>
            </a:r>
            <a:r>
              <a:rPr lang="en-US" altLang="en-US" sz="2844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returning</a:t>
            </a:r>
            <a:r>
              <a:rPr lang="en-US" altLang="en-US" sz="2844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approximately </a:t>
            </a:r>
            <a:r>
              <a:rPr lang="en-US" altLang="en-US" sz="2844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 milliamperes</a:t>
            </a:r>
            <a:r>
              <a:rPr lang="en-US" altLang="en-US" sz="2844" dirty="0" smtClean="0">
                <a:solidFill>
                  <a:schemeClr val="tx1"/>
                </a:solidFill>
              </a:rPr>
              <a:t>,</a:t>
            </a:r>
            <a:r>
              <a:rPr lang="en-US" altLang="en-US" sz="2844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44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GFCI interrupts the current within as little as 1/40 of a second.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97" y="7345667"/>
            <a:ext cx="1422400" cy="227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" t="5264" r="8499" b="5264"/>
          <a:stretch>
            <a:fillRect/>
          </a:stretch>
        </p:blipFill>
        <p:spPr bwMode="auto">
          <a:xfrm>
            <a:off x="11339688" y="7236867"/>
            <a:ext cx="1402081" cy="23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313" t="5264" r="8499" b="526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975361" y="5034079"/>
            <a:ext cx="10859911" cy="276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8000" tIns="66560" rIns="128000" bIns="66560">
            <a:spAutoFit/>
          </a:bodyPr>
          <a:lstStyle>
            <a:lvl1pPr>
              <a:spcBef>
                <a:spcPct val="20000"/>
              </a:spcBef>
              <a:buSzPct val="12500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6633"/>
              </a:buClr>
              <a:buSzPct val="100000"/>
              <a:buFontTx/>
              <a:buNone/>
            </a:pPr>
            <a:r>
              <a:rPr lang="en-US" altLang="en-US" sz="2844" dirty="0">
                <a:solidFill>
                  <a:schemeClr val="tx1"/>
                </a:solidFill>
                <a:cs typeface="Arial Unicode MS" charset="0"/>
              </a:rPr>
              <a:t>Note: A GFCI will </a:t>
            </a:r>
            <a:r>
              <a:rPr lang="en-US" altLang="en-US" sz="2844" i="1" dirty="0">
                <a:solidFill>
                  <a:schemeClr val="tx1"/>
                </a:solidFill>
                <a:cs typeface="Arial Unicode MS" charset="0"/>
              </a:rPr>
              <a:t>not</a:t>
            </a:r>
            <a:r>
              <a:rPr lang="en-US" altLang="en-US" sz="2844" dirty="0">
                <a:solidFill>
                  <a:schemeClr val="tx1"/>
                </a:solidFill>
                <a:cs typeface="Arial Unicode MS" charset="0"/>
              </a:rPr>
              <a:t> protect you from line contact hazards (i.e</a:t>
            </a:r>
            <a:r>
              <a:rPr lang="en-US" altLang="en-US" sz="2844" dirty="0" smtClean="0">
                <a:solidFill>
                  <a:schemeClr val="tx1"/>
                </a:solidFill>
                <a:cs typeface="Arial Unicode MS" charset="0"/>
              </a:rPr>
              <a:t>.</a:t>
            </a:r>
          </a:p>
          <a:p>
            <a:pPr>
              <a:spcBef>
                <a:spcPct val="0"/>
              </a:spcBef>
              <a:buClr>
                <a:srgbClr val="006633"/>
              </a:buClr>
              <a:buSzPct val="100000"/>
              <a:buFontTx/>
              <a:buNone/>
            </a:pPr>
            <a:r>
              <a:rPr lang="en-US" altLang="en-US" sz="2844" dirty="0" smtClean="0">
                <a:solidFill>
                  <a:schemeClr val="tx1"/>
                </a:solidFill>
                <a:cs typeface="Arial Unicode MS" charset="0"/>
              </a:rPr>
              <a:t> a person </a:t>
            </a:r>
            <a:r>
              <a:rPr lang="en-US" altLang="en-US" sz="2844" dirty="0">
                <a:solidFill>
                  <a:schemeClr val="tx1"/>
                </a:solidFill>
                <a:cs typeface="Arial Unicode MS" charset="0"/>
              </a:rPr>
              <a:t>holding two "hot" wires, a hot and a neutral wire in each hand, or contacting an overhead power line). However, it protects against the most common form of electrical shock hazard, the ground-fault. It also protects against fires, overheating, and destruction of wire insulation. </a:t>
            </a:r>
          </a:p>
        </p:txBody>
      </p:sp>
    </p:spTree>
    <p:extLst>
      <p:ext uri="{BB962C8B-B14F-4D97-AF65-F5344CB8AC3E}">
        <p14:creationId xmlns:p14="http://schemas.microsoft.com/office/powerpoint/2010/main" val="3462064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69157" y="1685109"/>
            <a:ext cx="8254112" cy="905372"/>
          </a:xfrm>
          <a:solidFill>
            <a:srgbClr val="FFFF00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4551" dirty="0">
                <a:solidFill>
                  <a:schemeClr val="tx1"/>
                </a:solidFill>
              </a:rPr>
              <a:t>Basic Rules of Electrical Action</a:t>
            </a:r>
            <a:endParaRPr lang="en-US" altLang="en-US" dirty="0" smtClean="0"/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341123" y="3549229"/>
            <a:ext cx="11054080" cy="3308772"/>
          </a:xfrm>
          <a:noFill/>
        </p:spPr>
        <p:txBody>
          <a:bodyPr>
            <a:normAutofit lnSpcReduction="10000"/>
          </a:bodyPr>
          <a:lstStyle/>
          <a:p>
            <a:pPr>
              <a:buClrTx/>
            </a:pPr>
            <a:r>
              <a:rPr lang="en-US" altLang="en-US" dirty="0" smtClean="0">
                <a:solidFill>
                  <a:schemeClr val="tx1"/>
                </a:solidFill>
              </a:rPr>
              <a:t>Electricity isn’t live until current flows.</a:t>
            </a:r>
          </a:p>
          <a:p>
            <a:pPr>
              <a:buClrTx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buClrTx/>
            </a:pPr>
            <a:r>
              <a:rPr lang="en-US" altLang="en-US" dirty="0" smtClean="0">
                <a:solidFill>
                  <a:schemeClr val="tx1"/>
                </a:solidFill>
              </a:rPr>
              <a:t>Electrical current won’t flow until there</a:t>
            </a:r>
          </a:p>
          <a:p>
            <a:pPr marL="0" indent="0">
              <a:buClrTx/>
              <a:buNone/>
            </a:pP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</a:rPr>
              <a:t>   is a complete loop, out from and back to</a:t>
            </a:r>
          </a:p>
          <a:p>
            <a:pPr marL="0" indent="0">
              <a:buClrTx/>
              <a:buNone/>
            </a:pP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</a:rPr>
              <a:t>   the </a:t>
            </a:r>
            <a:r>
              <a:rPr lang="en-US" altLang="en-US" u="sng" dirty="0" smtClean="0">
                <a:solidFill>
                  <a:schemeClr val="tx1"/>
                </a:solidFill>
              </a:rPr>
              <a:t>power source</a:t>
            </a:r>
            <a:r>
              <a:rPr lang="en-US" altLang="en-US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171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485349" y="1713215"/>
            <a:ext cx="11704320" cy="83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8000" tIns="66560" rIns="128000" bIns="66560"/>
          <a:lstStyle>
            <a:lvl1pPr>
              <a:spcBef>
                <a:spcPct val="20000"/>
              </a:spcBef>
              <a:buSzPct val="12500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6633"/>
              </a:buClr>
              <a:buSzPct val="100000"/>
              <a:buFontTx/>
              <a:buNone/>
            </a:pPr>
            <a:r>
              <a:rPr lang="en-US" altLang="en-US" sz="4600" dirty="0">
                <a:solidFill>
                  <a:schemeClr val="tx1"/>
                </a:solidFill>
                <a:cs typeface="Arial Unicode MS" charset="0"/>
              </a:rPr>
              <a:t>Grounding - How Do I Avoid Hazards</a:t>
            </a:r>
            <a:r>
              <a:rPr lang="en-US" altLang="en-US" sz="4600" dirty="0">
                <a:solidFill>
                  <a:schemeClr val="tx1"/>
                </a:solidFill>
                <a:latin typeface="Garamond" panose="02020404030301010803" pitchFamily="18" charset="0"/>
                <a:cs typeface="Arial Unicode MS" charset="0"/>
              </a:rPr>
              <a:t> </a:t>
            </a: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485349" y="3098724"/>
            <a:ext cx="11872114" cy="481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8000" tIns="66560" rIns="128000" bIns="66560"/>
          <a:lstStyle>
            <a:lvl1pPr marL="341313" indent="-341313">
              <a:spcBef>
                <a:spcPct val="20000"/>
              </a:spcBef>
              <a:buSzPct val="12500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hangingPunct="1">
              <a:lnSpc>
                <a:spcPct val="90000"/>
              </a:lnSpc>
              <a:spcBef>
                <a:spcPts val="1067"/>
              </a:spcBef>
              <a:buSzPct val="65000"/>
              <a:buFont typeface="Arial" panose="020B0604020202020204" pitchFamily="34" charset="0"/>
              <a:buChar char="•"/>
            </a:pPr>
            <a:r>
              <a:rPr lang="en-US" altLang="en-US" sz="4267" dirty="0">
                <a:solidFill>
                  <a:schemeClr val="tx1"/>
                </a:solidFill>
                <a:cs typeface="Arial Unicode MS" charset="0"/>
              </a:rPr>
              <a:t>Ground all power supply systems, electrical circuits, and electrical </a:t>
            </a:r>
            <a:r>
              <a:rPr lang="en-US" altLang="en-US" sz="4267" dirty="0" smtClean="0">
                <a:solidFill>
                  <a:schemeClr val="tx1"/>
                </a:solidFill>
                <a:cs typeface="Arial Unicode MS" charset="0"/>
              </a:rPr>
              <a:t>equipment.</a:t>
            </a:r>
            <a:endParaRPr lang="en-US" altLang="en-US" sz="4267" dirty="0">
              <a:solidFill>
                <a:schemeClr val="tx1"/>
              </a:solidFill>
              <a:cs typeface="Arial Unicode MS" charset="0"/>
            </a:endParaRPr>
          </a:p>
          <a:p>
            <a:pPr algn="l" hangingPunct="1">
              <a:lnSpc>
                <a:spcPct val="90000"/>
              </a:lnSpc>
              <a:spcBef>
                <a:spcPts val="1067"/>
              </a:spcBef>
              <a:buSzPct val="65000"/>
              <a:buFont typeface="Arial" panose="020B0604020202020204" pitchFamily="34" charset="0"/>
              <a:buChar char="•"/>
            </a:pPr>
            <a:r>
              <a:rPr lang="en-US" altLang="en-US" sz="4267" dirty="0">
                <a:solidFill>
                  <a:schemeClr val="tx1"/>
                </a:solidFill>
                <a:cs typeface="Arial Unicode MS" charset="0"/>
              </a:rPr>
              <a:t>Do not remove ground pins/prongs from cord- and plug-connected equipment or extension </a:t>
            </a:r>
            <a:r>
              <a:rPr lang="en-US" altLang="en-US" sz="4267" dirty="0" smtClean="0">
                <a:solidFill>
                  <a:schemeClr val="tx1"/>
                </a:solidFill>
                <a:cs typeface="Arial Unicode MS" charset="0"/>
              </a:rPr>
              <a:t>cords.</a:t>
            </a:r>
            <a:endParaRPr lang="en-US" altLang="en-US" sz="4267" dirty="0">
              <a:solidFill>
                <a:schemeClr val="tx1"/>
              </a:solidFill>
              <a:cs typeface="Arial Unicode MS" charset="0"/>
            </a:endParaRPr>
          </a:p>
          <a:p>
            <a:pPr algn="l" hangingPunct="1">
              <a:lnSpc>
                <a:spcPct val="90000"/>
              </a:lnSpc>
              <a:spcBef>
                <a:spcPts val="1067"/>
              </a:spcBef>
              <a:buSzPct val="65000"/>
              <a:buFont typeface="Arial" panose="020B0604020202020204" pitchFamily="34" charset="0"/>
              <a:buChar char="•"/>
            </a:pPr>
            <a:r>
              <a:rPr lang="en-US" altLang="en-US" sz="4267" dirty="0">
                <a:solidFill>
                  <a:schemeClr val="tx1"/>
                </a:solidFill>
                <a:cs typeface="Arial Unicode MS" charset="0"/>
              </a:rPr>
              <a:t>Use double-insulated </a:t>
            </a:r>
            <a:r>
              <a:rPr lang="en-US" altLang="en-US" sz="4267" dirty="0" smtClean="0">
                <a:solidFill>
                  <a:schemeClr val="tx1"/>
                </a:solidFill>
                <a:cs typeface="Arial Unicode MS" charset="0"/>
              </a:rPr>
              <a:t>tools.</a:t>
            </a:r>
            <a:endParaRPr lang="en-US" altLang="en-US" sz="4267" dirty="0">
              <a:solidFill>
                <a:schemeClr val="tx1"/>
              </a:solidFill>
              <a:cs typeface="Arial Unicode MS" charset="0"/>
            </a:endParaRPr>
          </a:p>
          <a:p>
            <a:pPr algn="l" hangingPunct="1">
              <a:lnSpc>
                <a:spcPct val="90000"/>
              </a:lnSpc>
              <a:spcBef>
                <a:spcPts val="1067"/>
              </a:spcBef>
              <a:buSzPct val="65000"/>
              <a:buFont typeface="Arial" panose="020B0604020202020204" pitchFamily="34" charset="0"/>
              <a:buChar char="•"/>
            </a:pPr>
            <a:r>
              <a:rPr lang="en-US" altLang="en-US" sz="4267" dirty="0">
                <a:solidFill>
                  <a:schemeClr val="tx1"/>
                </a:solidFill>
                <a:cs typeface="Arial Unicode MS" charset="0"/>
              </a:rPr>
              <a:t>Ground all exposed metal parts of </a:t>
            </a:r>
            <a:r>
              <a:rPr lang="en-US" altLang="en-US" sz="4267" dirty="0" smtClean="0">
                <a:solidFill>
                  <a:schemeClr val="tx1"/>
                </a:solidFill>
                <a:cs typeface="Arial Unicode MS" charset="0"/>
              </a:rPr>
              <a:t>equipment.</a:t>
            </a:r>
            <a:endParaRPr lang="en-US" altLang="en-US" sz="4267" dirty="0">
              <a:solidFill>
                <a:schemeClr val="tx1"/>
              </a:solidFill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9249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711787" y="1828800"/>
            <a:ext cx="4413310" cy="759100"/>
          </a:xfrm>
          <a:solidFill>
            <a:srgbClr val="FFFF00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Do’s and Don'ts</a:t>
            </a:r>
            <a:endParaRPr lang="en-US" altLang="en-US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2946401"/>
            <a:ext cx="11054080" cy="5411893"/>
          </a:xfrm>
          <a:noFill/>
        </p:spPr>
        <p:txBody>
          <a:bodyPr/>
          <a:lstStyle/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3982" b="1" dirty="0">
                <a:solidFill>
                  <a:schemeClr val="tx1"/>
                </a:solidFill>
              </a:rPr>
              <a:t>Do </a:t>
            </a:r>
            <a:r>
              <a:rPr lang="en-US" altLang="en-US" sz="3982" dirty="0">
                <a:solidFill>
                  <a:schemeClr val="tx1"/>
                </a:solidFill>
              </a:rPr>
              <a:t>plug power equipment into wall receptacles with power </a:t>
            </a:r>
            <a:r>
              <a:rPr lang="en-US" altLang="en-US" sz="3982" dirty="0" smtClean="0">
                <a:solidFill>
                  <a:schemeClr val="tx1"/>
                </a:solidFill>
              </a:rPr>
              <a:t>switches </a:t>
            </a:r>
            <a:r>
              <a:rPr lang="en-US" altLang="en-US" sz="3982" dirty="0">
                <a:solidFill>
                  <a:schemeClr val="tx1"/>
                </a:solidFill>
              </a:rPr>
              <a:t>in </a:t>
            </a:r>
            <a:r>
              <a:rPr lang="en-US" altLang="en-US" sz="3982" dirty="0" smtClean="0">
                <a:solidFill>
                  <a:schemeClr val="tx1"/>
                </a:solidFill>
              </a:rPr>
              <a:t>the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altLang="en-US" sz="3982" dirty="0">
                <a:solidFill>
                  <a:schemeClr val="tx1"/>
                </a:solidFill>
              </a:rPr>
              <a:t> </a:t>
            </a:r>
            <a:r>
              <a:rPr lang="en-US" altLang="en-US" sz="3982" dirty="0" smtClean="0">
                <a:solidFill>
                  <a:schemeClr val="tx1"/>
                </a:solidFill>
              </a:rPr>
              <a:t>  </a:t>
            </a:r>
            <a:r>
              <a:rPr lang="en-US" altLang="en-US" sz="3982" dirty="0">
                <a:solidFill>
                  <a:schemeClr val="tx1"/>
                </a:solidFill>
              </a:rPr>
              <a:t>Off position.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sz="3982" b="1" dirty="0">
                <a:solidFill>
                  <a:schemeClr val="tx1"/>
                </a:solidFill>
              </a:rPr>
              <a:t>Do </a:t>
            </a:r>
            <a:r>
              <a:rPr lang="en-US" altLang="en-US" sz="3982" dirty="0">
                <a:solidFill>
                  <a:schemeClr val="tx1"/>
                </a:solidFill>
              </a:rPr>
              <a:t>unplug electrical equipment by grasping the plug and pulling. </a:t>
            </a:r>
            <a:r>
              <a:rPr lang="en-US" altLang="en-US" sz="3982" b="1" dirty="0">
                <a:solidFill>
                  <a:schemeClr val="tx1"/>
                </a:solidFill>
              </a:rPr>
              <a:t>Do not </a:t>
            </a:r>
            <a:r>
              <a:rPr lang="en-US" altLang="en-US" sz="3982" dirty="0">
                <a:solidFill>
                  <a:schemeClr val="tx1"/>
                </a:solidFill>
              </a:rPr>
              <a:t>pull or jerk the cord to unplug the equipment.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sz="3982" b="1" dirty="0">
                <a:solidFill>
                  <a:schemeClr val="tx1"/>
                </a:solidFill>
              </a:rPr>
              <a:t>Do not </a:t>
            </a:r>
            <a:r>
              <a:rPr lang="en-US" altLang="en-US" sz="3982" dirty="0">
                <a:solidFill>
                  <a:schemeClr val="tx1"/>
                </a:solidFill>
              </a:rPr>
              <a:t>drape power cords over hot pipes, </a:t>
            </a:r>
            <a:r>
              <a:rPr lang="en-US" altLang="en-US" sz="3982" dirty="0" smtClean="0">
                <a:solidFill>
                  <a:schemeClr val="tx1"/>
                </a:solidFill>
              </a:rPr>
              <a:t>radiators, </a:t>
            </a:r>
            <a:r>
              <a:rPr lang="en-US" altLang="en-US" sz="3982" dirty="0">
                <a:solidFill>
                  <a:schemeClr val="tx1"/>
                </a:solidFill>
              </a:rPr>
              <a:t>or sharp objects.</a:t>
            </a:r>
          </a:p>
        </p:txBody>
      </p:sp>
    </p:spTree>
    <p:extLst>
      <p:ext uri="{BB962C8B-B14F-4D97-AF65-F5344CB8AC3E}">
        <p14:creationId xmlns:p14="http://schemas.microsoft.com/office/powerpoint/2010/main" val="202863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3425050"/>
            <a:ext cx="11054080" cy="4842933"/>
          </a:xfrm>
          <a:noFill/>
        </p:spPr>
        <p:txBody>
          <a:bodyPr/>
          <a:lstStyle/>
          <a:p>
            <a:pPr>
              <a:buClrTx/>
            </a:pPr>
            <a:r>
              <a:rPr lang="en-US" altLang="en-US" sz="3413" b="1" dirty="0">
                <a:solidFill>
                  <a:schemeClr val="tx1"/>
                </a:solidFill>
              </a:rPr>
              <a:t>Do</a:t>
            </a:r>
            <a:r>
              <a:rPr lang="en-US" altLang="en-US" sz="3413" dirty="0">
                <a:solidFill>
                  <a:schemeClr val="tx1"/>
                </a:solidFill>
              </a:rPr>
              <a:t> check the receptacle for missing or damaged parts. </a:t>
            </a:r>
          </a:p>
          <a:p>
            <a:pPr>
              <a:buClrTx/>
            </a:pPr>
            <a:r>
              <a:rPr lang="en-US" altLang="en-US" sz="3413" b="1" dirty="0">
                <a:solidFill>
                  <a:schemeClr val="tx1"/>
                </a:solidFill>
              </a:rPr>
              <a:t>Do not </a:t>
            </a:r>
            <a:r>
              <a:rPr lang="en-US" altLang="en-US" sz="3413" dirty="0">
                <a:solidFill>
                  <a:schemeClr val="tx1"/>
                </a:solidFill>
              </a:rPr>
              <a:t>plug equipment into defective receptacles.</a:t>
            </a:r>
          </a:p>
          <a:p>
            <a:pPr>
              <a:buClrTx/>
            </a:pPr>
            <a:r>
              <a:rPr lang="en-US" altLang="en-US" sz="3413" b="1" dirty="0">
                <a:solidFill>
                  <a:schemeClr val="tx1"/>
                </a:solidFill>
              </a:rPr>
              <a:t>Do</a:t>
            </a:r>
            <a:r>
              <a:rPr lang="en-US" altLang="en-US" sz="3413" dirty="0">
                <a:solidFill>
                  <a:schemeClr val="tx1"/>
                </a:solidFill>
              </a:rPr>
              <a:t> check for frayed, cracked, or exposed wiring on equipment cords</a:t>
            </a:r>
            <a:r>
              <a:rPr lang="en-US" altLang="en-US" dirty="0" smtClean="0">
                <a:solidFill>
                  <a:schemeClr val="tx1"/>
                </a:solidFill>
              </a:rPr>
              <a:t>.</a:t>
            </a:r>
          </a:p>
          <a:p>
            <a:pPr>
              <a:buFontTx/>
              <a:buNone/>
            </a:pPr>
            <a:endParaRPr lang="en-US" altLang="en-US" dirty="0" smtClean="0">
              <a:solidFill>
                <a:schemeClr val="tx1"/>
              </a:solidFill>
            </a:endParaRP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0" t="31007" r="19768" b="16280"/>
          <a:stretch>
            <a:fillRect/>
          </a:stretch>
        </p:blipFill>
        <p:spPr bwMode="auto">
          <a:xfrm>
            <a:off x="7281329" y="6824884"/>
            <a:ext cx="3573905" cy="221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6280" t="31007" r="19768" b="1628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5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421" y="6812041"/>
            <a:ext cx="1546577" cy="227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6" name="Picture 5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496" y="6825105"/>
            <a:ext cx="3034453" cy="227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711787" y="1828800"/>
            <a:ext cx="4413310" cy="759100"/>
          </a:xfrm>
          <a:prstGeom prst="rect">
            <a:avLst/>
          </a:prstGeom>
          <a:solidFill>
            <a:srgbClr val="FFFF00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 vert="horz" lIns="130039" tIns="65020" rIns="130039" bIns="65020" rtlCol="0" anchor="b" anchorCtr="0">
            <a:noAutofit/>
          </a:bodyPr>
          <a:lstStyle>
            <a:lvl1pPr algn="l" defTabSz="650197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1"/>
                </a:solidFill>
              </a:rPr>
              <a:t>Do’s and Don'ts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765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3400118"/>
            <a:ext cx="10403840" cy="5982208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b="1" dirty="0" smtClean="0">
                <a:solidFill>
                  <a:schemeClr val="tx1"/>
                </a:solidFill>
              </a:rPr>
              <a:t>Do </a:t>
            </a:r>
            <a:r>
              <a:rPr lang="en-US" altLang="en-US" dirty="0" smtClean="0">
                <a:solidFill>
                  <a:schemeClr val="tx1"/>
                </a:solidFill>
              </a:rPr>
              <a:t>check for defective cords clamps at locations where the power cord enters the equipment or the attachment plug.</a:t>
            </a:r>
          </a:p>
          <a:p>
            <a:pPr marL="0" indent="0">
              <a:buClrTx/>
              <a:buNone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Extension cords should not be used in office areas. Generally, extension cords should be limited to use by maintenance personnel.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711787" y="1828800"/>
            <a:ext cx="4413310" cy="759100"/>
          </a:xfrm>
          <a:prstGeom prst="rect">
            <a:avLst/>
          </a:prstGeom>
          <a:solidFill>
            <a:srgbClr val="FFFF00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 vert="horz" lIns="130039" tIns="65020" rIns="130039" bIns="65020" rtlCol="0" anchor="b" anchorCtr="0">
            <a:noAutofit/>
          </a:bodyPr>
          <a:lstStyle>
            <a:lvl1pPr algn="l" defTabSz="650197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1"/>
                </a:solidFill>
              </a:rPr>
              <a:t>Do’s and Don'ts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483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1449" y="4008846"/>
            <a:ext cx="10737991" cy="4813582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To flow, electricity must have a complete path.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Electricity flows through </a:t>
            </a:r>
            <a:r>
              <a:rPr lang="en-US" altLang="en-US" i="1" dirty="0" smtClean="0">
                <a:solidFill>
                  <a:schemeClr val="tx1"/>
                </a:solidFill>
              </a:rPr>
              <a:t>conductors.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water, metal, the human body</a:t>
            </a:r>
            <a:endParaRPr lang="en-US" altLang="en-US" i="1" dirty="0" smtClean="0">
              <a:solidFill>
                <a:schemeClr val="tx1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Insulators are non-conductors.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The human body is a conductor.</a:t>
            </a:r>
            <a:endParaRPr lang="en-US" altLang="en-US" i="1" dirty="0" smtClean="0">
              <a:solidFill>
                <a:schemeClr val="tx1"/>
              </a:solidFill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xfrm>
            <a:off x="1661238" y="2364377"/>
            <a:ext cx="9552658" cy="858280"/>
          </a:xfrm>
          <a:solidFill>
            <a:srgbClr val="FFFF00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Fundamentals of Electrical Hazards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8184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3689209"/>
            <a:ext cx="11054080" cy="2502585"/>
          </a:xfrm>
        </p:spPr>
        <p:txBody>
          <a:bodyPr/>
          <a:lstStyle/>
          <a:p>
            <a:pPr>
              <a:buClrTx/>
            </a:pPr>
            <a:r>
              <a:rPr lang="en-US" altLang="en-US" dirty="0" smtClean="0">
                <a:solidFill>
                  <a:schemeClr val="tx1"/>
                </a:solidFill>
              </a:rPr>
              <a:t>Employees should know the location of electrical circuit breaker panels that control equipment and lighting in their respective areas. Circuits and equipment disconnects must be identified.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711787" y="1828800"/>
            <a:ext cx="4413310" cy="759100"/>
          </a:xfrm>
          <a:prstGeom prst="rect">
            <a:avLst/>
          </a:prstGeom>
          <a:solidFill>
            <a:srgbClr val="FFFF00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 vert="horz" lIns="130039" tIns="65020" rIns="130039" bIns="65020" rtlCol="0" anchor="b" anchorCtr="0">
            <a:noAutofit/>
          </a:bodyPr>
          <a:lstStyle>
            <a:lvl1pPr algn="l" defTabSz="650197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1"/>
                </a:solidFill>
              </a:rPr>
              <a:t>Do’s and Don'ts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761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1388738" y="2431628"/>
            <a:ext cx="184730" cy="79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2500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4551" dirty="0">
              <a:solidFill>
                <a:schemeClr val="tx1"/>
              </a:solidFill>
            </a:endParaRP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1743005" y="3903699"/>
            <a:ext cx="9871004" cy="170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951" tIns="65476" rIns="130951" bIns="65476">
            <a:spAutoFit/>
          </a:bodyPr>
          <a:lstStyle>
            <a:lvl1pPr>
              <a:spcBef>
                <a:spcPct val="20000"/>
              </a:spcBef>
              <a:buSzPct val="12500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5120" b="1" dirty="0">
                <a:solidFill>
                  <a:schemeClr val="tx1"/>
                </a:solidFill>
                <a:latin typeface="Helvetica" panose="020B0604020202020204" pitchFamily="34" charset="0"/>
              </a:rPr>
              <a:t>Have You Ever Been Shocked?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872589" y="6073628"/>
            <a:ext cx="4905154" cy="105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951" tIns="65476" rIns="130951" bIns="65476">
            <a:spAutoFit/>
          </a:bodyPr>
          <a:lstStyle>
            <a:lvl1pPr>
              <a:spcBef>
                <a:spcPct val="20000"/>
              </a:spcBef>
              <a:buSzPct val="12500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5973" b="1" dirty="0">
                <a:solidFill>
                  <a:schemeClr val="tx1"/>
                </a:solidFill>
                <a:latin typeface="Helvetica" panose="020B0604020202020204" pitchFamily="34" charset="0"/>
              </a:rPr>
              <a:t>THE BASICS</a:t>
            </a:r>
          </a:p>
        </p:txBody>
      </p:sp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1519689" y="4815841"/>
            <a:ext cx="184730" cy="79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2500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4551" dirty="0">
              <a:solidFill>
                <a:schemeClr val="tx1"/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661238" y="2364377"/>
            <a:ext cx="9552658" cy="858280"/>
          </a:xfrm>
          <a:prstGeom prst="rect">
            <a:avLst/>
          </a:prstGeom>
          <a:solidFill>
            <a:srgbClr val="FFFF00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 vert="horz" lIns="130039" tIns="65020" rIns="130039" bIns="65020" rtlCol="0" anchor="b" anchorCtr="0">
            <a:noAutofit/>
          </a:bodyPr>
          <a:lstStyle>
            <a:lvl1pPr algn="l" defTabSz="650197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1"/>
                </a:solidFill>
              </a:rPr>
              <a:t>Fundamentals of Electrical Hazards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369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 noChangeArrowheads="1"/>
          </p:cNvSpPr>
          <p:nvPr>
            <p:ph type="title"/>
          </p:nvPr>
        </p:nvSpPr>
        <p:spPr>
          <a:xfrm>
            <a:off x="975360" y="795677"/>
            <a:ext cx="8453120" cy="1170432"/>
          </a:xfrm>
        </p:spPr>
        <p:txBody>
          <a:bodyPr/>
          <a:lstStyle/>
          <a:p>
            <a:pPr algn="ctr"/>
            <a:r>
              <a:rPr lang="en-AU" altLang="en-US" sz="3982" dirty="0">
                <a:solidFill>
                  <a:schemeClr val="tx1"/>
                </a:solidFill>
              </a:rPr>
              <a:t>What are the levels </a:t>
            </a:r>
            <a:r>
              <a:rPr lang="en-AU" altLang="en-US" sz="3982" dirty="0" smtClean="0">
                <a:solidFill>
                  <a:schemeClr val="tx1"/>
                </a:solidFill>
              </a:rPr>
              <a:t>of</a:t>
            </a:r>
            <a:br>
              <a:rPr lang="en-AU" altLang="en-US" sz="3982" dirty="0" smtClean="0">
                <a:solidFill>
                  <a:schemeClr val="tx1"/>
                </a:solidFill>
              </a:rPr>
            </a:br>
            <a:r>
              <a:rPr lang="en-AU" altLang="en-US" sz="3982" dirty="0" smtClean="0">
                <a:solidFill>
                  <a:schemeClr val="tx1"/>
                </a:solidFill>
              </a:rPr>
              <a:t>effect </a:t>
            </a:r>
            <a:r>
              <a:rPr lang="en-AU" altLang="en-US" sz="3982" dirty="0">
                <a:solidFill>
                  <a:schemeClr val="tx1"/>
                </a:solidFill>
              </a:rPr>
              <a:t>of current? </a:t>
            </a:r>
          </a:p>
        </p:txBody>
      </p:sp>
      <p:graphicFrame>
        <p:nvGraphicFramePr>
          <p:cNvPr id="8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510685"/>
              </p:ext>
            </p:extLst>
          </p:nvPr>
        </p:nvGraphicFramePr>
        <p:xfrm>
          <a:off x="722648" y="2521528"/>
          <a:ext cx="8193476" cy="5769033"/>
        </p:xfrm>
        <a:graphic>
          <a:graphicData uri="http://schemas.openxmlformats.org/drawingml/2006/table">
            <a:tbl>
              <a:tblPr/>
              <a:tblGrid>
                <a:gridCol w="2284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91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AC current (mA)</a:t>
                      </a:r>
                    </a:p>
                  </a:txBody>
                  <a:tcPr marL="130057" marR="130057" marT="65027" marB="6502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Effect on human body</a:t>
                      </a:r>
                    </a:p>
                  </a:txBody>
                  <a:tcPr marL="130057" marR="130057" marT="65027" marB="6502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130057" marR="130057" marT="65027" marB="6502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Slight tingling sensation</a:t>
                      </a:r>
                    </a:p>
                  </a:txBody>
                  <a:tcPr marL="130057" marR="130057" marT="65027" marB="6502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2-9</a:t>
                      </a:r>
                    </a:p>
                  </a:txBody>
                  <a:tcPr marL="130057" marR="130057" marT="65027" marB="6502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Small shock</a:t>
                      </a:r>
                    </a:p>
                  </a:txBody>
                  <a:tcPr marL="130057" marR="130057" marT="65027" marB="6502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10-24</a:t>
                      </a:r>
                    </a:p>
                  </a:txBody>
                  <a:tcPr marL="130057" marR="130057" marT="65027" marB="6502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Muscles contract causing you to freeze</a:t>
                      </a:r>
                    </a:p>
                  </a:txBody>
                  <a:tcPr marL="130057" marR="130057" marT="65027" marB="6502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91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25-74</a:t>
                      </a:r>
                    </a:p>
                  </a:txBody>
                  <a:tcPr marL="130057" marR="130057" marT="65027" marB="6502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Respiratory muscles can become paralysed; pain; exit burns often visible</a:t>
                      </a:r>
                    </a:p>
                  </a:txBody>
                  <a:tcPr marL="130057" marR="130057" marT="65027" marB="6502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91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75-300</a:t>
                      </a:r>
                    </a:p>
                  </a:txBody>
                  <a:tcPr marL="130057" marR="130057" marT="65027" marB="6502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Usually fatal; ventricular fibrillation; entry &amp; exit wounds visible</a:t>
                      </a:r>
                    </a:p>
                  </a:txBody>
                  <a:tcPr marL="130057" marR="130057" marT="65027" marB="6502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416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&gt;300</a:t>
                      </a:r>
                    </a:p>
                  </a:txBody>
                  <a:tcPr marL="130057" marR="130057" marT="65027" marB="6502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Death almost certain; if </a:t>
                      </a:r>
                      <a:r>
                        <a:rPr kumimoji="0" lang="en-A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survive, </a:t>
                      </a:r>
                      <a:r>
                        <a:rPr kumimoji="0" lang="en-A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will have badly burnt organs and probably require amputations</a:t>
                      </a:r>
                    </a:p>
                  </a:txBody>
                  <a:tcPr marL="130057" marR="130057" marT="65027" marB="6502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8461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321" y="2790614"/>
            <a:ext cx="3174436" cy="423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SzPct val="125000"/>
              <a:buChar char="•"/>
              <a:defRPr sz="455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1056623" indent="-406394">
              <a:spcBef>
                <a:spcPct val="20000"/>
              </a:spcBef>
              <a:buChar char="–"/>
              <a:defRPr sz="3982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625575" indent="-325115">
              <a:spcBef>
                <a:spcPct val="20000"/>
              </a:spcBef>
              <a:buChar char="•"/>
              <a:defRPr sz="3413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2275804" indent="-325115">
              <a:spcBef>
                <a:spcPct val="20000"/>
              </a:spcBef>
              <a:buChar char="–"/>
              <a:defRPr sz="2844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926034" indent="-325115">
              <a:spcBef>
                <a:spcPct val="20000"/>
              </a:spcBef>
              <a:buSzPct val="80000"/>
              <a:buChar char="•"/>
              <a:defRPr sz="2844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844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844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844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844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2238DEF-6374-4429-AE20-6F7B12E1064C}" type="slidenum">
              <a:rPr lang="en-US" altLang="en-US" sz="1991">
                <a:solidFill>
                  <a:schemeClr val="tx1"/>
                </a:solidFill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US" altLang="en-US" sz="199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817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 noChangeArrowheads="1"/>
          </p:cNvSpPr>
          <p:nvPr>
            <p:ph type="title"/>
          </p:nvPr>
        </p:nvSpPr>
        <p:spPr>
          <a:xfrm>
            <a:off x="1759132" y="260096"/>
            <a:ext cx="8453120" cy="1170432"/>
          </a:xfrm>
        </p:spPr>
        <p:txBody>
          <a:bodyPr/>
          <a:lstStyle/>
          <a:p>
            <a:r>
              <a:rPr lang="en-AU" altLang="en-US" sz="3982" dirty="0">
                <a:solidFill>
                  <a:schemeClr val="tx1"/>
                </a:solidFill>
              </a:rPr>
              <a:t>What are the types of injuries?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977618" y="2091508"/>
            <a:ext cx="2771422" cy="6394027"/>
          </a:xfrm>
        </p:spPr>
        <p:txBody>
          <a:bodyPr/>
          <a:lstStyle/>
          <a:p>
            <a:pPr>
              <a:spcAft>
                <a:spcPts val="853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AU" sz="2844" b="1" dirty="0">
                <a:solidFill>
                  <a:schemeClr val="tx1"/>
                </a:solidFill>
              </a:rPr>
              <a:t>B</a:t>
            </a:r>
            <a:r>
              <a:rPr lang="en-AU" sz="2844" dirty="0">
                <a:solidFill>
                  <a:schemeClr val="tx1"/>
                </a:solidFill>
              </a:rPr>
              <a:t>urns</a:t>
            </a:r>
          </a:p>
          <a:p>
            <a:pPr>
              <a:spcAft>
                <a:spcPts val="853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AU" sz="2844" b="1" dirty="0">
                <a:solidFill>
                  <a:schemeClr val="tx1"/>
                </a:solidFill>
              </a:rPr>
              <a:t>S</a:t>
            </a:r>
            <a:r>
              <a:rPr lang="en-AU" sz="2844" dirty="0">
                <a:solidFill>
                  <a:schemeClr val="tx1"/>
                </a:solidFill>
              </a:rPr>
              <a:t>hocks</a:t>
            </a:r>
          </a:p>
          <a:p>
            <a:pPr>
              <a:spcAft>
                <a:spcPts val="853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AU" sz="2844" b="1" dirty="0">
                <a:solidFill>
                  <a:schemeClr val="tx1"/>
                </a:solidFill>
              </a:rPr>
              <a:t>A</a:t>
            </a:r>
            <a:r>
              <a:rPr lang="en-AU" sz="2844" dirty="0">
                <a:solidFill>
                  <a:schemeClr val="tx1"/>
                </a:solidFill>
              </a:rPr>
              <a:t>rc</a:t>
            </a:r>
          </a:p>
          <a:p>
            <a:pPr>
              <a:spcAft>
                <a:spcPts val="853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AU" sz="2844" b="1" dirty="0">
                <a:solidFill>
                  <a:schemeClr val="tx1"/>
                </a:solidFill>
              </a:rPr>
              <a:t>F</a:t>
            </a:r>
            <a:r>
              <a:rPr lang="en-AU" sz="2844" dirty="0">
                <a:solidFill>
                  <a:schemeClr val="tx1"/>
                </a:solidFill>
              </a:rPr>
              <a:t>ire</a:t>
            </a:r>
          </a:p>
          <a:p>
            <a:pPr>
              <a:spcAft>
                <a:spcPts val="853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AU" sz="2844" b="1" dirty="0">
                <a:solidFill>
                  <a:schemeClr val="tx1"/>
                </a:solidFill>
              </a:rPr>
              <a:t>E</a:t>
            </a:r>
            <a:r>
              <a:rPr lang="en-AU" sz="2844" dirty="0">
                <a:solidFill>
                  <a:schemeClr val="tx1"/>
                </a:solidFill>
              </a:rPr>
              <a:t>xplosion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AU" sz="2844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AU" sz="2844" dirty="0">
              <a:solidFill>
                <a:schemeClr val="tx1"/>
              </a:solidFill>
            </a:endParaRPr>
          </a:p>
        </p:txBody>
      </p:sp>
      <p:sp>
        <p:nvSpPr>
          <p:cNvPr id="1946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SzPct val="125000"/>
              <a:buChar char="•"/>
              <a:defRPr sz="455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1056623" indent="-406394">
              <a:spcBef>
                <a:spcPct val="20000"/>
              </a:spcBef>
              <a:buChar char="–"/>
              <a:defRPr sz="3982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625575" indent="-325115">
              <a:spcBef>
                <a:spcPct val="20000"/>
              </a:spcBef>
              <a:buChar char="•"/>
              <a:defRPr sz="3413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2275804" indent="-325115">
              <a:spcBef>
                <a:spcPct val="20000"/>
              </a:spcBef>
              <a:buChar char="–"/>
              <a:defRPr sz="2844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926034" indent="-325115">
              <a:spcBef>
                <a:spcPct val="20000"/>
              </a:spcBef>
              <a:buSzPct val="80000"/>
              <a:buChar char="•"/>
              <a:defRPr sz="2844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844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844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844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844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525912D-84F7-467B-B336-25388A3F771A}" type="slidenum">
              <a:rPr lang="en-US" altLang="en-US" sz="1991">
                <a:solidFill>
                  <a:schemeClr val="tx1"/>
                </a:solidFill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US" altLang="en-US" sz="199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055" y="2043291"/>
            <a:ext cx="3813386" cy="357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69" y="2056836"/>
            <a:ext cx="3549227" cy="355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178" y="5583486"/>
            <a:ext cx="3517618" cy="286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96" y="5583486"/>
            <a:ext cx="3815644" cy="286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70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4166" y="2847868"/>
            <a:ext cx="11054080" cy="1641404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sz="3982" dirty="0">
                <a:solidFill>
                  <a:schemeClr val="tx1"/>
                </a:solidFill>
              </a:rPr>
              <a:t>Hazards of Electricity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Electrocution/Shock/Burns/Death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title"/>
          </p:nvPr>
        </p:nvSpPr>
        <p:spPr>
          <a:xfrm>
            <a:off x="1822028" y="1742688"/>
            <a:ext cx="9372841" cy="810543"/>
          </a:xfrm>
          <a:solidFill>
            <a:srgbClr val="FFFF00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4551" dirty="0">
                <a:solidFill>
                  <a:schemeClr val="tx1"/>
                </a:solidFill>
              </a:rPr>
              <a:t>Fundamentals of Electrical Hazards</a:t>
            </a:r>
            <a:endParaRPr lang="en-US" altLang="en-US" dirty="0" smtClean="0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80760" y="4417613"/>
            <a:ext cx="105920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SzPct val="12500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2282825" lvl="8" indent="-457200" algn="l">
              <a:spcBef>
                <a:spcPct val="0"/>
              </a:spcBef>
              <a:buSzTx/>
            </a:pPr>
            <a:r>
              <a:rPr lang="en-US" altLang="en-US" sz="3200" dirty="0" smtClean="0">
                <a:solidFill>
                  <a:schemeClr val="tx1"/>
                </a:solidFill>
              </a:rPr>
              <a:t>Minimum </a:t>
            </a:r>
            <a:r>
              <a:rPr lang="en-US" altLang="en-US" sz="3200" dirty="0">
                <a:solidFill>
                  <a:schemeClr val="tx1"/>
                </a:solidFill>
              </a:rPr>
              <a:t>distance from overhead lines 10 ft.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1515290" y="5220514"/>
            <a:ext cx="11116492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SzPct val="12500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68580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lvl="1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  Electrical </a:t>
            </a:r>
            <a:r>
              <a:rPr lang="en-US" altLang="en-US" sz="3200" dirty="0">
                <a:solidFill>
                  <a:schemeClr val="tx1"/>
                </a:solidFill>
              </a:rPr>
              <a:t>tools and </a:t>
            </a:r>
            <a:r>
              <a:rPr lang="en-US" altLang="en-US" sz="3200" dirty="0" smtClean="0">
                <a:solidFill>
                  <a:schemeClr val="tx1"/>
                </a:solidFill>
              </a:rPr>
              <a:t>equipment</a:t>
            </a:r>
            <a:endParaRPr lang="en-US" altLang="en-US" sz="3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lvl="1" algn="l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  </a:t>
            </a:r>
            <a:r>
              <a:rPr lang="en-US" altLang="en-US" sz="3200" dirty="0" smtClean="0">
                <a:solidFill>
                  <a:schemeClr val="tx1"/>
                </a:solidFill>
              </a:rPr>
              <a:t>Inspect for: frayed</a:t>
            </a:r>
            <a:r>
              <a:rPr lang="en-US" altLang="en-US" sz="3200" dirty="0">
                <a:solidFill>
                  <a:schemeClr val="tx1"/>
                </a:solidFill>
              </a:rPr>
              <a:t>, cut, </a:t>
            </a:r>
            <a:r>
              <a:rPr lang="en-US" altLang="en-US" sz="3200" dirty="0" smtClean="0">
                <a:solidFill>
                  <a:schemeClr val="tx1"/>
                </a:solidFill>
              </a:rPr>
              <a:t>broken wires; grounding</a:t>
            </a:r>
          </a:p>
          <a:p>
            <a:pPr lvl="1" algn="l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smtClean="0">
                <a:solidFill>
                  <a:schemeClr val="tx1"/>
                </a:solidFill>
              </a:rPr>
              <a:t> prong missing; improper </a:t>
            </a:r>
            <a:r>
              <a:rPr lang="en-US" altLang="en-US" sz="3200" dirty="0">
                <a:solidFill>
                  <a:schemeClr val="tx1"/>
                </a:solidFill>
              </a:rPr>
              <a:t>use of cube </a:t>
            </a:r>
            <a:r>
              <a:rPr lang="en-US" altLang="en-US" sz="3200" dirty="0" smtClean="0">
                <a:solidFill>
                  <a:schemeClr val="tx1"/>
                </a:solidFill>
              </a:rPr>
              <a:t>taps; improperly</a:t>
            </a:r>
          </a:p>
          <a:p>
            <a:pPr lvl="1" algn="l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>
                <a:solidFill>
                  <a:schemeClr val="tx1"/>
                </a:solidFill>
              </a:rPr>
              <a:t>applied or </a:t>
            </a:r>
            <a:r>
              <a:rPr lang="en-US" altLang="en-US" sz="3200" dirty="0" smtClean="0">
                <a:solidFill>
                  <a:schemeClr val="tx1"/>
                </a:solidFill>
              </a:rPr>
              <a:t>missing strain relief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5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  <p:bldP spid="30728" grpId="0" autoUpdateAnimBg="0"/>
      <p:bldP spid="3072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0346" y="2873995"/>
            <a:ext cx="12401495" cy="1345636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For purposes of electrical safety, </a:t>
            </a:r>
            <a:r>
              <a:rPr lang="en-US" altLang="en-US" sz="3600" dirty="0" smtClean="0">
                <a:solidFill>
                  <a:schemeClr val="tx1"/>
                </a:solidFill>
              </a:rPr>
              <a:t>there</a:t>
            </a:r>
          </a:p>
          <a:p>
            <a:pPr marL="0" indent="0">
              <a:buClrTx/>
              <a:buNone/>
            </a:pP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 smtClean="0">
                <a:solidFill>
                  <a:schemeClr val="tx1"/>
                </a:solidFill>
              </a:rPr>
              <a:t>   are 2 </a:t>
            </a:r>
            <a:r>
              <a:rPr lang="en-US" altLang="en-US" sz="3600" dirty="0">
                <a:solidFill>
                  <a:schemeClr val="tx1"/>
                </a:solidFill>
              </a:rPr>
              <a:t>types of workers: Qualified and Unqualified </a:t>
            </a:r>
          </a:p>
          <a:p>
            <a:pPr marL="0" indent="0">
              <a:buClrTx/>
              <a:buNone/>
            </a:pPr>
            <a:endParaRPr lang="en-US" altLang="en-US" sz="3600" dirty="0" smtClean="0">
              <a:solidFill>
                <a:schemeClr val="tx1"/>
              </a:solidFill>
            </a:endParaRP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title"/>
          </p:nvPr>
        </p:nvSpPr>
        <p:spPr>
          <a:xfrm>
            <a:off x="1822028" y="1742688"/>
            <a:ext cx="9346715" cy="810543"/>
          </a:xfrm>
          <a:solidFill>
            <a:srgbClr val="FFFF00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4551" dirty="0">
                <a:solidFill>
                  <a:schemeClr val="tx1"/>
                </a:solidFill>
              </a:rPr>
              <a:t>Qualified vs. Unqualified Personnel</a:t>
            </a:r>
            <a:endParaRPr lang="en-US" altLang="en-US" dirty="0" smtClean="0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226990" y="4328360"/>
            <a:ext cx="11949105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SzPct val="12500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68580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lvl="1" algn="l"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solidFill>
                  <a:schemeClr val="tx1"/>
                </a:solidFill>
              </a:rPr>
              <a:t>A </a:t>
            </a:r>
            <a:r>
              <a:rPr lang="en-US" altLang="en-US" sz="3200" dirty="0" smtClean="0">
                <a:solidFill>
                  <a:schemeClr val="tx1"/>
                </a:solidFill>
              </a:rPr>
              <a:t>qualified worker:</a:t>
            </a:r>
          </a:p>
          <a:p>
            <a:pPr lvl="1" algn="l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chemeClr val="tx1"/>
              </a:solidFill>
            </a:endParaRPr>
          </a:p>
          <a:p>
            <a:pPr lvl="2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 Is </a:t>
            </a:r>
            <a:r>
              <a:rPr lang="en-US" altLang="en-US" sz="3200" dirty="0">
                <a:solidFill>
                  <a:schemeClr val="tx1"/>
                </a:solidFill>
              </a:rPr>
              <a:t>trained to avoid electrical hazards when working on </a:t>
            </a:r>
          </a:p>
          <a:p>
            <a:pPr lvl="2" indent="0" algn="l">
              <a:spcBef>
                <a:spcPct val="0"/>
              </a:spcBef>
              <a:buNone/>
            </a:pPr>
            <a:r>
              <a:rPr lang="en-US" altLang="en-US" sz="3200" dirty="0" smtClean="0">
                <a:solidFill>
                  <a:schemeClr val="tx1"/>
                </a:solidFill>
              </a:rPr>
              <a:t> or </a:t>
            </a:r>
            <a:r>
              <a:rPr lang="en-US" altLang="en-US" sz="3200" dirty="0">
                <a:solidFill>
                  <a:schemeClr val="tx1"/>
                </a:solidFill>
              </a:rPr>
              <a:t>near exposed energized parts</a:t>
            </a:r>
          </a:p>
          <a:p>
            <a:pPr lvl="2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smtClean="0">
                <a:solidFill>
                  <a:schemeClr val="tx1"/>
                </a:solidFill>
              </a:rPr>
              <a:t>Is </a:t>
            </a:r>
            <a:r>
              <a:rPr lang="en-US" altLang="en-US" sz="3200" dirty="0">
                <a:solidFill>
                  <a:schemeClr val="tx1"/>
                </a:solidFill>
              </a:rPr>
              <a:t>familiar with OSHA standards and work practices</a:t>
            </a:r>
          </a:p>
          <a:p>
            <a:pPr lvl="2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smtClean="0">
                <a:solidFill>
                  <a:schemeClr val="tx1"/>
                </a:solidFill>
              </a:rPr>
              <a:t>Can </a:t>
            </a:r>
            <a:r>
              <a:rPr lang="en-US" altLang="en-US" sz="3200" dirty="0">
                <a:solidFill>
                  <a:schemeClr val="tx1"/>
                </a:solidFill>
              </a:rPr>
              <a:t>distinguish exposed live parts of electrical equipment</a:t>
            </a:r>
          </a:p>
          <a:p>
            <a:pPr lvl="2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smtClean="0">
                <a:solidFill>
                  <a:schemeClr val="tx1"/>
                </a:solidFill>
              </a:rPr>
              <a:t>Knowledgeable </a:t>
            </a:r>
            <a:r>
              <a:rPr lang="en-US" altLang="en-US" sz="3200" dirty="0">
                <a:solidFill>
                  <a:schemeClr val="tx1"/>
                </a:solidFill>
              </a:rPr>
              <a:t>of the skills and techniques used to</a:t>
            </a:r>
          </a:p>
          <a:p>
            <a:pPr lvl="2" indent="0" algn="l">
              <a:spcBef>
                <a:spcPct val="0"/>
              </a:spcBef>
              <a:buNone/>
            </a:pP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smtClean="0">
                <a:solidFill>
                  <a:schemeClr val="tx1"/>
                </a:solidFill>
              </a:rPr>
              <a:t>determine </a:t>
            </a:r>
            <a:r>
              <a:rPr lang="en-US" altLang="en-US" sz="3200" dirty="0">
                <a:solidFill>
                  <a:schemeClr val="tx1"/>
                </a:solidFill>
              </a:rPr>
              <a:t>nominal voltages of exposed parts/components</a:t>
            </a:r>
          </a:p>
        </p:txBody>
      </p:sp>
    </p:spTree>
    <p:extLst>
      <p:ext uri="{BB962C8B-B14F-4D97-AF65-F5344CB8AC3E}">
        <p14:creationId xmlns:p14="http://schemas.microsoft.com/office/powerpoint/2010/main" val="13599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  <p:bldP spid="3072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286" y="1809447"/>
            <a:ext cx="5390765" cy="706685"/>
          </a:xfrm>
          <a:solidFill>
            <a:srgbClr val="FFFF00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4551" dirty="0">
                <a:solidFill>
                  <a:schemeClr val="tx1"/>
                </a:solidFill>
              </a:rPr>
              <a:t>Electrical Protection</a:t>
            </a:r>
            <a:endParaRPr lang="en-US" altLang="en-US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705" y="2748233"/>
            <a:ext cx="11148907" cy="2675467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sz="3413" b="1" dirty="0">
                <a:solidFill>
                  <a:schemeClr val="tx1"/>
                </a:solidFill>
              </a:rPr>
              <a:t>Circuit Breakers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 sz="2844" dirty="0">
                <a:solidFill>
                  <a:schemeClr val="tx1"/>
                </a:solidFill>
              </a:rPr>
              <a:t>Provided to protect EQUIPMENT not people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 sz="2844" dirty="0">
                <a:solidFill>
                  <a:schemeClr val="tx1"/>
                </a:solidFill>
              </a:rPr>
              <a:t>Do not reset breakers with a line voltage higher than 120V and only reset if you know why it tripped</a:t>
            </a:r>
            <a:endParaRPr lang="en-US" altLang="en-US" sz="2844" b="1" dirty="0">
              <a:solidFill>
                <a:schemeClr val="tx1"/>
              </a:solidFill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altLang="en-US" sz="2844" b="1" dirty="0">
              <a:solidFill>
                <a:schemeClr val="tx1"/>
              </a:solidFill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altLang="en-US" sz="2844" b="1" dirty="0">
              <a:solidFill>
                <a:schemeClr val="tx1"/>
              </a:solidFill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-195942" y="5214340"/>
            <a:ext cx="7550331" cy="279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028700" lvl="1" indent="-457200" algn="l">
              <a:buFont typeface="Arial" panose="020B0604020202020204" pitchFamily="34" charset="0"/>
              <a:buChar char="•"/>
            </a:pPr>
            <a:r>
              <a:rPr lang="en-US" altLang="en-US" sz="3410" b="1" dirty="0"/>
              <a:t>GFCI’s</a:t>
            </a:r>
            <a:endParaRPr lang="en-US" altLang="en-US" sz="3410" dirty="0"/>
          </a:p>
          <a:p>
            <a:pPr marL="1600200" lvl="2" indent="-457200" algn="l">
              <a:buFont typeface="Arial" panose="020B0604020202020204" pitchFamily="34" charset="0"/>
              <a:buChar char="•"/>
            </a:pPr>
            <a:r>
              <a:rPr lang="en-US" altLang="en-US" sz="3000" dirty="0" smtClean="0"/>
              <a:t>Provided </a:t>
            </a:r>
            <a:r>
              <a:rPr lang="en-US" altLang="en-US" sz="3000" dirty="0"/>
              <a:t>to protect people</a:t>
            </a:r>
          </a:p>
          <a:p>
            <a:pPr marL="1600200" lvl="2" indent="-457200" algn="l">
              <a:buFont typeface="Arial" panose="020B0604020202020204" pitchFamily="34" charset="0"/>
              <a:buChar char="•"/>
            </a:pPr>
            <a:r>
              <a:rPr lang="en-US" altLang="en-US" sz="3000" dirty="0" smtClean="0"/>
              <a:t>Trip </a:t>
            </a:r>
            <a:r>
              <a:rPr lang="en-US" altLang="en-US" sz="3000" dirty="0"/>
              <a:t>range 4-6ma</a:t>
            </a:r>
          </a:p>
          <a:p>
            <a:pPr marL="1600200" lvl="2" indent="-457200" algn="l">
              <a:buFont typeface="Arial" panose="020B0604020202020204" pitchFamily="34" charset="0"/>
              <a:buChar char="•"/>
            </a:pPr>
            <a:r>
              <a:rPr lang="en-US" altLang="en-US" sz="3000" dirty="0" smtClean="0"/>
              <a:t>Monthly </a:t>
            </a:r>
            <a:r>
              <a:rPr lang="en-US" altLang="en-US" sz="3000" dirty="0"/>
              <a:t>test</a:t>
            </a:r>
            <a:endParaRPr lang="en-US" altLang="en-US" sz="3000" b="1" dirty="0"/>
          </a:p>
          <a:p>
            <a:endParaRPr lang="en-US" altLang="en-US" sz="4551" dirty="0"/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" t="5264" r="8499" b="5264"/>
          <a:stretch>
            <a:fillRect/>
          </a:stretch>
        </p:blipFill>
        <p:spPr bwMode="auto">
          <a:xfrm>
            <a:off x="4997652" y="6697700"/>
            <a:ext cx="1402079" cy="23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313" t="5264" r="8499" b="526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907" y="4717951"/>
            <a:ext cx="2818124" cy="339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60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  <p:bldP spid="3277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82430" y="2948337"/>
            <a:ext cx="10500925" cy="2642567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b="1" dirty="0" smtClean="0">
                <a:solidFill>
                  <a:schemeClr val="tx1"/>
                </a:solidFill>
              </a:rPr>
              <a:t>Distance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lvl="1" algn="just">
              <a:buClr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If you sense the presence of an electrical hazard or exposed conductors that may be energized, keep your distance and </a:t>
            </a:r>
            <a:r>
              <a:rPr lang="en-US" altLang="en-US" u="sng" dirty="0" smtClean="0">
                <a:solidFill>
                  <a:schemeClr val="tx1"/>
                </a:solidFill>
              </a:rPr>
              <a:t>STAY AWAY.</a:t>
            </a:r>
            <a:endParaRPr lang="en-US" altLang="en-US" b="1" dirty="0" smtClean="0">
              <a:solidFill>
                <a:schemeClr val="tx1"/>
              </a:solidFill>
            </a:endParaRPr>
          </a:p>
        </p:txBody>
      </p:sp>
      <p:pic>
        <p:nvPicPr>
          <p:cNvPr id="2355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166" y="5522754"/>
            <a:ext cx="3363439" cy="29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787" y="5487532"/>
            <a:ext cx="3964560" cy="301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348286" y="1809447"/>
            <a:ext cx="5390765" cy="706685"/>
          </a:xfrm>
          <a:prstGeom prst="rect">
            <a:avLst/>
          </a:prstGeom>
          <a:solidFill>
            <a:srgbClr val="FFFF00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 vert="horz" lIns="130039" tIns="65020" rIns="130039" bIns="65020" rtlCol="0" anchor="b" anchorCtr="0">
            <a:noAutofit/>
          </a:bodyPr>
          <a:lstStyle>
            <a:lvl1pPr algn="l" defTabSz="650197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551" dirty="0" smtClean="0">
                <a:solidFill>
                  <a:schemeClr val="tx1"/>
                </a:solidFill>
              </a:rPr>
              <a:t>Electrical Protection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376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4_Custom Design">
  <a:themeElements>
    <a:clrScheme name="BSD Palette">
      <a:dk1>
        <a:srgbClr val="000000"/>
      </a:dk1>
      <a:lt1>
        <a:srgbClr val="FFFFFF"/>
      </a:lt1>
      <a:dk2>
        <a:srgbClr val="00263E"/>
      </a:dk2>
      <a:lt2>
        <a:srgbClr val="A4C8E1"/>
      </a:lt2>
      <a:accent1>
        <a:srgbClr val="799A05"/>
      </a:accent1>
      <a:accent2>
        <a:srgbClr val="ED7800"/>
      </a:accent2>
      <a:accent3>
        <a:srgbClr val="34657F"/>
      </a:accent3>
      <a:accent4>
        <a:srgbClr val="8A1F03"/>
      </a:accent4>
      <a:accent5>
        <a:srgbClr val="00AFAB"/>
      </a:accent5>
      <a:accent6>
        <a:srgbClr val="F6BE00"/>
      </a:accent6>
      <a:hlink>
        <a:srgbClr val="34657F"/>
      </a:hlink>
      <a:folHlink>
        <a:srgbClr val="A4C8E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Custom Design">
  <a:themeElements>
    <a:clrScheme name="Corp PPT Palette">
      <a:dk1>
        <a:srgbClr val="000000"/>
      </a:dk1>
      <a:lt1>
        <a:srgbClr val="FFFFFF"/>
      </a:lt1>
      <a:dk2>
        <a:srgbClr val="535353"/>
      </a:dk2>
      <a:lt2>
        <a:srgbClr val="A7A7A7"/>
      </a:lt2>
      <a:accent1>
        <a:srgbClr val="00263E"/>
      </a:accent1>
      <a:accent2>
        <a:srgbClr val="407EC9"/>
      </a:accent2>
      <a:accent3>
        <a:srgbClr val="949300"/>
      </a:accent3>
      <a:accent4>
        <a:srgbClr val="E07E3C"/>
      </a:accent4>
      <a:accent5>
        <a:srgbClr val="F0B323"/>
      </a:accent5>
      <a:accent6>
        <a:srgbClr val="A4C8E1"/>
      </a:accent6>
      <a:hlink>
        <a:srgbClr val="898A89"/>
      </a:hlink>
      <a:folHlink>
        <a:srgbClr val="122D42"/>
      </a:folHlink>
    </a:clrScheme>
    <a:fontScheme name="BSD/GBS Theme - A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6_Custom Design">
  <a:themeElements>
    <a:clrScheme name="Corp PPT Palette">
      <a:dk1>
        <a:srgbClr val="000000"/>
      </a:dk1>
      <a:lt1>
        <a:srgbClr val="FFFFFF"/>
      </a:lt1>
      <a:dk2>
        <a:srgbClr val="535353"/>
      </a:dk2>
      <a:lt2>
        <a:srgbClr val="A7A7A7"/>
      </a:lt2>
      <a:accent1>
        <a:srgbClr val="00263E"/>
      </a:accent1>
      <a:accent2>
        <a:srgbClr val="407EC9"/>
      </a:accent2>
      <a:accent3>
        <a:srgbClr val="949300"/>
      </a:accent3>
      <a:accent4>
        <a:srgbClr val="E07E3C"/>
      </a:accent4>
      <a:accent5>
        <a:srgbClr val="F0B323"/>
      </a:accent5>
      <a:accent6>
        <a:srgbClr val="A4C8E1"/>
      </a:accent6>
      <a:hlink>
        <a:srgbClr val="898A89"/>
      </a:hlink>
      <a:folHlink>
        <a:srgbClr val="122D42"/>
      </a:folHlink>
    </a:clrScheme>
    <a:fontScheme name="BSD/GBS Theme - A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7_Custom Design">
  <a:themeElements>
    <a:clrScheme name="BSD Palette">
      <a:dk1>
        <a:srgbClr val="000000"/>
      </a:dk1>
      <a:lt1>
        <a:srgbClr val="FFFFFF"/>
      </a:lt1>
      <a:dk2>
        <a:srgbClr val="00263E"/>
      </a:dk2>
      <a:lt2>
        <a:srgbClr val="A4C8E1"/>
      </a:lt2>
      <a:accent1>
        <a:srgbClr val="799A05"/>
      </a:accent1>
      <a:accent2>
        <a:srgbClr val="ED7800"/>
      </a:accent2>
      <a:accent3>
        <a:srgbClr val="34657F"/>
      </a:accent3>
      <a:accent4>
        <a:srgbClr val="8A1F03"/>
      </a:accent4>
      <a:accent5>
        <a:srgbClr val="00AFAB"/>
      </a:accent5>
      <a:accent6>
        <a:srgbClr val="F6BE00"/>
      </a:accent6>
      <a:hlink>
        <a:srgbClr val="34657F"/>
      </a:hlink>
      <a:folHlink>
        <a:srgbClr val="A4C8E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10866</TotalTime>
  <Words>1177</Words>
  <Application>Microsoft Office PowerPoint</Application>
  <PresentationFormat>Custom</PresentationFormat>
  <Paragraphs>158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ＭＳ Ｐゴシック</vt:lpstr>
      <vt:lpstr>Arial</vt:lpstr>
      <vt:lpstr>Arial Narrow</vt:lpstr>
      <vt:lpstr>Arial Unicode MS</vt:lpstr>
      <vt:lpstr>Garamond</vt:lpstr>
      <vt:lpstr>Gotham Narrow Medium</vt:lpstr>
      <vt:lpstr>Gotham-Book</vt:lpstr>
      <vt:lpstr>Helvetica</vt:lpstr>
      <vt:lpstr>Helvetica Light</vt:lpstr>
      <vt:lpstr>Helvetica Neue</vt:lpstr>
      <vt:lpstr>Times New Roman</vt:lpstr>
      <vt:lpstr>Wingdings</vt:lpstr>
      <vt:lpstr>White</vt:lpstr>
      <vt:lpstr>4_Custom Design</vt:lpstr>
      <vt:lpstr>5_Custom Design</vt:lpstr>
      <vt:lpstr>6_Custom Design</vt:lpstr>
      <vt:lpstr>7_Custom Design</vt:lpstr>
      <vt:lpstr>PowerPoint Presentation</vt:lpstr>
      <vt:lpstr>Fundamentals of Electrical Hazards</vt:lpstr>
      <vt:lpstr>PowerPoint Presentation</vt:lpstr>
      <vt:lpstr>What are the levels of effect of current? </vt:lpstr>
      <vt:lpstr>What are the types of injuries?</vt:lpstr>
      <vt:lpstr>Fundamentals of Electrical Hazards</vt:lpstr>
      <vt:lpstr>Qualified vs. Unqualified Personnel</vt:lpstr>
      <vt:lpstr>Electrical Protection</vt:lpstr>
      <vt:lpstr>PowerPoint Presentation</vt:lpstr>
      <vt:lpstr>PowerPoint Presentation</vt:lpstr>
      <vt:lpstr>Fundamentals of Electrical Hazards</vt:lpstr>
      <vt:lpstr>PowerPoint Presentation</vt:lpstr>
      <vt:lpstr>PowerPoint Presentation</vt:lpstr>
      <vt:lpstr>PowerPoint Presentation</vt:lpstr>
      <vt:lpstr>Basic Rules of Electrical Action</vt:lpstr>
      <vt:lpstr>PowerPoint Presentation</vt:lpstr>
      <vt:lpstr>Do’s and Don'ts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Ahrweiler</dc:creator>
  <cp:lastModifiedBy>Brett Beoubay</cp:lastModifiedBy>
  <cp:revision>320</cp:revision>
  <cp:lastPrinted>2018-07-31T13:11:46Z</cp:lastPrinted>
  <dcterms:modified xsi:type="dcterms:W3CDTF">2019-10-17T14:54:12Z</dcterms:modified>
</cp:coreProperties>
</file>