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5" r:id="rId1"/>
  </p:sldMasterIdLst>
  <p:notesMasterIdLst>
    <p:notesMasterId r:id="rId30"/>
  </p:notesMasterIdLst>
  <p:handoutMasterIdLst>
    <p:handoutMasterId r:id="rId31"/>
  </p:handoutMasterIdLst>
  <p:sldIdLst>
    <p:sldId id="615" r:id="rId2"/>
    <p:sldId id="616" r:id="rId3"/>
    <p:sldId id="617" r:id="rId4"/>
    <p:sldId id="618" r:id="rId5"/>
    <p:sldId id="619" r:id="rId6"/>
    <p:sldId id="620" r:id="rId7"/>
    <p:sldId id="621" r:id="rId8"/>
    <p:sldId id="625" r:id="rId9"/>
    <p:sldId id="626" r:id="rId10"/>
    <p:sldId id="631" r:id="rId11"/>
    <p:sldId id="635" r:id="rId12"/>
    <p:sldId id="636" r:id="rId13"/>
    <p:sldId id="637" r:id="rId14"/>
    <p:sldId id="638" r:id="rId15"/>
    <p:sldId id="639" r:id="rId16"/>
    <p:sldId id="644" r:id="rId17"/>
    <p:sldId id="645" r:id="rId18"/>
    <p:sldId id="646" r:id="rId19"/>
    <p:sldId id="647" r:id="rId20"/>
    <p:sldId id="648" r:id="rId21"/>
    <p:sldId id="651" r:id="rId22"/>
    <p:sldId id="658" r:id="rId23"/>
    <p:sldId id="659" r:id="rId24"/>
    <p:sldId id="683" r:id="rId25"/>
    <p:sldId id="660" r:id="rId26"/>
    <p:sldId id="661" r:id="rId27"/>
    <p:sldId id="662" r:id="rId28"/>
    <p:sldId id="665"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4660"/>
  </p:normalViewPr>
  <p:slideViewPr>
    <p:cSldViewPr>
      <p:cViewPr varScale="1">
        <p:scale>
          <a:sx n="73" d="100"/>
          <a:sy n="73" d="100"/>
        </p:scale>
        <p:origin x="72" y="25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72" cy="464820"/>
          </a:xfrm>
          <a:prstGeom prst="rect">
            <a:avLst/>
          </a:prstGeom>
        </p:spPr>
        <p:txBody>
          <a:bodyPr vert="horz" lIns="91723" tIns="45862" rIns="91723" bIns="45862" rtlCol="0"/>
          <a:lstStyle>
            <a:lvl1pPr algn="l">
              <a:defRPr sz="1200"/>
            </a:lvl1pPr>
          </a:lstStyle>
          <a:p>
            <a:endParaRPr lang="en-US"/>
          </a:p>
        </p:txBody>
      </p:sp>
      <p:sp>
        <p:nvSpPr>
          <p:cNvPr id="3" name="Date Placeholder 2"/>
          <p:cNvSpPr>
            <a:spLocks noGrp="1"/>
          </p:cNvSpPr>
          <p:nvPr>
            <p:ph type="dt" sz="quarter" idx="1"/>
          </p:nvPr>
        </p:nvSpPr>
        <p:spPr>
          <a:xfrm>
            <a:off x="3970436" y="0"/>
            <a:ext cx="3038372" cy="464820"/>
          </a:xfrm>
          <a:prstGeom prst="rect">
            <a:avLst/>
          </a:prstGeom>
        </p:spPr>
        <p:txBody>
          <a:bodyPr vert="horz" lIns="91723" tIns="45862" rIns="91723" bIns="45862" rtlCol="0"/>
          <a:lstStyle>
            <a:lvl1pPr algn="r">
              <a:defRPr sz="1200"/>
            </a:lvl1pPr>
          </a:lstStyle>
          <a:p>
            <a:fld id="{248B312C-431B-449B-A791-B6BBC057F3A9}" type="datetimeFigureOut">
              <a:rPr lang="en-US" smtClean="0"/>
              <a:pPr/>
              <a:t>8/22/2022</a:t>
            </a:fld>
            <a:endParaRPr lang="en-US"/>
          </a:p>
        </p:txBody>
      </p:sp>
      <p:sp>
        <p:nvSpPr>
          <p:cNvPr id="4" name="Footer Placeholder 3"/>
          <p:cNvSpPr>
            <a:spLocks noGrp="1"/>
          </p:cNvSpPr>
          <p:nvPr>
            <p:ph type="ftr" sz="quarter" idx="2"/>
          </p:nvPr>
        </p:nvSpPr>
        <p:spPr>
          <a:xfrm>
            <a:off x="0" y="8829989"/>
            <a:ext cx="3038372" cy="464820"/>
          </a:xfrm>
          <a:prstGeom prst="rect">
            <a:avLst/>
          </a:prstGeom>
        </p:spPr>
        <p:txBody>
          <a:bodyPr vert="horz" lIns="91723" tIns="45862" rIns="91723" bIns="45862" rtlCol="0" anchor="b"/>
          <a:lstStyle>
            <a:lvl1pPr algn="l">
              <a:defRPr sz="1200"/>
            </a:lvl1pPr>
          </a:lstStyle>
          <a:p>
            <a:endParaRPr lang="en-US"/>
          </a:p>
        </p:txBody>
      </p:sp>
      <p:sp>
        <p:nvSpPr>
          <p:cNvPr id="5" name="Slide Number Placeholder 4"/>
          <p:cNvSpPr>
            <a:spLocks noGrp="1"/>
          </p:cNvSpPr>
          <p:nvPr>
            <p:ph type="sldNum" sz="quarter" idx="3"/>
          </p:nvPr>
        </p:nvSpPr>
        <p:spPr>
          <a:xfrm>
            <a:off x="3970436" y="8829989"/>
            <a:ext cx="3038372" cy="464820"/>
          </a:xfrm>
          <a:prstGeom prst="rect">
            <a:avLst/>
          </a:prstGeom>
        </p:spPr>
        <p:txBody>
          <a:bodyPr vert="horz" lIns="91723" tIns="45862" rIns="91723" bIns="45862" rtlCol="0" anchor="b"/>
          <a:lstStyle>
            <a:lvl1pPr algn="r">
              <a:defRPr sz="1200"/>
            </a:lvl1pPr>
          </a:lstStyle>
          <a:p>
            <a:fld id="{26ADE078-037C-4BD7-B758-773090C89818}" type="slidenum">
              <a:rPr lang="en-US" smtClean="0"/>
              <a:pPr/>
              <a:t>‹#›</a:t>
            </a:fld>
            <a:endParaRPr lang="en-US"/>
          </a:p>
        </p:txBody>
      </p:sp>
    </p:spTree>
    <p:extLst>
      <p:ext uri="{BB962C8B-B14F-4D97-AF65-F5344CB8AC3E}">
        <p14:creationId xmlns:p14="http://schemas.microsoft.com/office/powerpoint/2010/main" val="428583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3FCC27A-4763-4A57-AC57-84E828CC9443}" type="datetimeFigureOut">
              <a:rPr lang="en-US" smtClean="0"/>
              <a:t>8/22/2022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0326EB8-7EA5-4729-B3C2-07EE1135803E}" type="slidenum">
              <a:rPr lang="en-US" smtClean="0"/>
              <a:t>‹#›</a:t>
            </a:fld>
            <a:endParaRPr lang="en-US"/>
          </a:p>
        </p:txBody>
      </p:sp>
    </p:spTree>
    <p:extLst>
      <p:ext uri="{BB962C8B-B14F-4D97-AF65-F5344CB8AC3E}">
        <p14:creationId xmlns:p14="http://schemas.microsoft.com/office/powerpoint/2010/main" val="4079564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1</a:t>
            </a:fld>
            <a:endParaRPr lang="en-US"/>
          </a:p>
        </p:txBody>
      </p:sp>
    </p:spTree>
    <p:extLst>
      <p:ext uri="{BB962C8B-B14F-4D97-AF65-F5344CB8AC3E}">
        <p14:creationId xmlns:p14="http://schemas.microsoft.com/office/powerpoint/2010/main" val="2735275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10</a:t>
            </a:fld>
            <a:endParaRPr lang="en-US"/>
          </a:p>
        </p:txBody>
      </p:sp>
    </p:spTree>
    <p:extLst>
      <p:ext uri="{BB962C8B-B14F-4D97-AF65-F5344CB8AC3E}">
        <p14:creationId xmlns:p14="http://schemas.microsoft.com/office/powerpoint/2010/main" val="2840202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11</a:t>
            </a:fld>
            <a:endParaRPr lang="en-US"/>
          </a:p>
        </p:txBody>
      </p:sp>
    </p:spTree>
    <p:extLst>
      <p:ext uri="{BB962C8B-B14F-4D97-AF65-F5344CB8AC3E}">
        <p14:creationId xmlns:p14="http://schemas.microsoft.com/office/powerpoint/2010/main" val="11328020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12</a:t>
            </a:fld>
            <a:endParaRPr lang="en-US"/>
          </a:p>
        </p:txBody>
      </p:sp>
    </p:spTree>
    <p:extLst>
      <p:ext uri="{BB962C8B-B14F-4D97-AF65-F5344CB8AC3E}">
        <p14:creationId xmlns:p14="http://schemas.microsoft.com/office/powerpoint/2010/main" val="19513884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13</a:t>
            </a:fld>
            <a:endParaRPr lang="en-US"/>
          </a:p>
        </p:txBody>
      </p:sp>
    </p:spTree>
    <p:extLst>
      <p:ext uri="{BB962C8B-B14F-4D97-AF65-F5344CB8AC3E}">
        <p14:creationId xmlns:p14="http://schemas.microsoft.com/office/powerpoint/2010/main" val="1059536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14</a:t>
            </a:fld>
            <a:endParaRPr lang="en-US"/>
          </a:p>
        </p:txBody>
      </p:sp>
    </p:spTree>
    <p:extLst>
      <p:ext uri="{BB962C8B-B14F-4D97-AF65-F5344CB8AC3E}">
        <p14:creationId xmlns:p14="http://schemas.microsoft.com/office/powerpoint/2010/main" val="3676615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15</a:t>
            </a:fld>
            <a:endParaRPr lang="en-US"/>
          </a:p>
        </p:txBody>
      </p:sp>
    </p:spTree>
    <p:extLst>
      <p:ext uri="{BB962C8B-B14F-4D97-AF65-F5344CB8AC3E}">
        <p14:creationId xmlns:p14="http://schemas.microsoft.com/office/powerpoint/2010/main" val="1398011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16</a:t>
            </a:fld>
            <a:endParaRPr lang="en-US"/>
          </a:p>
        </p:txBody>
      </p:sp>
    </p:spTree>
    <p:extLst>
      <p:ext uri="{BB962C8B-B14F-4D97-AF65-F5344CB8AC3E}">
        <p14:creationId xmlns:p14="http://schemas.microsoft.com/office/powerpoint/2010/main" val="1128274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17</a:t>
            </a:fld>
            <a:endParaRPr lang="en-US"/>
          </a:p>
        </p:txBody>
      </p:sp>
    </p:spTree>
    <p:extLst>
      <p:ext uri="{BB962C8B-B14F-4D97-AF65-F5344CB8AC3E}">
        <p14:creationId xmlns:p14="http://schemas.microsoft.com/office/powerpoint/2010/main" val="417773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18</a:t>
            </a:fld>
            <a:endParaRPr lang="en-US"/>
          </a:p>
        </p:txBody>
      </p:sp>
    </p:spTree>
    <p:extLst>
      <p:ext uri="{BB962C8B-B14F-4D97-AF65-F5344CB8AC3E}">
        <p14:creationId xmlns:p14="http://schemas.microsoft.com/office/powerpoint/2010/main" val="42863580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19</a:t>
            </a:fld>
            <a:endParaRPr lang="en-US"/>
          </a:p>
        </p:txBody>
      </p:sp>
    </p:spTree>
    <p:extLst>
      <p:ext uri="{BB962C8B-B14F-4D97-AF65-F5344CB8AC3E}">
        <p14:creationId xmlns:p14="http://schemas.microsoft.com/office/powerpoint/2010/main" val="4181300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2</a:t>
            </a:fld>
            <a:endParaRPr lang="en-US"/>
          </a:p>
        </p:txBody>
      </p:sp>
    </p:spTree>
    <p:extLst>
      <p:ext uri="{BB962C8B-B14F-4D97-AF65-F5344CB8AC3E}">
        <p14:creationId xmlns:p14="http://schemas.microsoft.com/office/powerpoint/2010/main" val="10120031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20</a:t>
            </a:fld>
            <a:endParaRPr lang="en-US"/>
          </a:p>
        </p:txBody>
      </p:sp>
    </p:spTree>
    <p:extLst>
      <p:ext uri="{BB962C8B-B14F-4D97-AF65-F5344CB8AC3E}">
        <p14:creationId xmlns:p14="http://schemas.microsoft.com/office/powerpoint/2010/main" val="24246099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21</a:t>
            </a:fld>
            <a:endParaRPr lang="en-US"/>
          </a:p>
        </p:txBody>
      </p:sp>
    </p:spTree>
    <p:extLst>
      <p:ext uri="{BB962C8B-B14F-4D97-AF65-F5344CB8AC3E}">
        <p14:creationId xmlns:p14="http://schemas.microsoft.com/office/powerpoint/2010/main" val="5121955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22</a:t>
            </a:fld>
            <a:endParaRPr lang="en-US"/>
          </a:p>
        </p:txBody>
      </p:sp>
    </p:spTree>
    <p:extLst>
      <p:ext uri="{BB962C8B-B14F-4D97-AF65-F5344CB8AC3E}">
        <p14:creationId xmlns:p14="http://schemas.microsoft.com/office/powerpoint/2010/main" val="5790062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23</a:t>
            </a:fld>
            <a:endParaRPr lang="en-US"/>
          </a:p>
        </p:txBody>
      </p:sp>
    </p:spTree>
    <p:extLst>
      <p:ext uri="{BB962C8B-B14F-4D97-AF65-F5344CB8AC3E}">
        <p14:creationId xmlns:p14="http://schemas.microsoft.com/office/powerpoint/2010/main" val="18429840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24</a:t>
            </a:fld>
            <a:endParaRPr lang="en-US"/>
          </a:p>
        </p:txBody>
      </p:sp>
    </p:spTree>
    <p:extLst>
      <p:ext uri="{BB962C8B-B14F-4D97-AF65-F5344CB8AC3E}">
        <p14:creationId xmlns:p14="http://schemas.microsoft.com/office/powerpoint/2010/main" val="38705935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25</a:t>
            </a:fld>
            <a:endParaRPr lang="en-US"/>
          </a:p>
        </p:txBody>
      </p:sp>
    </p:spTree>
    <p:extLst>
      <p:ext uri="{BB962C8B-B14F-4D97-AF65-F5344CB8AC3E}">
        <p14:creationId xmlns:p14="http://schemas.microsoft.com/office/powerpoint/2010/main" val="32726496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26</a:t>
            </a:fld>
            <a:endParaRPr lang="en-US"/>
          </a:p>
        </p:txBody>
      </p:sp>
    </p:spTree>
    <p:extLst>
      <p:ext uri="{BB962C8B-B14F-4D97-AF65-F5344CB8AC3E}">
        <p14:creationId xmlns:p14="http://schemas.microsoft.com/office/powerpoint/2010/main" val="23705595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27</a:t>
            </a:fld>
            <a:endParaRPr lang="en-US"/>
          </a:p>
        </p:txBody>
      </p:sp>
    </p:spTree>
    <p:extLst>
      <p:ext uri="{BB962C8B-B14F-4D97-AF65-F5344CB8AC3E}">
        <p14:creationId xmlns:p14="http://schemas.microsoft.com/office/powerpoint/2010/main" val="1993637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3</a:t>
            </a:fld>
            <a:endParaRPr lang="en-US"/>
          </a:p>
        </p:txBody>
      </p:sp>
    </p:spTree>
    <p:extLst>
      <p:ext uri="{BB962C8B-B14F-4D97-AF65-F5344CB8AC3E}">
        <p14:creationId xmlns:p14="http://schemas.microsoft.com/office/powerpoint/2010/main" val="1966918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4</a:t>
            </a:fld>
            <a:endParaRPr lang="en-US"/>
          </a:p>
        </p:txBody>
      </p:sp>
    </p:spTree>
    <p:extLst>
      <p:ext uri="{BB962C8B-B14F-4D97-AF65-F5344CB8AC3E}">
        <p14:creationId xmlns:p14="http://schemas.microsoft.com/office/powerpoint/2010/main" val="2509762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5</a:t>
            </a:fld>
            <a:endParaRPr lang="en-US"/>
          </a:p>
        </p:txBody>
      </p:sp>
    </p:spTree>
    <p:extLst>
      <p:ext uri="{BB962C8B-B14F-4D97-AF65-F5344CB8AC3E}">
        <p14:creationId xmlns:p14="http://schemas.microsoft.com/office/powerpoint/2010/main" val="2494146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6</a:t>
            </a:fld>
            <a:endParaRPr lang="en-US"/>
          </a:p>
        </p:txBody>
      </p:sp>
    </p:spTree>
    <p:extLst>
      <p:ext uri="{BB962C8B-B14F-4D97-AF65-F5344CB8AC3E}">
        <p14:creationId xmlns:p14="http://schemas.microsoft.com/office/powerpoint/2010/main" val="4057543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7</a:t>
            </a:fld>
            <a:endParaRPr lang="en-US"/>
          </a:p>
        </p:txBody>
      </p:sp>
    </p:spTree>
    <p:extLst>
      <p:ext uri="{BB962C8B-B14F-4D97-AF65-F5344CB8AC3E}">
        <p14:creationId xmlns:p14="http://schemas.microsoft.com/office/powerpoint/2010/main" val="3995447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8</a:t>
            </a:fld>
            <a:endParaRPr lang="en-US"/>
          </a:p>
        </p:txBody>
      </p:sp>
    </p:spTree>
    <p:extLst>
      <p:ext uri="{BB962C8B-B14F-4D97-AF65-F5344CB8AC3E}">
        <p14:creationId xmlns:p14="http://schemas.microsoft.com/office/powerpoint/2010/main" val="2059247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B651FC-6C77-4CE8-A0B5-5C35AEDC91A1}" type="slidenum">
              <a:rPr lang="en-US" smtClean="0"/>
              <a:t>9</a:t>
            </a:fld>
            <a:endParaRPr lang="en-US"/>
          </a:p>
        </p:txBody>
      </p:sp>
    </p:spTree>
    <p:extLst>
      <p:ext uri="{BB962C8B-B14F-4D97-AF65-F5344CB8AC3E}">
        <p14:creationId xmlns:p14="http://schemas.microsoft.com/office/powerpoint/2010/main" val="1916684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8" y="3956281"/>
            <a:ext cx="6831673"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9" y="6453386"/>
            <a:ext cx="1607944" cy="404614"/>
          </a:xfrm>
        </p:spPr>
        <p:txBody>
          <a:bodyPr/>
          <a:lstStyle>
            <a:lvl1pPr>
              <a:defRPr baseline="0">
                <a:solidFill>
                  <a:schemeClr val="tx2"/>
                </a:solidFill>
              </a:defRPr>
            </a:lvl1pPr>
          </a:lstStyle>
          <a:p>
            <a:fld id="{70D53B80-04CE-4D5E-B30A-5C31BDD97227}" type="datetimeFigureOut">
              <a:rPr lang="en-US" smtClean="0"/>
              <a:pPr/>
              <a:t>8/22/2022</a:t>
            </a:fld>
            <a:endParaRPr lang="en-US"/>
          </a:p>
        </p:txBody>
      </p:sp>
      <p:sp>
        <p:nvSpPr>
          <p:cNvPr id="5" name="Footer Placeholder 4"/>
          <p:cNvSpPr>
            <a:spLocks noGrp="1"/>
          </p:cNvSpPr>
          <p:nvPr>
            <p:ph type="ftr" sz="quarter" idx="11"/>
          </p:nvPr>
        </p:nvSpPr>
        <p:spPr>
          <a:xfrm>
            <a:off x="2584056"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FF19B6CA-8914-4198-8EC3-E15E3BA88E58}" type="slidenum">
              <a:rPr lang="en-US" smtClean="0"/>
              <a:pPr/>
              <a:t>‹#›</a:t>
            </a:fld>
            <a:endParaRPr lang="en-US"/>
          </a:p>
        </p:txBody>
      </p:sp>
      <p:grpSp>
        <p:nvGrpSpPr>
          <p:cNvPr id="8" name="Group 7"/>
          <p:cNvGrpSpPr/>
          <p:nvPr/>
        </p:nvGrpSpPr>
        <p:grpSpPr>
          <a:xfrm>
            <a:off x="752858" y="744470"/>
            <a:ext cx="1067411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495515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7"/>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53B80-04CE-4D5E-B30A-5C31BDD97227}" type="datetimeFigureOut">
              <a:rPr lang="en-US" smtClean="0"/>
              <a:pPr/>
              <a:t>8/22/2022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9B6CA-8914-4198-8EC3-E15E3BA88E58}" type="slidenum">
              <a:rPr lang="en-US" smtClean="0"/>
              <a:pPr/>
              <a:t>‹#›</a:t>
            </a:fld>
            <a:endParaRPr lang="en-US"/>
          </a:p>
        </p:txBody>
      </p:sp>
    </p:spTree>
    <p:extLst>
      <p:ext uri="{BB962C8B-B14F-4D97-AF65-F5344CB8AC3E}">
        <p14:creationId xmlns:p14="http://schemas.microsoft.com/office/powerpoint/2010/main" val="3323668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74396" y="624156"/>
            <a:ext cx="1987933"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1" y="624156"/>
            <a:ext cx="7632700"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53B80-04CE-4D5E-B30A-5C31BDD97227}" type="datetimeFigureOut">
              <a:rPr lang="en-US" smtClean="0"/>
              <a:pPr/>
              <a:t>8/22/2022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9B6CA-8914-4198-8EC3-E15E3BA88E58}" type="slidenum">
              <a:rPr lang="en-US" smtClean="0"/>
              <a:pPr/>
              <a:t>‹#›</a:t>
            </a:fld>
            <a:endParaRPr lang="en-US"/>
          </a:p>
        </p:txBody>
      </p:sp>
    </p:spTree>
    <p:extLst>
      <p:ext uri="{BB962C8B-B14F-4D97-AF65-F5344CB8AC3E}">
        <p14:creationId xmlns:p14="http://schemas.microsoft.com/office/powerpoint/2010/main" val="3358993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53B80-04CE-4D5E-B30A-5C31BDD97227}" type="datetimeFigureOut">
              <a:rPr lang="en-US" smtClean="0"/>
              <a:pPr/>
              <a:t>8/22/2022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9B6CA-8914-4198-8EC3-E15E3BA88E58}" type="slidenum">
              <a:rPr lang="en-US" smtClean="0"/>
              <a:pPr/>
              <a:t>‹#›</a:t>
            </a:fld>
            <a:endParaRPr lang="en-US"/>
          </a:p>
        </p:txBody>
      </p:sp>
    </p:spTree>
    <p:extLst>
      <p:ext uri="{BB962C8B-B14F-4D97-AF65-F5344CB8AC3E}">
        <p14:creationId xmlns:p14="http://schemas.microsoft.com/office/powerpoint/2010/main" val="1265689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2"/>
            <a:ext cx="9612971"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9" y="6453386"/>
            <a:ext cx="1622409" cy="404614"/>
          </a:xfrm>
        </p:spPr>
        <p:txBody>
          <a:bodyPr/>
          <a:lstStyle>
            <a:lvl1pPr>
              <a:defRPr>
                <a:solidFill>
                  <a:schemeClr val="tx2"/>
                </a:solidFill>
              </a:defRPr>
            </a:lvl1pPr>
          </a:lstStyle>
          <a:p>
            <a:fld id="{70D53B80-04CE-4D5E-B30A-5C31BDD97227}" type="datetimeFigureOut">
              <a:rPr lang="en-US" smtClean="0"/>
              <a:pPr/>
              <a:t>8/22/2022</a:t>
            </a:fld>
            <a:endParaRPr lang="en-US"/>
          </a:p>
        </p:txBody>
      </p:sp>
      <p:sp>
        <p:nvSpPr>
          <p:cNvPr id="5" name="Footer Placeholder 4"/>
          <p:cNvSpPr>
            <a:spLocks noGrp="1"/>
          </p:cNvSpPr>
          <p:nvPr>
            <p:ph type="ftr" sz="quarter" idx="11"/>
          </p:nvPr>
        </p:nvSpPr>
        <p:spPr>
          <a:xfrm>
            <a:off x="2584313"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FF19B6CA-8914-4198-8EC3-E15E3BA88E58}" type="slidenum">
              <a:rPr lang="en-US" smtClean="0"/>
              <a:pPr/>
              <a:t>‹#›</a:t>
            </a:fld>
            <a:endParaRPr lang="en-US"/>
          </a:p>
        </p:txBody>
      </p:sp>
      <p:sp>
        <p:nvSpPr>
          <p:cNvPr id="7" name="Freeform 6"/>
          <p:cNvSpPr/>
          <p:nvPr/>
        </p:nvSpPr>
        <p:spPr bwMode="auto">
          <a:xfrm>
            <a:off x="8151963"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8151963"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10655117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6001"/>
            <a:ext cx="4447787"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6001"/>
            <a:ext cx="4447787"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D53B80-04CE-4D5E-B30A-5C31BDD97227}" type="datetimeFigureOut">
              <a:rPr lang="en-US" smtClean="0"/>
              <a:pPr/>
              <a:t>8/22/2022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19B6CA-8914-4198-8EC3-E15E3BA88E58}" type="slidenum">
              <a:rPr lang="en-US" smtClean="0"/>
              <a:pPr/>
              <a:t>‹#›</a:t>
            </a:fld>
            <a:endParaRPr lang="en-US"/>
          </a:p>
        </p:txBody>
      </p:sp>
    </p:spTree>
    <p:extLst>
      <p:ext uri="{BB962C8B-B14F-4D97-AF65-F5344CB8AC3E}">
        <p14:creationId xmlns:p14="http://schemas.microsoft.com/office/powerpoint/2010/main" val="945566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230"/>
            <a:ext cx="4447787"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1371601" y="3305209"/>
            <a:ext cx="4447785"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3" y="2349754"/>
            <a:ext cx="4447787"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6525013" y="3305209"/>
            <a:ext cx="4447787"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D53B80-04CE-4D5E-B30A-5C31BDD97227}" type="datetimeFigureOut">
              <a:rPr lang="en-US" smtClean="0"/>
              <a:pPr/>
              <a:t>8/22/2022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19B6CA-8914-4198-8EC3-E15E3BA88E58}" type="slidenum">
              <a:rPr lang="en-US" smtClean="0"/>
              <a:pPr/>
              <a:t>‹#›</a:t>
            </a:fld>
            <a:endParaRPr lang="en-US"/>
          </a:p>
        </p:txBody>
      </p:sp>
    </p:spTree>
    <p:extLst>
      <p:ext uri="{BB962C8B-B14F-4D97-AF65-F5344CB8AC3E}">
        <p14:creationId xmlns:p14="http://schemas.microsoft.com/office/powerpoint/2010/main" val="4094337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D53B80-04CE-4D5E-B30A-5C31BDD97227}" type="datetimeFigureOut">
              <a:rPr lang="en-US" smtClean="0"/>
              <a:pPr/>
              <a:t>8/22/2022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19B6CA-8914-4198-8EC3-E15E3BA88E58}" type="slidenum">
              <a:rPr lang="en-US" smtClean="0"/>
              <a:pPr/>
              <a:t>‹#›</a:t>
            </a:fld>
            <a:endParaRPr lang="en-US"/>
          </a:p>
        </p:txBody>
      </p:sp>
    </p:spTree>
    <p:extLst>
      <p:ext uri="{BB962C8B-B14F-4D97-AF65-F5344CB8AC3E}">
        <p14:creationId xmlns:p14="http://schemas.microsoft.com/office/powerpoint/2010/main" val="3818585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53B80-04CE-4D5E-B30A-5C31BDD97227}" type="datetimeFigureOut">
              <a:rPr lang="en-US" smtClean="0"/>
              <a:pPr/>
              <a:t>8/22/2022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19B6CA-8914-4198-8EC3-E15E3BA88E58}" type="slidenum">
              <a:rPr lang="en-US" smtClean="0"/>
              <a:pPr/>
              <a:t>‹#›</a:t>
            </a:fld>
            <a:endParaRPr lang="en-US"/>
          </a:p>
        </p:txBody>
      </p:sp>
    </p:spTree>
    <p:extLst>
      <p:ext uri="{BB962C8B-B14F-4D97-AF65-F5344CB8AC3E}">
        <p14:creationId xmlns:p14="http://schemas.microsoft.com/office/powerpoint/2010/main" val="3384073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723901" y="6453386"/>
            <a:ext cx="1204572" cy="404614"/>
          </a:xfrm>
        </p:spPr>
        <p:txBody>
          <a:bodyPr/>
          <a:lstStyle>
            <a:lvl1pPr>
              <a:defRPr>
                <a:solidFill>
                  <a:schemeClr val="tx2"/>
                </a:solidFill>
              </a:defRPr>
            </a:lvl1pPr>
          </a:lstStyle>
          <a:p>
            <a:fld id="{70D53B80-04CE-4D5E-B30A-5C31BDD97227}" type="datetimeFigureOut">
              <a:rPr lang="en-US" smtClean="0"/>
              <a:pPr/>
              <a:t>8/22/2022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1" y="6453386"/>
            <a:ext cx="1596292" cy="404614"/>
          </a:xfrm>
        </p:spPr>
        <p:txBody>
          <a:bodyPr/>
          <a:lstStyle>
            <a:lvl1pPr>
              <a:defRPr>
                <a:solidFill>
                  <a:schemeClr val="tx2"/>
                </a:solidFill>
              </a:defRPr>
            </a:lvl1pPr>
          </a:lstStyle>
          <a:p>
            <a:fld id="{FF19B6CA-8914-4198-8EC3-E15E3BA88E58}" type="slidenum">
              <a:rPr lang="en-US" smtClean="0"/>
              <a:pPr/>
              <a:t>‹#›</a:t>
            </a:fld>
            <a:endParaRPr lang="en-US"/>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0077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2"/>
            <a:ext cx="665988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723901" y="6453386"/>
            <a:ext cx="1204572" cy="404614"/>
          </a:xfrm>
        </p:spPr>
        <p:txBody>
          <a:bodyPr/>
          <a:lstStyle>
            <a:lvl1pPr>
              <a:defRPr>
                <a:solidFill>
                  <a:schemeClr val="tx2"/>
                </a:solidFill>
              </a:defRPr>
            </a:lvl1pPr>
          </a:lstStyle>
          <a:p>
            <a:fld id="{70D53B80-04CE-4D5E-B30A-5C31BDD97227}" type="datetimeFigureOut">
              <a:rPr lang="en-US" smtClean="0"/>
              <a:pPr/>
              <a:t>8/22/2022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1" y="6453386"/>
            <a:ext cx="1596292" cy="404614"/>
          </a:xfrm>
        </p:spPr>
        <p:txBody>
          <a:bodyPr/>
          <a:lstStyle>
            <a:lvl1pPr>
              <a:defRPr>
                <a:solidFill>
                  <a:schemeClr val="tx2"/>
                </a:solidFill>
              </a:defRPr>
            </a:lvl1pPr>
          </a:lstStyle>
          <a:p>
            <a:fld id="{FF19B6CA-8914-4198-8EC3-E15E3BA88E58}" type="slidenum">
              <a:rPr lang="en-US" smtClean="0"/>
              <a:pPr/>
              <a:t>‹#›</a:t>
            </a:fld>
            <a:endParaRPr lang="en-US"/>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6277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000" baseline="0">
                <a:solidFill>
                  <a:schemeClr val="tx2"/>
                </a:solidFill>
              </a:defRPr>
            </a:lvl1pPr>
          </a:lstStyle>
          <a:p>
            <a:fld id="{70D53B80-04CE-4D5E-B30A-5C31BDD97227}" type="datetimeFigureOut">
              <a:rPr lang="en-US" smtClean="0"/>
              <a:pPr/>
              <a:t>8/22/2022</a:t>
            </a:fld>
            <a:endParaRPr lang="en-US"/>
          </a:p>
        </p:txBody>
      </p:sp>
      <p:sp>
        <p:nvSpPr>
          <p:cNvPr id="5" name="Footer Placeholder 4"/>
          <p:cNvSpPr>
            <a:spLocks noGrp="1"/>
          </p:cNvSpPr>
          <p:nvPr>
            <p:ph type="ftr" sz="quarter" idx="3"/>
          </p:nvPr>
        </p:nvSpPr>
        <p:spPr>
          <a:xfrm>
            <a:off x="2893565" y="6453386"/>
            <a:ext cx="6280831"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7" y="6453386"/>
            <a:ext cx="1596292" cy="404614"/>
          </a:xfrm>
          <a:prstGeom prst="rect">
            <a:avLst/>
          </a:prstGeom>
        </p:spPr>
        <p:txBody>
          <a:bodyPr vert="horz" lIns="91440" tIns="45720" rIns="91440" bIns="45720" rtlCol="0" anchor="ctr"/>
          <a:lstStyle>
            <a:lvl1pPr algn="r">
              <a:defRPr sz="1000" baseline="0">
                <a:solidFill>
                  <a:schemeClr val="tx2"/>
                </a:solidFill>
              </a:defRPr>
            </a:lvl1pPr>
          </a:lstStyle>
          <a:p>
            <a:fld id="{FF19B6CA-8914-4198-8EC3-E15E3BA88E58}" type="slidenum">
              <a:rPr lang="en-US" smtClean="0"/>
              <a:pPr/>
              <a:t>‹#›</a:t>
            </a:fld>
            <a:endParaRPr lang="en-US"/>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99636084"/>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9216" userDrawn="1">
          <p15:clr>
            <a:srgbClr val="F26B43"/>
          </p15:clr>
        </p15:guide>
        <p15:guide id="2" pos="1248" userDrawn="1">
          <p15:clr>
            <a:srgbClr val="F26B43"/>
          </p15:clr>
        </p15:guide>
        <p15:guide id="3" pos="1152" userDrawn="1">
          <p15:clr>
            <a:srgbClr val="F26B43"/>
          </p15:clr>
        </p15:guide>
        <p15:guide id="0" orient="horz" pos="1368" userDrawn="1">
          <p15:clr>
            <a:srgbClr val="F26B43"/>
          </p15:clr>
        </p15:guide>
        <p15:guide id="4" orient="horz" pos="1440" userDrawn="1">
          <p15:clr>
            <a:srgbClr val="F26B43"/>
          </p15:clr>
        </p15:guide>
        <p15:guide id="5" orient="horz" pos="3696" userDrawn="1">
          <p15:clr>
            <a:srgbClr val="F26B43"/>
          </p15:clr>
        </p15:guide>
        <p15:guide id="6" orient="horz" pos="432" userDrawn="1">
          <p15:clr>
            <a:srgbClr val="F26B43"/>
          </p15:clr>
        </p15:guide>
        <p15:guide id="7" orient="horz" pos="1512" userDrawn="1">
          <p15:clr>
            <a:srgbClr val="F26B43"/>
          </p15:clr>
        </p15:guide>
        <p15:guide id="8" pos="6912" userDrawn="1">
          <p15:clr>
            <a:srgbClr val="F26B43"/>
          </p15:clr>
        </p15:guide>
        <p15:guide id="9" pos="936" userDrawn="1">
          <p15:clr>
            <a:srgbClr val="F26B43"/>
          </p15:clr>
        </p15:guide>
        <p15:guide id="10" pos="86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Denease.mcgee2@la.gov" TargetMode="External"/><Relationship Id="rId2" Type="http://schemas.openxmlformats.org/officeDocument/2006/relationships/hyperlink" Target="mailto:Kristie.galy2@la.gov" TargetMode="External"/><Relationship Id="rId1" Type="http://schemas.openxmlformats.org/officeDocument/2006/relationships/slideLayout" Target="../slideLayouts/slideLayout2.xml"/><Relationship Id="rId4" Type="http://schemas.openxmlformats.org/officeDocument/2006/relationships/hyperlink" Target="mailto:William.hall@la.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2209800"/>
            <a:ext cx="6270922" cy="2098226"/>
          </a:xfrm>
        </p:spPr>
        <p:txBody>
          <a:bodyPr/>
          <a:lstStyle/>
          <a:p>
            <a:r>
              <a:rPr lang="en-US" dirty="0" smtClean="0"/>
              <a:t>Procurement of Construction</a:t>
            </a:r>
            <a:endParaRPr lang="en-US" dirty="0"/>
          </a:p>
        </p:txBody>
      </p:sp>
      <p:sp>
        <p:nvSpPr>
          <p:cNvPr id="3" name="Subtitle 2"/>
          <p:cNvSpPr>
            <a:spLocks noGrp="1"/>
          </p:cNvSpPr>
          <p:nvPr>
            <p:ph type="subTitle" idx="1"/>
          </p:nvPr>
        </p:nvSpPr>
        <p:spPr>
          <a:xfrm>
            <a:off x="5486400" y="4495800"/>
            <a:ext cx="5123755" cy="1086237"/>
          </a:xfrm>
        </p:spPr>
        <p:txBody>
          <a:bodyPr/>
          <a:lstStyle/>
          <a:p>
            <a:r>
              <a:rPr lang="en-US" dirty="0" smtClean="0"/>
              <a:t>Water Sector Program</a:t>
            </a:r>
            <a:endParaRPr lang="en-US" dirty="0"/>
          </a:p>
        </p:txBody>
      </p:sp>
    </p:spTree>
    <p:extLst>
      <p:ext uri="{BB962C8B-B14F-4D97-AF65-F5344CB8AC3E}">
        <p14:creationId xmlns:p14="http://schemas.microsoft.com/office/powerpoint/2010/main" val="13156775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Selecting the Right Procurement Method, Contract Type and Price</a:t>
            </a:r>
          </a:p>
        </p:txBody>
      </p:sp>
      <p:sp>
        <p:nvSpPr>
          <p:cNvPr id="3" name="Content Placeholder 2"/>
          <p:cNvSpPr>
            <a:spLocks noGrp="1"/>
          </p:cNvSpPr>
          <p:nvPr>
            <p:ph idx="1"/>
          </p:nvPr>
        </p:nvSpPr>
        <p:spPr>
          <a:xfrm>
            <a:off x="2152650" y="2226470"/>
            <a:ext cx="7886700" cy="3702741"/>
          </a:xfrm>
        </p:spPr>
        <p:txBody>
          <a:bodyPr>
            <a:normAutofit fontScale="92500" lnSpcReduction="10000"/>
          </a:bodyPr>
          <a:lstStyle/>
          <a:p>
            <a:r>
              <a:rPr lang="en-US" dirty="0" smtClean="0"/>
              <a:t>Typically for a </a:t>
            </a:r>
            <a:r>
              <a:rPr lang="en-US" b="1" dirty="0" smtClean="0"/>
              <a:t>small purchase </a:t>
            </a:r>
            <a:r>
              <a:rPr lang="en-US" dirty="0" smtClean="0"/>
              <a:t>a single payment be made upon completion delivery/performance. </a:t>
            </a:r>
          </a:p>
          <a:p>
            <a:r>
              <a:rPr lang="en-US" dirty="0" smtClean="0"/>
              <a:t>Finally, to qualify as a </a:t>
            </a:r>
            <a:r>
              <a:rPr lang="en-US" b="1" dirty="0" smtClean="0"/>
              <a:t>small purchase </a:t>
            </a:r>
            <a:r>
              <a:rPr lang="en-US" dirty="0" smtClean="0"/>
              <a:t>the total acquisition cost cannot exceed $30,000.</a:t>
            </a:r>
          </a:p>
          <a:p>
            <a:r>
              <a:rPr lang="en-US" dirty="0" smtClean="0"/>
              <a:t>If the purchase requires specifications or a detailed scope of work and cannot be simply described, then the </a:t>
            </a:r>
            <a:r>
              <a:rPr lang="en-US" b="1" dirty="0" smtClean="0"/>
              <a:t>sealed bid </a:t>
            </a:r>
            <a:r>
              <a:rPr lang="en-US" dirty="0" smtClean="0"/>
              <a:t>method is appropriate. </a:t>
            </a:r>
          </a:p>
          <a:p>
            <a:r>
              <a:rPr lang="en-US" dirty="0" smtClean="0"/>
              <a:t>If public advertisement of specifications is required, the </a:t>
            </a:r>
            <a:r>
              <a:rPr lang="en-US" b="1" dirty="0" smtClean="0"/>
              <a:t>sealed bid </a:t>
            </a:r>
            <a:r>
              <a:rPr lang="en-US" dirty="0" smtClean="0"/>
              <a:t>method must be used. </a:t>
            </a:r>
          </a:p>
          <a:p>
            <a:r>
              <a:rPr lang="en-US" dirty="0"/>
              <a:t>The </a:t>
            </a:r>
            <a:r>
              <a:rPr lang="en-US" b="1" dirty="0"/>
              <a:t>sealed bid </a:t>
            </a:r>
            <a:r>
              <a:rPr lang="en-US" dirty="0"/>
              <a:t>method is required for construction services and can also be used for equipment, materials and some non‐professional services.</a:t>
            </a:r>
            <a:endParaRPr lang="en-US" dirty="0" smtClean="0"/>
          </a:p>
          <a:p>
            <a:endParaRPr lang="en-US" dirty="0"/>
          </a:p>
        </p:txBody>
      </p:sp>
    </p:spTree>
    <p:extLst>
      <p:ext uri="{BB962C8B-B14F-4D97-AF65-F5344CB8AC3E}">
        <p14:creationId xmlns:p14="http://schemas.microsoft.com/office/powerpoint/2010/main" val="630969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 Supplies, and Construction Services</a:t>
            </a:r>
            <a:endParaRPr lang="en-US" dirty="0"/>
          </a:p>
        </p:txBody>
      </p:sp>
      <p:sp>
        <p:nvSpPr>
          <p:cNvPr id="3" name="Content Placeholder 2"/>
          <p:cNvSpPr>
            <a:spLocks noGrp="1"/>
          </p:cNvSpPr>
          <p:nvPr>
            <p:ph idx="1"/>
          </p:nvPr>
        </p:nvSpPr>
        <p:spPr/>
        <p:txBody>
          <a:bodyPr/>
          <a:lstStyle/>
          <a:p>
            <a:r>
              <a:rPr lang="en-US" dirty="0"/>
              <a:t>The procurement process must be in accordance with the federal requirements of 2 CFR 200.318‐326 and Louisiana’s Public Bid </a:t>
            </a:r>
            <a:r>
              <a:rPr lang="en-US" dirty="0" smtClean="0"/>
              <a:t>Law.</a:t>
            </a:r>
          </a:p>
          <a:p>
            <a:r>
              <a:rPr lang="en-US" dirty="0" smtClean="0"/>
              <a:t>One </a:t>
            </a:r>
            <a:r>
              <a:rPr lang="en-US" dirty="0"/>
              <a:t>of the </a:t>
            </a:r>
            <a:r>
              <a:rPr lang="en-US" dirty="0" smtClean="0"/>
              <a:t>three </a:t>
            </a:r>
            <a:r>
              <a:rPr lang="en-US" dirty="0"/>
              <a:t>methods below must be followed when procuring materials and supplies and construction services</a:t>
            </a:r>
            <a:r>
              <a:rPr lang="en-US" dirty="0" smtClean="0"/>
              <a:t>.</a:t>
            </a:r>
          </a:p>
          <a:p>
            <a:pPr lvl="1"/>
            <a:r>
              <a:rPr lang="en-US" dirty="0" smtClean="0"/>
              <a:t>Micro-Purchase</a:t>
            </a:r>
          </a:p>
          <a:p>
            <a:pPr lvl="1"/>
            <a:r>
              <a:rPr lang="en-US" dirty="0" smtClean="0"/>
              <a:t>Small Purchase</a:t>
            </a:r>
          </a:p>
          <a:p>
            <a:pPr lvl="1"/>
            <a:r>
              <a:rPr lang="en-US" dirty="0" smtClean="0"/>
              <a:t>Sealed Bid</a:t>
            </a:r>
            <a:endParaRPr lang="en-US" dirty="0"/>
          </a:p>
          <a:p>
            <a:endParaRPr lang="en-US" dirty="0"/>
          </a:p>
        </p:txBody>
      </p:sp>
    </p:spTree>
    <p:extLst>
      <p:ext uri="{BB962C8B-B14F-4D97-AF65-F5344CB8AC3E}">
        <p14:creationId xmlns:p14="http://schemas.microsoft.com/office/powerpoint/2010/main" val="2218664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Bid Package Documents, Advertising for Bids, and Bid Opening Procedures</a:t>
            </a:r>
            <a:endParaRPr lang="en-US" dirty="0"/>
          </a:p>
        </p:txBody>
      </p:sp>
      <p:sp>
        <p:nvSpPr>
          <p:cNvPr id="3" name="Content Placeholder 2"/>
          <p:cNvSpPr>
            <a:spLocks noGrp="1"/>
          </p:cNvSpPr>
          <p:nvPr>
            <p:ph idx="1"/>
          </p:nvPr>
        </p:nvSpPr>
        <p:spPr>
          <a:xfrm>
            <a:off x="2552700" y="2590800"/>
            <a:ext cx="7200900" cy="3581400"/>
          </a:xfrm>
        </p:spPr>
        <p:txBody>
          <a:bodyPr/>
          <a:lstStyle/>
          <a:p>
            <a:r>
              <a:rPr lang="en-US" dirty="0"/>
              <a:t>A bid package includes technical bid specifications — usually by an architect or engineer on the basis of prepared plans or working drawings. </a:t>
            </a:r>
            <a:endParaRPr lang="en-US" dirty="0" smtClean="0"/>
          </a:p>
          <a:p>
            <a:r>
              <a:rPr lang="en-US" dirty="0"/>
              <a:t>These specifications must provide a clear and accurate description of technical requirements for materials and products and/or services to be provided on the project</a:t>
            </a:r>
            <a:r>
              <a:rPr lang="en-US" dirty="0" smtClean="0"/>
              <a:t>.</a:t>
            </a:r>
          </a:p>
          <a:p>
            <a:r>
              <a:rPr lang="en-US" dirty="0"/>
              <a:t>Additionally, the plans and specifications must be </a:t>
            </a:r>
            <a:r>
              <a:rPr lang="en-US" b="1" dirty="0"/>
              <a:t>stamped </a:t>
            </a:r>
            <a:r>
              <a:rPr lang="en-US" dirty="0"/>
              <a:t>by an architect or engineer </a:t>
            </a:r>
            <a:r>
              <a:rPr lang="en-US" b="1" dirty="0"/>
              <a:t>registered in Louisiana</a:t>
            </a:r>
            <a:r>
              <a:rPr lang="en-US" dirty="0"/>
              <a:t>.</a:t>
            </a:r>
          </a:p>
          <a:p>
            <a:endParaRPr lang="en-US" dirty="0"/>
          </a:p>
        </p:txBody>
      </p:sp>
    </p:spTree>
    <p:extLst>
      <p:ext uri="{BB962C8B-B14F-4D97-AF65-F5344CB8AC3E}">
        <p14:creationId xmlns:p14="http://schemas.microsoft.com/office/powerpoint/2010/main" val="8803370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Bid Package Documents, Advertising for Bids, and Bid Opening Procedures</a:t>
            </a:r>
          </a:p>
        </p:txBody>
      </p:sp>
      <p:sp>
        <p:nvSpPr>
          <p:cNvPr id="3" name="Content Placeholder 2"/>
          <p:cNvSpPr>
            <a:spLocks noGrp="1"/>
          </p:cNvSpPr>
          <p:nvPr>
            <p:ph idx="1"/>
          </p:nvPr>
        </p:nvSpPr>
        <p:spPr>
          <a:xfrm>
            <a:off x="2133600" y="2667000"/>
            <a:ext cx="7886700" cy="3554726"/>
          </a:xfrm>
        </p:spPr>
        <p:txBody>
          <a:bodyPr/>
          <a:lstStyle/>
          <a:p>
            <a:r>
              <a:rPr lang="en-US" dirty="0"/>
              <a:t>If the project falls under the jurisdiction of another state agency (e.g., Department of Health and Hospitals for sewer and water projects), the plans and specifications must also be approved by the cognizant state agency prior to construction. </a:t>
            </a:r>
            <a:endParaRPr lang="en-US" dirty="0" smtClean="0"/>
          </a:p>
          <a:p>
            <a:r>
              <a:rPr lang="en-US" dirty="0"/>
              <a:t>It is recommended that the approval be received prior to the advertisement for </a:t>
            </a:r>
            <a:r>
              <a:rPr lang="en-US" dirty="0" smtClean="0"/>
              <a:t>bids.</a:t>
            </a:r>
          </a:p>
          <a:p>
            <a:r>
              <a:rPr lang="en-US" dirty="0"/>
              <a:t>Documentation of that approval must be included in the Grantee’s files</a:t>
            </a:r>
            <a:r>
              <a:rPr lang="en-US" dirty="0" smtClean="0"/>
              <a:t>.</a:t>
            </a:r>
          </a:p>
          <a:p>
            <a:pPr marL="0" indent="0">
              <a:buNone/>
            </a:pPr>
            <a:endParaRPr lang="en-US" dirty="0"/>
          </a:p>
        </p:txBody>
      </p:sp>
    </p:spTree>
    <p:extLst>
      <p:ext uri="{BB962C8B-B14F-4D97-AF65-F5344CB8AC3E}">
        <p14:creationId xmlns:p14="http://schemas.microsoft.com/office/powerpoint/2010/main" val="38916952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Bid Package Documents, Advertising for Bids, and Bid Opening Procedures</a:t>
            </a:r>
          </a:p>
        </p:txBody>
      </p:sp>
      <p:sp>
        <p:nvSpPr>
          <p:cNvPr id="3" name="Content Placeholder 2"/>
          <p:cNvSpPr>
            <a:spLocks noGrp="1"/>
          </p:cNvSpPr>
          <p:nvPr>
            <p:ph idx="1"/>
          </p:nvPr>
        </p:nvSpPr>
        <p:spPr>
          <a:xfrm>
            <a:off x="2552700" y="2514600"/>
            <a:ext cx="7200900" cy="3581400"/>
          </a:xfrm>
        </p:spPr>
        <p:txBody>
          <a:bodyPr>
            <a:normAutofit fontScale="92500"/>
          </a:bodyPr>
          <a:lstStyle/>
          <a:p>
            <a:r>
              <a:rPr lang="en-US" dirty="0"/>
              <a:t>All public works contracts must contain a clause stating that any punch list generated during a construction project shall include the cost estimates for the particular items of work the design professional has developed. </a:t>
            </a:r>
            <a:endParaRPr lang="en-US" dirty="0" smtClean="0"/>
          </a:p>
          <a:p>
            <a:r>
              <a:rPr lang="en-US" dirty="0"/>
              <a:t>The estimates will be based on the mobilization, labor, material, and equipment costs of correcting each punch list item. </a:t>
            </a:r>
            <a:endParaRPr lang="en-US" dirty="0" smtClean="0"/>
          </a:p>
          <a:p>
            <a:r>
              <a:rPr lang="en-US" dirty="0"/>
              <a:t>The design professional must retain in his/her working papers documentation used to determine the cost of the punch list items should these matters be disputed at a later date. </a:t>
            </a:r>
            <a:endParaRPr lang="en-US" dirty="0" smtClean="0"/>
          </a:p>
          <a:p>
            <a:r>
              <a:rPr lang="en-US" dirty="0"/>
              <a:t>The Grantee must not withhold from payment an amount more than the value of the punch list. </a:t>
            </a:r>
          </a:p>
        </p:txBody>
      </p:sp>
    </p:spTree>
    <p:extLst>
      <p:ext uri="{BB962C8B-B14F-4D97-AF65-F5344CB8AC3E}">
        <p14:creationId xmlns:p14="http://schemas.microsoft.com/office/powerpoint/2010/main" val="4210269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Bid Package Documents, Advertising for Bids, and Bid Opening Procedures</a:t>
            </a:r>
          </a:p>
        </p:txBody>
      </p:sp>
      <p:sp>
        <p:nvSpPr>
          <p:cNvPr id="3" name="Content Placeholder 2"/>
          <p:cNvSpPr>
            <a:spLocks noGrp="1"/>
          </p:cNvSpPr>
          <p:nvPr>
            <p:ph idx="1"/>
          </p:nvPr>
        </p:nvSpPr>
        <p:spPr>
          <a:xfrm>
            <a:off x="2571750" y="2819400"/>
            <a:ext cx="7200900" cy="1981200"/>
          </a:xfrm>
        </p:spPr>
        <p:txBody>
          <a:bodyPr>
            <a:normAutofit/>
          </a:bodyPr>
          <a:lstStyle/>
          <a:p>
            <a:r>
              <a:rPr lang="en-US" dirty="0"/>
              <a:t>Punch list items completed by the contractor/subcontractor(s) </a:t>
            </a:r>
            <a:r>
              <a:rPr lang="en-US" u="sng" dirty="0"/>
              <a:t>must</a:t>
            </a:r>
            <a:r>
              <a:rPr lang="en-US" dirty="0"/>
              <a:t> be paid for upon the expiration of the forty‐five-day lien period</a:t>
            </a:r>
            <a:r>
              <a:rPr lang="en-US" dirty="0" smtClean="0"/>
              <a:t>.</a:t>
            </a:r>
          </a:p>
          <a:p>
            <a:r>
              <a:rPr lang="en-US" dirty="0"/>
              <a:t>The base bid must include </a:t>
            </a:r>
            <a:r>
              <a:rPr lang="en-US" u="sng" dirty="0"/>
              <a:t>all</a:t>
            </a:r>
            <a:r>
              <a:rPr lang="en-US" dirty="0"/>
              <a:t> components of the approved project. </a:t>
            </a:r>
          </a:p>
        </p:txBody>
      </p:sp>
    </p:spTree>
    <p:extLst>
      <p:ext uri="{BB962C8B-B14F-4D97-AF65-F5344CB8AC3E}">
        <p14:creationId xmlns:p14="http://schemas.microsoft.com/office/powerpoint/2010/main" val="296713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Bid Law</a:t>
            </a:r>
            <a:endParaRPr lang="en-US" dirty="0"/>
          </a:p>
        </p:txBody>
      </p:sp>
      <p:sp>
        <p:nvSpPr>
          <p:cNvPr id="4" name="Content Placeholder 3"/>
          <p:cNvSpPr>
            <a:spLocks noGrp="1"/>
          </p:cNvSpPr>
          <p:nvPr>
            <p:ph idx="1"/>
          </p:nvPr>
        </p:nvSpPr>
        <p:spPr>
          <a:xfrm>
            <a:off x="2152650" y="2021631"/>
            <a:ext cx="7886700" cy="3818771"/>
          </a:xfrm>
        </p:spPr>
        <p:txBody>
          <a:bodyPr>
            <a:normAutofit fontScale="85000" lnSpcReduction="10000"/>
          </a:bodyPr>
          <a:lstStyle/>
          <a:p>
            <a:pPr lvl="1"/>
            <a:r>
              <a:rPr lang="en-US" dirty="0"/>
              <a:t>The advertisement for any contract for public works must be published once a week for three different weeks in a newspaper in the locality, and the first advertisement must appear at least 25 days before the opening of bids for construction projects.</a:t>
            </a:r>
          </a:p>
          <a:p>
            <a:pPr lvl="1"/>
            <a:r>
              <a:rPr lang="en-US" dirty="0"/>
              <a:t>For materials purchases, the advertisement must be published two times in a newspaper in the locality, and the first advertisement must appear at least 15 days before the opening of bids.</a:t>
            </a:r>
          </a:p>
          <a:p>
            <a:pPr lvl="1"/>
            <a:r>
              <a:rPr lang="en-US" dirty="0"/>
              <a:t>The first series of advertisement(s) cannot occur on a Saturday, Sunday, or legal holiday.</a:t>
            </a:r>
          </a:p>
          <a:p>
            <a:pPr lvl="1"/>
            <a:r>
              <a:rPr lang="en-US" dirty="0"/>
              <a:t>Plans and specifications must be available to bidders on the day of the first advertisement and must be available until 24 hours before the bid opening date.</a:t>
            </a:r>
          </a:p>
          <a:p>
            <a:pPr lvl="1"/>
            <a:r>
              <a:rPr lang="en-US" dirty="0"/>
              <a:t>The advertisement must call the bidders’ attention to the conditions of employment and requirements of federal prevailing wage rates, Segregated Facilities, Section 3, and Equal Opportunity.</a:t>
            </a:r>
          </a:p>
          <a:p>
            <a:endParaRPr lang="en-US" dirty="0"/>
          </a:p>
        </p:txBody>
      </p:sp>
    </p:spTree>
    <p:extLst>
      <p:ext uri="{BB962C8B-B14F-4D97-AF65-F5344CB8AC3E}">
        <p14:creationId xmlns:p14="http://schemas.microsoft.com/office/powerpoint/2010/main" val="12300204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Bid Law</a:t>
            </a:r>
          </a:p>
        </p:txBody>
      </p:sp>
      <p:sp>
        <p:nvSpPr>
          <p:cNvPr id="3" name="Content Placeholder 2"/>
          <p:cNvSpPr>
            <a:spLocks noGrp="1"/>
          </p:cNvSpPr>
          <p:nvPr>
            <p:ph idx="1"/>
          </p:nvPr>
        </p:nvSpPr>
        <p:spPr/>
        <p:txBody>
          <a:bodyPr>
            <a:normAutofit/>
          </a:bodyPr>
          <a:lstStyle/>
          <a:p>
            <a:pPr lvl="1"/>
            <a:r>
              <a:rPr lang="en-US" b="1" dirty="0"/>
              <a:t>The advertisements </a:t>
            </a:r>
            <a:r>
              <a:rPr lang="en-US" b="1" dirty="0" smtClean="0"/>
              <a:t>cannot </a:t>
            </a:r>
            <a:r>
              <a:rPr lang="en-US" b="1" dirty="0"/>
              <a:t>be published</a:t>
            </a:r>
            <a:r>
              <a:rPr lang="en-US" sz="1050" b="1" dirty="0"/>
              <a:t> </a:t>
            </a:r>
            <a:r>
              <a:rPr lang="en-US" b="1" dirty="0"/>
              <a:t> on Saturdays, Sundays, or a legal holiday. </a:t>
            </a:r>
          </a:p>
          <a:p>
            <a:pPr lvl="1"/>
            <a:r>
              <a:rPr lang="en-US" dirty="0"/>
              <a:t>Parishes with a population exceeding 20,000 and city or municipality with a population exceeding 10,000 in population shall provide a uniform and secure electronic interactive system for the submittal of bids.</a:t>
            </a:r>
          </a:p>
          <a:p>
            <a:pPr marL="0" indent="0">
              <a:buNone/>
            </a:pPr>
            <a:r>
              <a:rPr lang="en-US" dirty="0"/>
              <a:t>The Public Bid Law states that if bid documents are amended during the advertisement period, addenda must be sent to all prospective bidders who have received bid documents. Additionally, it states that no public entity shall issue or cause to be issued any addenda modifying plans and specifications within a period of 72 hours prior to the advertised time for the opening of bids, excluding Saturdays, Sundays, and any other legal holidays. </a:t>
            </a:r>
          </a:p>
        </p:txBody>
      </p:sp>
    </p:spTree>
    <p:extLst>
      <p:ext uri="{BB962C8B-B14F-4D97-AF65-F5344CB8AC3E}">
        <p14:creationId xmlns:p14="http://schemas.microsoft.com/office/powerpoint/2010/main" val="1584989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Bid Law</a:t>
            </a:r>
          </a:p>
        </p:txBody>
      </p:sp>
      <p:sp>
        <p:nvSpPr>
          <p:cNvPr id="3" name="Content Placeholder 2"/>
          <p:cNvSpPr>
            <a:spLocks noGrp="1"/>
          </p:cNvSpPr>
          <p:nvPr>
            <p:ph idx="1"/>
          </p:nvPr>
        </p:nvSpPr>
        <p:spPr/>
        <p:txBody>
          <a:bodyPr/>
          <a:lstStyle/>
          <a:p>
            <a:r>
              <a:rPr lang="en-US" dirty="0"/>
              <a:t>If the necessity arises to issue an addendum modifying plans and specifications within the 72‐hour period prior to the advertised time for the opening of bids, then the opening of bids must be extended for at least 7 days, but not to exceed 21 days, without the requirement of re‐advertising the project. The addendum must state the revised time and date for the opening of bids</a:t>
            </a:r>
            <a:r>
              <a:rPr lang="en-US" b="1" dirty="0" smtClean="0"/>
              <a:t>.</a:t>
            </a:r>
          </a:p>
          <a:p>
            <a:r>
              <a:rPr lang="en-US" b="1" dirty="0"/>
              <a:t>A copy of each addendum must be submitted to the Office of Community Development at the time the addendum is issued, including addenda solely pertaining to federal wage rate decisions.</a:t>
            </a:r>
            <a:endParaRPr lang="en-US" dirty="0"/>
          </a:p>
          <a:p>
            <a:pPr marL="0" indent="0">
              <a:buNone/>
            </a:pPr>
            <a:endParaRPr lang="en-US" dirty="0"/>
          </a:p>
        </p:txBody>
      </p:sp>
    </p:spTree>
    <p:extLst>
      <p:ext uri="{BB962C8B-B14F-4D97-AF65-F5344CB8AC3E}">
        <p14:creationId xmlns:p14="http://schemas.microsoft.com/office/powerpoint/2010/main" val="1388706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Bid Law</a:t>
            </a:r>
          </a:p>
        </p:txBody>
      </p:sp>
      <p:sp>
        <p:nvSpPr>
          <p:cNvPr id="3" name="Content Placeholder 2"/>
          <p:cNvSpPr>
            <a:spLocks noGrp="1"/>
          </p:cNvSpPr>
          <p:nvPr>
            <p:ph idx="1"/>
          </p:nvPr>
        </p:nvSpPr>
        <p:spPr>
          <a:xfrm>
            <a:off x="2438400" y="2057400"/>
            <a:ext cx="7200900" cy="3581400"/>
          </a:xfrm>
        </p:spPr>
        <p:txBody>
          <a:bodyPr>
            <a:normAutofit lnSpcReduction="10000"/>
          </a:bodyPr>
          <a:lstStyle/>
          <a:p>
            <a:r>
              <a:rPr lang="en-US" b="1" i="1" dirty="0"/>
              <a:t>All bids received prior to the opening of bids must remain sealed and kept in a safe place until the bid </a:t>
            </a:r>
            <a:r>
              <a:rPr lang="en-US" b="1" i="1" dirty="0" smtClean="0"/>
              <a:t>opening.</a:t>
            </a:r>
          </a:p>
          <a:p>
            <a:r>
              <a:rPr lang="en-US" dirty="0"/>
              <a:t>On the date scheduled, the public bid opening should be conducted. </a:t>
            </a:r>
            <a:endParaRPr lang="en-US" dirty="0" smtClean="0"/>
          </a:p>
          <a:p>
            <a:r>
              <a:rPr lang="en-US" dirty="0"/>
              <a:t>The bids must be read aloud during bid opening, and the apparent low bidder should be determined during the bid opening. </a:t>
            </a:r>
            <a:endParaRPr lang="en-US" dirty="0" smtClean="0"/>
          </a:p>
          <a:p>
            <a:r>
              <a:rPr lang="en-US" dirty="0"/>
              <a:t>However, the bids must also be reviewed for both technical and legal responsiveness of bids. </a:t>
            </a:r>
            <a:endParaRPr lang="en-US" dirty="0" smtClean="0"/>
          </a:p>
          <a:p>
            <a:r>
              <a:rPr lang="en-US" dirty="0"/>
              <a:t>In addition, the bidders must be evaluated as having the capacity to furnish products and/or services required.</a:t>
            </a:r>
            <a:endParaRPr lang="en-US" b="1" i="1" dirty="0"/>
          </a:p>
        </p:txBody>
      </p:sp>
    </p:spTree>
    <p:extLst>
      <p:ext uri="{BB962C8B-B14F-4D97-AF65-F5344CB8AC3E}">
        <p14:creationId xmlns:p14="http://schemas.microsoft.com/office/powerpoint/2010/main" val="1251430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 Purchase</a:t>
            </a:r>
            <a:endParaRPr lang="en-US" dirty="0"/>
          </a:p>
        </p:txBody>
      </p:sp>
      <p:sp>
        <p:nvSpPr>
          <p:cNvPr id="3" name="Content Placeholder 2"/>
          <p:cNvSpPr>
            <a:spLocks noGrp="1"/>
          </p:cNvSpPr>
          <p:nvPr>
            <p:ph idx="1"/>
          </p:nvPr>
        </p:nvSpPr>
        <p:spPr/>
        <p:txBody>
          <a:bodyPr/>
          <a:lstStyle/>
          <a:p>
            <a:r>
              <a:rPr lang="en-US" dirty="0"/>
              <a:t>Procurement by micro‐purchase is the acquisition of services, the aggregate dollar amount of which does not exceed the micro‐purchase threshold of $10,000.00. </a:t>
            </a:r>
            <a:endParaRPr lang="en-US" dirty="0" smtClean="0"/>
          </a:p>
          <a:p>
            <a:r>
              <a:rPr lang="en-US" dirty="0" smtClean="0"/>
              <a:t>To </a:t>
            </a:r>
            <a:r>
              <a:rPr lang="en-US" dirty="0"/>
              <a:t>the extent practicable, the non‐federal entity must distribute micro‐purchases equitably among qualified suppliers. </a:t>
            </a:r>
            <a:endParaRPr lang="en-US" dirty="0" smtClean="0"/>
          </a:p>
          <a:p>
            <a:r>
              <a:rPr lang="en-US" dirty="0" smtClean="0"/>
              <a:t>Micro‐purchases </a:t>
            </a:r>
            <a:r>
              <a:rPr lang="en-US" dirty="0"/>
              <a:t>may be </a:t>
            </a:r>
            <a:r>
              <a:rPr lang="en-US" dirty="0" smtClean="0"/>
              <a:t>awarded without soliciting competitive quotations if the non-federal entity considers the price to be reasonable.</a:t>
            </a:r>
            <a:endParaRPr lang="en-US" dirty="0"/>
          </a:p>
        </p:txBody>
      </p:sp>
    </p:spTree>
    <p:extLst>
      <p:ext uri="{BB962C8B-B14F-4D97-AF65-F5344CB8AC3E}">
        <p14:creationId xmlns:p14="http://schemas.microsoft.com/office/powerpoint/2010/main" val="4070032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Bid Law</a:t>
            </a:r>
          </a:p>
        </p:txBody>
      </p:sp>
      <p:sp>
        <p:nvSpPr>
          <p:cNvPr id="3" name="Content Placeholder 2"/>
          <p:cNvSpPr>
            <a:spLocks noGrp="1"/>
          </p:cNvSpPr>
          <p:nvPr>
            <p:ph idx="1"/>
          </p:nvPr>
        </p:nvSpPr>
        <p:spPr/>
        <p:txBody>
          <a:bodyPr/>
          <a:lstStyle/>
          <a:p>
            <a:r>
              <a:rPr lang="en-US" dirty="0"/>
              <a:t>Pursuant to LRS 38:2227, public entities are required to obtain an attestation regarding past criminal convictions, if any, from each bidding entity responding to advertisements and letting for bids for public works </a:t>
            </a:r>
            <a:r>
              <a:rPr lang="en-US" dirty="0" smtClean="0"/>
              <a:t>contracts.</a:t>
            </a:r>
          </a:p>
          <a:p>
            <a:r>
              <a:rPr lang="en-US" dirty="0"/>
              <a:t>Also, pursuant to LRS 38:2212.10, all bidders and contractors performing physical services with public entities must be registered and participate in a status verification system to verify that all employees in the state are legal citizens of the United States, or are legal aliens. </a:t>
            </a:r>
          </a:p>
        </p:txBody>
      </p:sp>
    </p:spTree>
    <p:extLst>
      <p:ext uri="{BB962C8B-B14F-4D97-AF65-F5344CB8AC3E}">
        <p14:creationId xmlns:p14="http://schemas.microsoft.com/office/powerpoint/2010/main" val="12531260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Awarding a Contract</a:t>
            </a:r>
            <a:endParaRPr lang="en-US" dirty="0"/>
          </a:p>
        </p:txBody>
      </p:sp>
      <p:sp>
        <p:nvSpPr>
          <p:cNvPr id="3" name="Content Placeholder 2"/>
          <p:cNvSpPr>
            <a:spLocks noGrp="1"/>
          </p:cNvSpPr>
          <p:nvPr>
            <p:ph idx="1"/>
          </p:nvPr>
        </p:nvSpPr>
        <p:spPr/>
        <p:txBody>
          <a:bodyPr>
            <a:normAutofit fontScale="92500" lnSpcReduction="10000"/>
          </a:bodyPr>
          <a:lstStyle/>
          <a:p>
            <a:r>
              <a:rPr lang="en-US" dirty="0"/>
              <a:t>Contracts must be awarded to the “lowest responsible bidder” in accordance with the Louisiana Public Bid Law. </a:t>
            </a:r>
            <a:endParaRPr lang="en-US" dirty="0" smtClean="0"/>
          </a:p>
          <a:p>
            <a:r>
              <a:rPr lang="en-US" dirty="0"/>
              <a:t>Discretion has been given to public entities to determine bidder responsibility. A Court decision has concluded that, in determining bidder responsibility, the public entity may look to financial ability, skill, integrity, business judgment, experience, reputation, quality of previous work on contracts, and other similar factors bearing on the bidder’s ability to successfully perform the contract. </a:t>
            </a:r>
            <a:endParaRPr lang="en-US" dirty="0" smtClean="0"/>
          </a:p>
          <a:p>
            <a:r>
              <a:rPr lang="en-US" dirty="0"/>
              <a:t>If the Grantee proposes to disqualify a bidder on the grounds that the bidder is not a “responsible bidder”, it must (1) give written notice of the proposed disqualification to the bidder and include in the notice all reasons for the proposed disqualification, and (2) give the bidder the opportunity to be heard at an informal hearing at which the bidder is afforded the opportunity to refute the reasons for the disqualification.</a:t>
            </a:r>
          </a:p>
        </p:txBody>
      </p:sp>
    </p:spTree>
    <p:extLst>
      <p:ext uri="{BB962C8B-B14F-4D97-AF65-F5344CB8AC3E}">
        <p14:creationId xmlns:p14="http://schemas.microsoft.com/office/powerpoint/2010/main" val="36994942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Issuing a Notice to Proceed</a:t>
            </a:r>
            <a:endParaRPr lang="en-US" dirty="0"/>
          </a:p>
        </p:txBody>
      </p:sp>
      <p:sp>
        <p:nvSpPr>
          <p:cNvPr id="3" name="Content Placeholder 2"/>
          <p:cNvSpPr>
            <a:spLocks noGrp="1"/>
          </p:cNvSpPr>
          <p:nvPr>
            <p:ph idx="1"/>
          </p:nvPr>
        </p:nvSpPr>
        <p:spPr/>
        <p:txBody>
          <a:bodyPr/>
          <a:lstStyle/>
          <a:p>
            <a:r>
              <a:rPr lang="en-US" dirty="0"/>
              <a:t>After execution of the contract documents and notification to the contractor(s) and subcontractor(s) of their responsibilities, a </a:t>
            </a:r>
            <a:r>
              <a:rPr lang="en-US" b="1" dirty="0"/>
              <a:t>Notice to Proceed </a:t>
            </a:r>
            <a:r>
              <a:rPr lang="en-US" dirty="0"/>
              <a:t>must be issued to each prime contractor. </a:t>
            </a:r>
            <a:endParaRPr lang="en-US" dirty="0" smtClean="0"/>
          </a:p>
          <a:p>
            <a:r>
              <a:rPr lang="en-US" dirty="0"/>
              <a:t>The notice should state the construction start date and the scheduled completion date. </a:t>
            </a:r>
            <a:endParaRPr lang="en-US" dirty="0" smtClean="0"/>
          </a:p>
          <a:p>
            <a:r>
              <a:rPr lang="en-US" u="sng" dirty="0"/>
              <a:t>Do not</a:t>
            </a:r>
            <a:r>
              <a:rPr lang="en-US" dirty="0"/>
              <a:t> submit a copy of the Notice to Proceed to this office</a:t>
            </a:r>
            <a:r>
              <a:rPr lang="en-US" dirty="0" smtClean="0"/>
              <a:t>.</a:t>
            </a:r>
          </a:p>
          <a:p>
            <a:r>
              <a:rPr lang="en-US" dirty="0"/>
              <a:t>The contract file and associated compliance files should be reviewed by the Grantee to ensure all documentation is complete. </a:t>
            </a:r>
            <a:endParaRPr lang="en-US" dirty="0" smtClean="0"/>
          </a:p>
          <a:p>
            <a:endParaRPr lang="en-US" dirty="0"/>
          </a:p>
        </p:txBody>
      </p:sp>
    </p:spTree>
    <p:extLst>
      <p:ext uri="{BB962C8B-B14F-4D97-AF65-F5344CB8AC3E}">
        <p14:creationId xmlns:p14="http://schemas.microsoft.com/office/powerpoint/2010/main" val="3415364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Issuing a Notice to Proceed</a:t>
            </a:r>
          </a:p>
        </p:txBody>
      </p:sp>
      <p:sp>
        <p:nvSpPr>
          <p:cNvPr id="3" name="Content Placeholder 2"/>
          <p:cNvSpPr>
            <a:spLocks noGrp="1"/>
          </p:cNvSpPr>
          <p:nvPr>
            <p:ph idx="1"/>
          </p:nvPr>
        </p:nvSpPr>
        <p:spPr>
          <a:xfrm>
            <a:off x="1376516" y="1676400"/>
            <a:ext cx="9601200" cy="4343400"/>
          </a:xfrm>
        </p:spPr>
        <p:txBody>
          <a:bodyPr>
            <a:normAutofit fontScale="25000" lnSpcReduction="20000"/>
          </a:bodyPr>
          <a:lstStyle/>
          <a:p>
            <a:r>
              <a:rPr lang="en-US" sz="9600" dirty="0"/>
              <a:t>The following is a list of construction contract file requirements</a:t>
            </a:r>
            <a:r>
              <a:rPr lang="en-US" sz="9600" dirty="0" smtClean="0"/>
              <a:t>:</a:t>
            </a:r>
          </a:p>
          <a:p>
            <a:pPr lvl="1"/>
            <a:r>
              <a:rPr lang="en-US" sz="9600" dirty="0"/>
              <a:t>Preliminary design and cost </a:t>
            </a:r>
            <a:r>
              <a:rPr lang="en-US" sz="9600" dirty="0" smtClean="0"/>
              <a:t>estimates</a:t>
            </a:r>
            <a:endParaRPr lang="en-US" sz="9600" dirty="0"/>
          </a:p>
          <a:p>
            <a:pPr lvl="1"/>
            <a:r>
              <a:rPr lang="en-US" sz="9600" dirty="0"/>
              <a:t>Final design documents and cost </a:t>
            </a:r>
            <a:r>
              <a:rPr lang="en-US" sz="9600" dirty="0" smtClean="0"/>
              <a:t>estimates</a:t>
            </a:r>
            <a:endParaRPr lang="en-US" sz="9600" dirty="0"/>
          </a:p>
          <a:p>
            <a:pPr lvl="1"/>
            <a:r>
              <a:rPr lang="en-US" sz="9600" dirty="0"/>
              <a:t>Evidence that all necessary land or easement acquisition has been completed prior to advertising for bids;</a:t>
            </a:r>
          </a:p>
          <a:p>
            <a:pPr lvl="1"/>
            <a:r>
              <a:rPr lang="en-US" sz="9600" dirty="0"/>
              <a:t>Bid documents</a:t>
            </a:r>
            <a:r>
              <a:rPr lang="en-US" sz="9600" dirty="0" smtClean="0"/>
              <a:t>;</a:t>
            </a:r>
            <a:r>
              <a:rPr lang="en-US" sz="9600" dirty="0"/>
              <a:t> Documentation of submittal to and approval of plans and specifications by the cognizant state/federal agency having jurisdiction over the </a:t>
            </a:r>
            <a:r>
              <a:rPr lang="en-US" sz="9600" dirty="0" smtClean="0"/>
              <a:t>project</a:t>
            </a:r>
            <a:endParaRPr lang="en-US" sz="9600" dirty="0"/>
          </a:p>
          <a:p>
            <a:pPr lvl="1"/>
            <a:r>
              <a:rPr lang="en-US" sz="9600" dirty="0"/>
              <a:t>Certification of Compliance with Architectural Barriers Act, if </a:t>
            </a:r>
            <a:r>
              <a:rPr lang="en-US" sz="9600" dirty="0" smtClean="0"/>
              <a:t>applicable</a:t>
            </a:r>
            <a:endParaRPr lang="en-US" sz="9600" dirty="0"/>
          </a:p>
          <a:p>
            <a:pPr lvl="1"/>
            <a:r>
              <a:rPr lang="en-US" sz="9600" dirty="0"/>
              <a:t>Proof of publication/copy of advertisement for </a:t>
            </a:r>
            <a:r>
              <a:rPr lang="en-US" sz="9600" dirty="0" smtClean="0"/>
              <a:t>bids</a:t>
            </a:r>
            <a:endParaRPr lang="en-US" sz="9600" dirty="0"/>
          </a:p>
          <a:p>
            <a:pPr lvl="1"/>
            <a:r>
              <a:rPr lang="en-US" sz="9600" dirty="0"/>
              <a:t>Minutes of public bid </a:t>
            </a:r>
            <a:r>
              <a:rPr lang="en-US" sz="9600" dirty="0" smtClean="0"/>
              <a:t>opening</a:t>
            </a:r>
            <a:endParaRPr lang="en-US" sz="9600" dirty="0"/>
          </a:p>
          <a:p>
            <a:pPr lvl="1"/>
            <a:r>
              <a:rPr lang="en-US" sz="9600" dirty="0"/>
              <a:t>Tabulation of </a:t>
            </a:r>
            <a:r>
              <a:rPr lang="en-US" sz="9600" dirty="0" smtClean="0"/>
              <a:t>bids</a:t>
            </a:r>
            <a:endParaRPr lang="en-US" sz="9600" dirty="0"/>
          </a:p>
        </p:txBody>
      </p:sp>
    </p:spTree>
    <p:extLst>
      <p:ext uri="{BB962C8B-B14F-4D97-AF65-F5344CB8AC3E}">
        <p14:creationId xmlns:p14="http://schemas.microsoft.com/office/powerpoint/2010/main" val="6573404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Issuing a Notice to Proceed</a:t>
            </a:r>
          </a:p>
        </p:txBody>
      </p:sp>
      <p:sp>
        <p:nvSpPr>
          <p:cNvPr id="3" name="Content Placeholder 2"/>
          <p:cNvSpPr>
            <a:spLocks noGrp="1"/>
          </p:cNvSpPr>
          <p:nvPr>
            <p:ph idx="1"/>
          </p:nvPr>
        </p:nvSpPr>
        <p:spPr>
          <a:xfrm>
            <a:off x="1295400" y="1905000"/>
            <a:ext cx="9601200" cy="4495800"/>
          </a:xfrm>
        </p:spPr>
        <p:txBody>
          <a:bodyPr>
            <a:normAutofit fontScale="25000" lnSpcReduction="20000"/>
          </a:bodyPr>
          <a:lstStyle/>
          <a:p>
            <a:r>
              <a:rPr lang="en-US" sz="9600" dirty="0"/>
              <a:t>The following is a list of construction contract file </a:t>
            </a:r>
            <a:r>
              <a:rPr lang="en-US" sz="9600" dirty="0" smtClean="0"/>
              <a:t>requirements </a:t>
            </a:r>
            <a:r>
              <a:rPr lang="en-US" sz="9600" b="1" dirty="0" smtClean="0"/>
              <a:t>continued</a:t>
            </a:r>
            <a:r>
              <a:rPr lang="en-US" sz="9600" dirty="0" smtClean="0"/>
              <a:t>:</a:t>
            </a:r>
          </a:p>
          <a:p>
            <a:pPr marL="0" indent="0">
              <a:buNone/>
            </a:pPr>
            <a:endParaRPr lang="en-US" sz="9600" dirty="0" smtClean="0"/>
          </a:p>
          <a:p>
            <a:pPr lvl="1"/>
            <a:r>
              <a:rPr lang="en-US" sz="11200" dirty="0" smtClean="0"/>
              <a:t>Recommendation </a:t>
            </a:r>
            <a:r>
              <a:rPr lang="en-US" sz="11200" dirty="0"/>
              <a:t>for </a:t>
            </a:r>
            <a:r>
              <a:rPr lang="en-US" sz="11200" dirty="0" smtClean="0"/>
              <a:t>award</a:t>
            </a:r>
            <a:endParaRPr lang="en-US" sz="11200" dirty="0"/>
          </a:p>
          <a:p>
            <a:pPr lvl="1"/>
            <a:r>
              <a:rPr lang="en-US" sz="11200" dirty="0" smtClean="0"/>
              <a:t>Notice of contract award</a:t>
            </a:r>
          </a:p>
          <a:p>
            <a:pPr lvl="1"/>
            <a:r>
              <a:rPr lang="en-US" sz="11200" dirty="0" smtClean="0"/>
              <a:t>Executed contract document;</a:t>
            </a:r>
          </a:p>
          <a:p>
            <a:pPr lvl="1"/>
            <a:r>
              <a:rPr lang="en-US" sz="11200" dirty="0" smtClean="0"/>
              <a:t>Certification of insurance/bonding</a:t>
            </a:r>
          </a:p>
          <a:p>
            <a:pPr lvl="1"/>
            <a:r>
              <a:rPr lang="en-US" sz="11200" dirty="0" smtClean="0"/>
              <a:t>Notice to Proceed</a:t>
            </a:r>
          </a:p>
          <a:p>
            <a:pPr lvl="1"/>
            <a:r>
              <a:rPr lang="en-US" sz="11200" dirty="0" smtClean="0"/>
              <a:t>Documentation verifying prime contractor and all subcontractors have an active UEI number</a:t>
            </a:r>
          </a:p>
          <a:p>
            <a:pPr lvl="1"/>
            <a:r>
              <a:rPr lang="en-US" sz="11200" dirty="0" smtClean="0"/>
              <a:t>Evidence of project sign </a:t>
            </a:r>
          </a:p>
          <a:p>
            <a:pPr lvl="1"/>
            <a:endParaRPr lang="en-US" dirty="0"/>
          </a:p>
        </p:txBody>
      </p:sp>
    </p:spTree>
    <p:extLst>
      <p:ext uri="{BB962C8B-B14F-4D97-AF65-F5344CB8AC3E}">
        <p14:creationId xmlns:p14="http://schemas.microsoft.com/office/powerpoint/2010/main" val="17488347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Management</a:t>
            </a:r>
            <a:endParaRPr lang="en-US" dirty="0"/>
          </a:p>
        </p:txBody>
      </p:sp>
      <p:sp>
        <p:nvSpPr>
          <p:cNvPr id="3" name="Content Placeholder 2"/>
          <p:cNvSpPr>
            <a:spLocks noGrp="1"/>
          </p:cNvSpPr>
          <p:nvPr>
            <p:ph idx="1"/>
          </p:nvPr>
        </p:nvSpPr>
        <p:spPr>
          <a:xfrm>
            <a:off x="2209800" y="1905000"/>
            <a:ext cx="7886700" cy="3813838"/>
          </a:xfrm>
        </p:spPr>
        <p:txBody>
          <a:bodyPr>
            <a:normAutofit fontScale="92500" lnSpcReduction="10000"/>
          </a:bodyPr>
          <a:lstStyle/>
          <a:p>
            <a:r>
              <a:rPr lang="en-US" dirty="0"/>
              <a:t>The Grantee is responsible for monitoring the construction of the </a:t>
            </a:r>
            <a:r>
              <a:rPr lang="en-US" dirty="0" smtClean="0"/>
              <a:t>Water Sector </a:t>
            </a:r>
            <a:r>
              <a:rPr lang="en-US" dirty="0"/>
              <a:t>project to ensure that the contractor is operating in compliance with technical specifications </a:t>
            </a:r>
            <a:r>
              <a:rPr lang="en-US" u="sng" dirty="0"/>
              <a:t>and</a:t>
            </a:r>
            <a:r>
              <a:rPr lang="en-US" dirty="0"/>
              <a:t> state and federal requirements, maintaining adequate cost and budget controls, and processing necessary contract changes in order to bring the contract to completion.</a:t>
            </a:r>
          </a:p>
          <a:p>
            <a:r>
              <a:rPr lang="en-US" dirty="0"/>
              <a:t>Upon receiving the Notice to Proceed, the contractor must submit a cost breakdown showing the amount assigned to each portion of the work. </a:t>
            </a:r>
            <a:endParaRPr lang="en-US" dirty="0" smtClean="0"/>
          </a:p>
          <a:p>
            <a:r>
              <a:rPr lang="en-US" dirty="0"/>
              <a:t>This breakdown must be reviewed by the Grantee and its architect/engineer and used as the basis for requests for payment </a:t>
            </a:r>
            <a:r>
              <a:rPr lang="en-US" dirty="0" smtClean="0"/>
              <a:t>discussed.</a:t>
            </a:r>
          </a:p>
          <a:p>
            <a:r>
              <a:rPr lang="en-US" dirty="0"/>
              <a:t>The breakdown should be submitted to the Grantee within 5‐10 days of receipt of the Notice to Proceed.</a:t>
            </a:r>
          </a:p>
        </p:txBody>
      </p:sp>
    </p:spTree>
    <p:extLst>
      <p:ext uri="{BB962C8B-B14F-4D97-AF65-F5344CB8AC3E}">
        <p14:creationId xmlns:p14="http://schemas.microsoft.com/office/powerpoint/2010/main" val="6332715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Construction Management</a:t>
            </a:r>
          </a:p>
        </p:txBody>
      </p:sp>
      <p:sp>
        <p:nvSpPr>
          <p:cNvPr id="3" name="Content Placeholder 2"/>
          <p:cNvSpPr>
            <a:spLocks noGrp="1"/>
          </p:cNvSpPr>
          <p:nvPr>
            <p:ph idx="1"/>
          </p:nvPr>
        </p:nvSpPr>
        <p:spPr/>
        <p:txBody>
          <a:bodyPr>
            <a:normAutofit/>
          </a:bodyPr>
          <a:lstStyle/>
          <a:p>
            <a:r>
              <a:rPr lang="en-US" dirty="0" smtClean="0"/>
              <a:t>Construction </a:t>
            </a:r>
            <a:r>
              <a:rPr lang="en-US" dirty="0"/>
              <a:t>management must include inspection and general supervision of construction to check the contractor's work for compliance with the drawings and specifications and quantity/quality control. </a:t>
            </a:r>
            <a:endParaRPr lang="en-US" dirty="0" smtClean="0"/>
          </a:p>
          <a:p>
            <a:r>
              <a:rPr lang="en-US" dirty="0"/>
              <a:t>Written inspection reports must accompany the contractor's requests for partial payment to the Grantee</a:t>
            </a:r>
            <a:endParaRPr lang="en-US" dirty="0" smtClean="0"/>
          </a:p>
          <a:p>
            <a:endParaRPr lang="en-US" dirty="0"/>
          </a:p>
        </p:txBody>
      </p:sp>
    </p:spTree>
    <p:extLst>
      <p:ext uri="{BB962C8B-B14F-4D97-AF65-F5344CB8AC3E}">
        <p14:creationId xmlns:p14="http://schemas.microsoft.com/office/powerpoint/2010/main" val="28239822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Inspecting &amp; Accepting the Work, Closing Out the Project, and Making the Final Payment</a:t>
            </a:r>
            <a:endParaRPr lang="en-US" dirty="0"/>
          </a:p>
        </p:txBody>
      </p:sp>
      <p:sp>
        <p:nvSpPr>
          <p:cNvPr id="3" name="Content Placeholder 2"/>
          <p:cNvSpPr>
            <a:spLocks noGrp="1"/>
          </p:cNvSpPr>
          <p:nvPr>
            <p:ph idx="1"/>
          </p:nvPr>
        </p:nvSpPr>
        <p:spPr>
          <a:xfrm>
            <a:off x="2552700" y="2590800"/>
            <a:ext cx="7200900" cy="3581400"/>
          </a:xfrm>
        </p:spPr>
        <p:txBody>
          <a:bodyPr/>
          <a:lstStyle/>
          <a:p>
            <a:r>
              <a:rPr lang="en-US" dirty="0"/>
              <a:t>In accordance with LRS 38:2248, a maximum of ten percent retainage on construction contracts which are less than $500,000 and a maximum of five percent retainage on construction contracts which are $500,000 or more can be retained by the Grantee.</a:t>
            </a:r>
          </a:p>
          <a:p>
            <a:r>
              <a:rPr lang="en-US" dirty="0"/>
              <a:t>When construction work has been completed, the contractor must certify completion of work and submit a final request for payment. </a:t>
            </a:r>
            <a:endParaRPr lang="en-US" dirty="0" smtClean="0"/>
          </a:p>
          <a:p>
            <a:r>
              <a:rPr lang="en-US" dirty="0"/>
              <a:t>The architect/engineer must make the final inspection and prepare a written report of the inspection prior to issuance of final payment, less retainage. </a:t>
            </a:r>
          </a:p>
        </p:txBody>
      </p:sp>
    </p:spTree>
    <p:extLst>
      <p:ext uri="{BB962C8B-B14F-4D97-AF65-F5344CB8AC3E}">
        <p14:creationId xmlns:p14="http://schemas.microsoft.com/office/powerpoint/2010/main" val="19493861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 Staff		</a:t>
            </a:r>
            <a:endParaRPr lang="en-US" dirty="0"/>
          </a:p>
        </p:txBody>
      </p:sp>
      <p:sp>
        <p:nvSpPr>
          <p:cNvPr id="3" name="Content Placeholder 2"/>
          <p:cNvSpPr>
            <a:spLocks noGrp="1"/>
          </p:cNvSpPr>
          <p:nvPr>
            <p:ph idx="1"/>
          </p:nvPr>
        </p:nvSpPr>
        <p:spPr/>
        <p:txBody>
          <a:bodyPr/>
          <a:lstStyle/>
          <a:p>
            <a:r>
              <a:rPr lang="en-US" dirty="0" smtClean="0"/>
              <a:t>Kristie Galy, Program Manager</a:t>
            </a:r>
          </a:p>
          <a:p>
            <a:pPr lvl="1"/>
            <a:r>
              <a:rPr lang="en-US" dirty="0" smtClean="0">
                <a:hlinkClick r:id="rId2"/>
              </a:rPr>
              <a:t>Kristie.galy2@la.gov</a:t>
            </a:r>
            <a:endParaRPr lang="en-US" dirty="0" smtClean="0"/>
          </a:p>
          <a:p>
            <a:pPr lvl="1"/>
            <a:r>
              <a:rPr lang="en-US" dirty="0" smtClean="0"/>
              <a:t>225-342-2800</a:t>
            </a:r>
          </a:p>
          <a:p>
            <a:r>
              <a:rPr lang="en-US" dirty="0" smtClean="0"/>
              <a:t>Denease McGee, Financial Analyst</a:t>
            </a:r>
            <a:endParaRPr lang="en-US" dirty="0"/>
          </a:p>
          <a:p>
            <a:pPr lvl="1"/>
            <a:r>
              <a:rPr lang="en-US" dirty="0" smtClean="0">
                <a:hlinkClick r:id="rId3"/>
              </a:rPr>
              <a:t>Denease.mcgee2@la.gov</a:t>
            </a:r>
            <a:endParaRPr lang="en-US" dirty="0"/>
          </a:p>
          <a:p>
            <a:pPr lvl="1"/>
            <a:r>
              <a:rPr lang="en-US" dirty="0" smtClean="0"/>
              <a:t>225-342-7530</a:t>
            </a:r>
            <a:endParaRPr lang="en-US" dirty="0"/>
          </a:p>
          <a:p>
            <a:r>
              <a:rPr lang="en-US" dirty="0" smtClean="0"/>
              <a:t>William Hall, Grant Specialist</a:t>
            </a:r>
            <a:endParaRPr lang="en-US" dirty="0"/>
          </a:p>
          <a:p>
            <a:pPr lvl="1"/>
            <a:r>
              <a:rPr lang="en-US" dirty="0" smtClean="0">
                <a:hlinkClick r:id="rId4"/>
              </a:rPr>
              <a:t>William.hall@la.gov</a:t>
            </a:r>
            <a:endParaRPr lang="en-US" dirty="0"/>
          </a:p>
          <a:p>
            <a:pPr lvl="1"/>
            <a:r>
              <a:rPr lang="en-US" dirty="0" smtClean="0"/>
              <a:t>225-219-3613</a:t>
            </a:r>
            <a:endParaRPr lang="en-US" dirty="0"/>
          </a:p>
          <a:p>
            <a:pPr lvl="1"/>
            <a:endParaRPr lang="en-US" dirty="0"/>
          </a:p>
        </p:txBody>
      </p:sp>
    </p:spTree>
    <p:extLst>
      <p:ext uri="{BB962C8B-B14F-4D97-AF65-F5344CB8AC3E}">
        <p14:creationId xmlns:p14="http://schemas.microsoft.com/office/powerpoint/2010/main" val="3334442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Purchase</a:t>
            </a:r>
            <a:endParaRPr lang="en-US" dirty="0"/>
          </a:p>
        </p:txBody>
      </p:sp>
      <p:sp>
        <p:nvSpPr>
          <p:cNvPr id="3" name="Content Placeholder 2"/>
          <p:cNvSpPr>
            <a:spLocks noGrp="1"/>
          </p:cNvSpPr>
          <p:nvPr>
            <p:ph idx="1"/>
          </p:nvPr>
        </p:nvSpPr>
        <p:spPr/>
        <p:txBody>
          <a:bodyPr>
            <a:normAutofit/>
          </a:bodyPr>
          <a:lstStyle/>
          <a:p>
            <a:r>
              <a:rPr lang="en-US" dirty="0"/>
              <a:t>This is a simple and informal method used for securing services, supplies, or other property that do not cost more than the Small Purchase procedures provided by the Louisiana Procurement Code R.S. 39:1596, are currently $30,000</a:t>
            </a:r>
            <a:r>
              <a:rPr lang="en-US"/>
              <a:t>. </a:t>
            </a:r>
            <a:endParaRPr lang="en-US" dirty="0" smtClean="0"/>
          </a:p>
          <a:p>
            <a:r>
              <a:rPr lang="en-US" dirty="0"/>
              <a:t>Small purchase procurement consists primarily of a comparison of quotations to each other and to other sources of pricing information (e.g., past prices paid, catalog prices, etc.). </a:t>
            </a:r>
            <a:endParaRPr lang="en-US" dirty="0" smtClean="0"/>
          </a:p>
          <a:p>
            <a:r>
              <a:rPr lang="en-US" dirty="0"/>
              <a:t>This procurement method should be used when an item or a service can be solicited through a simple description, so that all potential vendors can understand and offer a quote. </a:t>
            </a:r>
          </a:p>
        </p:txBody>
      </p:sp>
    </p:spTree>
    <p:extLst>
      <p:ext uri="{BB962C8B-B14F-4D97-AF65-F5344CB8AC3E}">
        <p14:creationId xmlns:p14="http://schemas.microsoft.com/office/powerpoint/2010/main" val="4020868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Purchase</a:t>
            </a:r>
          </a:p>
        </p:txBody>
      </p:sp>
      <p:sp>
        <p:nvSpPr>
          <p:cNvPr id="3" name="Content Placeholder 2"/>
          <p:cNvSpPr>
            <a:spLocks noGrp="1"/>
          </p:cNvSpPr>
          <p:nvPr>
            <p:ph idx="1"/>
          </p:nvPr>
        </p:nvSpPr>
        <p:spPr/>
        <p:txBody>
          <a:bodyPr>
            <a:normAutofit/>
          </a:bodyPr>
          <a:lstStyle/>
          <a:p>
            <a:r>
              <a:rPr lang="en-US" dirty="0"/>
              <a:t>Another procurement method should be used if a scope of work consists of several tasks, detailed specifications, or selection procedures, such as formal evaluations, determining competitive ranges, conducting detailed negotiations, or requesting best and final offers are required. </a:t>
            </a:r>
            <a:endParaRPr lang="en-US" dirty="0" smtClean="0"/>
          </a:p>
          <a:p>
            <a:r>
              <a:rPr lang="en-US" dirty="0"/>
              <a:t>Any procurement exceeding the State Small Purchase procedures must be conducted using another procurement method. </a:t>
            </a:r>
            <a:endParaRPr lang="en-US" dirty="0" smtClean="0"/>
          </a:p>
          <a:p>
            <a:r>
              <a:rPr lang="en-US" dirty="0"/>
              <a:t>The Grantee shall not break down requirements aggregating more than the small purchase threshold to avoid any requirements that apply to purchase that exceed the State Small Purchase procedure</a:t>
            </a:r>
          </a:p>
        </p:txBody>
      </p:sp>
    </p:spTree>
    <p:extLst>
      <p:ext uri="{BB962C8B-B14F-4D97-AF65-F5344CB8AC3E}">
        <p14:creationId xmlns:p14="http://schemas.microsoft.com/office/powerpoint/2010/main" val="426014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Sealed Bids</a:t>
            </a:r>
            <a:endParaRPr lang="en-US" dirty="0"/>
          </a:p>
        </p:txBody>
      </p:sp>
      <p:sp>
        <p:nvSpPr>
          <p:cNvPr id="3" name="Content Placeholder 2"/>
          <p:cNvSpPr>
            <a:spLocks noGrp="1"/>
          </p:cNvSpPr>
          <p:nvPr>
            <p:ph idx="1"/>
          </p:nvPr>
        </p:nvSpPr>
        <p:spPr/>
        <p:txBody>
          <a:bodyPr/>
          <a:lstStyle/>
          <a:p>
            <a:r>
              <a:rPr lang="en-US" dirty="0"/>
              <a:t>Method used to purchase materials or supplies costing more than $30,000 (or </a:t>
            </a:r>
            <a:r>
              <a:rPr lang="en-US" dirty="0" smtClean="0"/>
              <a:t>if the </a:t>
            </a:r>
            <a:r>
              <a:rPr lang="en-US" dirty="0"/>
              <a:t>Grantee chooses not to follow the small purchase procedure) and for construction services. Used when the primary basis for award is cost. </a:t>
            </a:r>
            <a:endParaRPr lang="en-US" dirty="0" smtClean="0"/>
          </a:p>
          <a:p>
            <a:r>
              <a:rPr lang="en-US" dirty="0" smtClean="0"/>
              <a:t>Should </a:t>
            </a:r>
            <a:r>
              <a:rPr lang="en-US" dirty="0"/>
              <a:t>have two or more responsible bidders willing and able to compete effectively for the business</a:t>
            </a:r>
            <a:r>
              <a:rPr lang="en-US" dirty="0" smtClean="0"/>
              <a:t>.</a:t>
            </a:r>
          </a:p>
          <a:p>
            <a:r>
              <a:rPr lang="en-US" dirty="0"/>
              <a:t>Initiated by publishing an advertisement for bids. Also bids must be solicited from an adequate number of known suppliers, providing them sufficient response time prior to the date set for opening the bids.</a:t>
            </a:r>
          </a:p>
          <a:p>
            <a:endParaRPr lang="en-US" dirty="0"/>
          </a:p>
          <a:p>
            <a:endParaRPr lang="en-US" dirty="0"/>
          </a:p>
        </p:txBody>
      </p:sp>
    </p:spTree>
    <p:extLst>
      <p:ext uri="{BB962C8B-B14F-4D97-AF65-F5344CB8AC3E}">
        <p14:creationId xmlns:p14="http://schemas.microsoft.com/office/powerpoint/2010/main" val="1866155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Sealed Bids</a:t>
            </a:r>
            <a:endParaRPr lang="en-US" dirty="0"/>
          </a:p>
        </p:txBody>
      </p:sp>
      <p:sp>
        <p:nvSpPr>
          <p:cNvPr id="3" name="Content Placeholder 2"/>
          <p:cNvSpPr>
            <a:spLocks noGrp="1"/>
          </p:cNvSpPr>
          <p:nvPr>
            <p:ph idx="1"/>
          </p:nvPr>
        </p:nvSpPr>
        <p:spPr>
          <a:xfrm>
            <a:off x="2152650" y="2125266"/>
            <a:ext cx="7886700" cy="3263504"/>
          </a:xfrm>
        </p:spPr>
        <p:txBody>
          <a:bodyPr>
            <a:normAutofit fontScale="92500" lnSpcReduction="20000"/>
          </a:bodyPr>
          <a:lstStyle/>
          <a:p>
            <a:r>
              <a:rPr lang="en-US" dirty="0"/>
              <a:t>Must hold a public bid opening at the time and place set in the advertisement for bids.</a:t>
            </a:r>
          </a:p>
          <a:p>
            <a:r>
              <a:rPr lang="en-US" dirty="0"/>
              <a:t>Must have a written review and tabulation of bids according to selection criteria.</a:t>
            </a:r>
          </a:p>
          <a:p>
            <a:r>
              <a:rPr lang="en-US" dirty="0"/>
              <a:t>Contract must be awarded to the lowest responsive and responsible bidder. </a:t>
            </a:r>
            <a:endParaRPr lang="en-US" dirty="0" smtClean="0"/>
          </a:p>
          <a:p>
            <a:r>
              <a:rPr lang="en-US" dirty="0" smtClean="0"/>
              <a:t>Must </a:t>
            </a:r>
            <a:r>
              <a:rPr lang="en-US" dirty="0"/>
              <a:t>be a firm fixed‐price contract (fixed price or unit price</a:t>
            </a:r>
            <a:r>
              <a:rPr lang="en-US" dirty="0" smtClean="0"/>
              <a:t>).</a:t>
            </a:r>
          </a:p>
          <a:p>
            <a:r>
              <a:rPr lang="en-US" dirty="0"/>
              <a:t>Any or all bids may be rejected if there is a sound documented reason.</a:t>
            </a:r>
          </a:p>
          <a:p>
            <a:r>
              <a:rPr lang="en-US" dirty="0"/>
              <a:t>A contract detailing a scope of work and the terms of compensation is executed.</a:t>
            </a:r>
          </a:p>
          <a:p>
            <a:endParaRPr lang="en-US" dirty="0"/>
          </a:p>
          <a:p>
            <a:endParaRPr lang="en-US" dirty="0"/>
          </a:p>
        </p:txBody>
      </p:sp>
    </p:spTree>
    <p:extLst>
      <p:ext uri="{BB962C8B-B14F-4D97-AF65-F5344CB8AC3E}">
        <p14:creationId xmlns:p14="http://schemas.microsoft.com/office/powerpoint/2010/main" val="3228765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Contracts and Prices</a:t>
            </a:r>
            <a:endParaRPr lang="en-US" dirty="0"/>
          </a:p>
        </p:txBody>
      </p:sp>
      <p:sp>
        <p:nvSpPr>
          <p:cNvPr id="3" name="Content Placeholder 2"/>
          <p:cNvSpPr>
            <a:spLocks noGrp="1"/>
          </p:cNvSpPr>
          <p:nvPr>
            <p:ph idx="1"/>
          </p:nvPr>
        </p:nvSpPr>
        <p:spPr>
          <a:xfrm>
            <a:off x="2152650" y="2226470"/>
            <a:ext cx="7886700" cy="3643535"/>
          </a:xfrm>
        </p:spPr>
        <p:txBody>
          <a:bodyPr>
            <a:normAutofit fontScale="92500" lnSpcReduction="20000"/>
          </a:bodyPr>
          <a:lstStyle/>
          <a:p>
            <a:r>
              <a:rPr lang="en-US" b="1" dirty="0" smtClean="0"/>
              <a:t>Sealed Bid </a:t>
            </a:r>
            <a:r>
              <a:rPr lang="en-US" dirty="0"/>
              <a:t>method is the preferred method for procuring </a:t>
            </a:r>
            <a:r>
              <a:rPr lang="en-US" dirty="0" smtClean="0"/>
              <a:t>construction services with a </a:t>
            </a:r>
            <a:r>
              <a:rPr lang="en-US" u="sng" dirty="0"/>
              <a:t>firm fixed-price contract </a:t>
            </a:r>
            <a:r>
              <a:rPr lang="en-US" dirty="0"/>
              <a:t>(lump sum or unit price) is </a:t>
            </a:r>
            <a:r>
              <a:rPr lang="en-US" dirty="0" smtClean="0"/>
              <a:t>awarded</a:t>
            </a:r>
          </a:p>
          <a:p>
            <a:r>
              <a:rPr lang="en-US" b="1" dirty="0" smtClean="0"/>
              <a:t>Firm </a:t>
            </a:r>
            <a:r>
              <a:rPr lang="en-US" b="1" dirty="0"/>
              <a:t>fixed‐price</a:t>
            </a:r>
            <a:r>
              <a:rPr lang="en-US" dirty="0"/>
              <a:t>. This contract type requires the delivery of products or services at a </a:t>
            </a:r>
            <a:r>
              <a:rPr lang="en-US" dirty="0" smtClean="0"/>
              <a:t>specified price</a:t>
            </a:r>
            <a:r>
              <a:rPr lang="en-US" dirty="0"/>
              <a:t>, fixed at the time of contract award and not subject to any adjustment on the basis of </a:t>
            </a:r>
            <a:r>
              <a:rPr lang="en-US" dirty="0" smtClean="0"/>
              <a:t>the contractor’s </a:t>
            </a:r>
            <a:r>
              <a:rPr lang="en-US" dirty="0"/>
              <a:t>cost experience in performing the </a:t>
            </a:r>
            <a:r>
              <a:rPr lang="en-US" dirty="0" smtClean="0"/>
              <a:t>contract.</a:t>
            </a:r>
          </a:p>
          <a:p>
            <a:pPr lvl="1"/>
            <a:r>
              <a:rPr lang="en-US" dirty="0"/>
              <a:t>Its advantages are that it encourages contractor efficiency and places total responsibility and risk on the contractor. </a:t>
            </a:r>
            <a:endParaRPr lang="en-US" dirty="0" smtClean="0"/>
          </a:p>
          <a:p>
            <a:pPr lvl="1"/>
            <a:r>
              <a:rPr lang="en-US" dirty="0" smtClean="0"/>
              <a:t>Its </a:t>
            </a:r>
            <a:r>
              <a:rPr lang="en-US" dirty="0"/>
              <a:t>disadvantages are that it lacks flexibility in pricing and performance. </a:t>
            </a:r>
            <a:endParaRPr lang="en-US" dirty="0" smtClean="0"/>
          </a:p>
          <a:p>
            <a:pPr lvl="1"/>
            <a:r>
              <a:rPr lang="en-US" dirty="0" smtClean="0"/>
              <a:t>It </a:t>
            </a:r>
            <a:r>
              <a:rPr lang="en-US" dirty="0"/>
              <a:t>is the most preferred type of contract and the most commonly used, requiring the </a:t>
            </a:r>
            <a:r>
              <a:rPr lang="en-US" dirty="0" smtClean="0"/>
              <a:t>   least </a:t>
            </a:r>
            <a:r>
              <a:rPr lang="en-US" dirty="0"/>
              <a:t>amount of contract administration. </a:t>
            </a:r>
          </a:p>
        </p:txBody>
      </p:sp>
    </p:spTree>
    <p:extLst>
      <p:ext uri="{BB962C8B-B14F-4D97-AF65-F5344CB8AC3E}">
        <p14:creationId xmlns:p14="http://schemas.microsoft.com/office/powerpoint/2010/main" val="537369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Prices</a:t>
            </a:r>
            <a:endParaRPr lang="en-US" dirty="0"/>
          </a:p>
        </p:txBody>
      </p:sp>
      <p:sp>
        <p:nvSpPr>
          <p:cNvPr id="3" name="Content Placeholder 2"/>
          <p:cNvSpPr>
            <a:spLocks noGrp="1"/>
          </p:cNvSpPr>
          <p:nvPr>
            <p:ph idx="1"/>
          </p:nvPr>
        </p:nvSpPr>
        <p:spPr/>
        <p:txBody>
          <a:bodyPr>
            <a:normAutofit/>
          </a:bodyPr>
          <a:lstStyle/>
          <a:p>
            <a:r>
              <a:rPr lang="en-US" b="1" u="sng" dirty="0"/>
              <a:t>Lump Sum Price</a:t>
            </a:r>
            <a:endParaRPr lang="en-US" dirty="0"/>
          </a:p>
          <a:p>
            <a:r>
              <a:rPr lang="en-US" dirty="0"/>
              <a:t>For definable work product(s) or deliverable(s) whose value can be expressed as a single price inclusive of all production costs [labor, materials and purchased service costs, allowable overhead and profit]. The contractor will bear all the risks in producing the work product or deliverable at the agreed upon price. </a:t>
            </a:r>
            <a:endParaRPr lang="en-US" dirty="0" smtClean="0"/>
          </a:p>
          <a:p>
            <a:r>
              <a:rPr lang="en-US" dirty="0" smtClean="0"/>
              <a:t>Because </a:t>
            </a:r>
            <a:r>
              <a:rPr lang="en-US" dirty="0"/>
              <a:t>of the presumed certainty of contract task or item performance that qualifies a contract task or item as a Lump Sum price no adjustments to contract price are permitted. </a:t>
            </a:r>
            <a:endParaRPr lang="en-US" dirty="0" smtClean="0"/>
          </a:p>
          <a:p>
            <a:r>
              <a:rPr lang="en-US" dirty="0" smtClean="0"/>
              <a:t>Payment </a:t>
            </a:r>
            <a:r>
              <a:rPr lang="en-US" dirty="0"/>
              <a:t>of total contract price will be made upon satisfactory performance, delivery and final acceptance of contract task(s) or item(s).</a:t>
            </a:r>
          </a:p>
          <a:p>
            <a:endParaRPr lang="en-US" dirty="0"/>
          </a:p>
        </p:txBody>
      </p:sp>
    </p:spTree>
    <p:extLst>
      <p:ext uri="{BB962C8B-B14F-4D97-AF65-F5344CB8AC3E}">
        <p14:creationId xmlns:p14="http://schemas.microsoft.com/office/powerpoint/2010/main" val="2523788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Prices</a:t>
            </a:r>
            <a:endParaRPr lang="en-US" dirty="0"/>
          </a:p>
        </p:txBody>
      </p:sp>
      <p:sp>
        <p:nvSpPr>
          <p:cNvPr id="3" name="Content Placeholder 2"/>
          <p:cNvSpPr>
            <a:spLocks noGrp="1"/>
          </p:cNvSpPr>
          <p:nvPr>
            <p:ph idx="1"/>
          </p:nvPr>
        </p:nvSpPr>
        <p:spPr/>
        <p:txBody>
          <a:bodyPr>
            <a:normAutofit/>
          </a:bodyPr>
          <a:lstStyle/>
          <a:p>
            <a:r>
              <a:rPr lang="en-US" b="1" u="sng" dirty="0"/>
              <a:t>Unit Price</a:t>
            </a:r>
            <a:endParaRPr lang="en-US" dirty="0"/>
          </a:p>
          <a:p>
            <a:r>
              <a:rPr lang="en-US" dirty="0"/>
              <a:t>For definable work products or deliverables whose value can be expressed as a single price inclusive of all production costs [labor, materials and purchased service costs, allowable overhead and profit] for contract tasks or items and will be needed in two more iterations at the same agreed upon price. </a:t>
            </a:r>
            <a:endParaRPr lang="en-US" dirty="0" smtClean="0"/>
          </a:p>
          <a:p>
            <a:r>
              <a:rPr lang="en-US" dirty="0" smtClean="0"/>
              <a:t>The </a:t>
            </a:r>
            <a:r>
              <a:rPr lang="en-US" dirty="0"/>
              <a:t>contractor agrees to bear all the risks and cost variance in producing or performing the contract tasks or items at the agreed upon price per unit and for the quantities specified. </a:t>
            </a:r>
            <a:endParaRPr lang="en-US" dirty="0" smtClean="0"/>
          </a:p>
          <a:p>
            <a:r>
              <a:rPr lang="en-US" dirty="0" smtClean="0"/>
              <a:t>For </a:t>
            </a:r>
            <a:r>
              <a:rPr lang="en-US" dirty="0"/>
              <a:t>fixed price contracts, no change in quantities are permitted.</a:t>
            </a:r>
          </a:p>
          <a:p>
            <a:endParaRPr lang="en-US" dirty="0"/>
          </a:p>
        </p:txBody>
      </p:sp>
    </p:spTree>
    <p:extLst>
      <p:ext uri="{BB962C8B-B14F-4D97-AF65-F5344CB8AC3E}">
        <p14:creationId xmlns:p14="http://schemas.microsoft.com/office/powerpoint/2010/main" val="1239096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2265</TotalTime>
  <Words>2571</Words>
  <Application>Microsoft Office PowerPoint</Application>
  <PresentationFormat>Widescreen</PresentationFormat>
  <Paragraphs>169</Paragraphs>
  <Slides>28</Slides>
  <Notes>27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Calibri</vt:lpstr>
      <vt:lpstr>Franklin Gothic Book</vt:lpstr>
      <vt:lpstr>Crop</vt:lpstr>
      <vt:lpstr>Procurement of Construction</vt:lpstr>
      <vt:lpstr>Micro Purchase</vt:lpstr>
      <vt:lpstr>Small Purchase</vt:lpstr>
      <vt:lpstr>Small Purchase</vt:lpstr>
      <vt:lpstr>Sealed Bids</vt:lpstr>
      <vt:lpstr>Sealed Bids</vt:lpstr>
      <vt:lpstr>Contracts and Prices</vt:lpstr>
      <vt:lpstr>Contract Prices</vt:lpstr>
      <vt:lpstr>Contract Prices</vt:lpstr>
      <vt:lpstr>Selecting the Right Procurement Method, Contract Type and Price</vt:lpstr>
      <vt:lpstr>Materials, Supplies, and Construction Services</vt:lpstr>
      <vt:lpstr>Bid Package Documents, Advertising for Bids, and Bid Opening Procedures</vt:lpstr>
      <vt:lpstr>Bid Package Documents, Advertising for Bids, and Bid Opening Procedures</vt:lpstr>
      <vt:lpstr>Bid Package Documents, Advertising for Bids, and Bid Opening Procedures</vt:lpstr>
      <vt:lpstr>Bid Package Documents, Advertising for Bids, and Bid Opening Procedures</vt:lpstr>
      <vt:lpstr>Public Bid Law</vt:lpstr>
      <vt:lpstr>Public Bid Law</vt:lpstr>
      <vt:lpstr>Public Bid Law</vt:lpstr>
      <vt:lpstr>Public Bid Law</vt:lpstr>
      <vt:lpstr>Public Bid Law</vt:lpstr>
      <vt:lpstr>Awarding a Contract</vt:lpstr>
      <vt:lpstr>Issuing a Notice to Proceed</vt:lpstr>
      <vt:lpstr>Issuing a Notice to Proceed</vt:lpstr>
      <vt:lpstr>Issuing a Notice to Proceed</vt:lpstr>
      <vt:lpstr>Construction Management</vt:lpstr>
      <vt:lpstr>Construction Management</vt:lpstr>
      <vt:lpstr>Inspecting &amp; Accepting the Work, Closing Out the Project, and Making the Final Payment</vt:lpstr>
      <vt:lpstr>Procurement Staff  </vt:lpstr>
    </vt:vector>
  </TitlesOfParts>
  <Company>State of Louisiana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Monitoring, closeout, and program amendments</dc:title>
  <dc:creator>Division of Administration</dc:creator>
  <cp:lastModifiedBy>Traci Watts</cp:lastModifiedBy>
  <cp:revision>33</cp:revision>
  <cp:lastPrinted>2022-08-05T13:16:08Z</cp:lastPrinted>
  <dcterms:created xsi:type="dcterms:W3CDTF">2010-06-14T20:23:34Z</dcterms:created>
  <dcterms:modified xsi:type="dcterms:W3CDTF">2022-08-22T17:36:22Z</dcterms:modified>
</cp:coreProperties>
</file>