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92" r:id="rId3"/>
    <p:sldId id="258" r:id="rId4"/>
    <p:sldId id="261" r:id="rId5"/>
    <p:sldId id="325" r:id="rId6"/>
    <p:sldId id="326" r:id="rId7"/>
    <p:sldId id="327" r:id="rId8"/>
    <p:sldId id="330" r:id="rId9"/>
    <p:sldId id="331" r:id="rId10"/>
    <p:sldId id="294" r:id="rId11"/>
    <p:sldId id="328" r:id="rId12"/>
    <p:sldId id="316" r:id="rId13"/>
    <p:sldId id="324" r:id="rId14"/>
    <p:sldId id="329" r:id="rId15"/>
    <p:sldId id="317" r:id="rId16"/>
    <p:sldId id="275" r:id="rId17"/>
    <p:sldId id="318" r:id="rId18"/>
    <p:sldId id="319"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95122" autoAdjust="0"/>
  </p:normalViewPr>
  <p:slideViewPr>
    <p:cSldViewPr snapToGrid="0">
      <p:cViewPr varScale="1">
        <p:scale>
          <a:sx n="157" d="100"/>
          <a:sy n="157" d="100"/>
        </p:scale>
        <p:origin x="2616" y="138"/>
      </p:cViewPr>
      <p:guideLst/>
    </p:cSldViewPr>
  </p:slideViewPr>
  <p:notesTextViewPr>
    <p:cViewPr>
      <p:scale>
        <a:sx n="1" d="1"/>
        <a:sy n="1" d="1"/>
      </p:scale>
      <p:origin x="0" y="0"/>
    </p:cViewPr>
  </p:notesTextViewPr>
  <p:notesViewPr>
    <p:cSldViewPr snapToGrid="0">
      <p:cViewPr varScale="1">
        <p:scale>
          <a:sx n="51" d="100"/>
          <a:sy n="51" d="100"/>
        </p:scale>
        <p:origin x="266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B06851B-C805-4111-ABF6-7C9A3870E30C}" type="datetimeFigureOut">
              <a:rPr lang="en-US" smtClean="0"/>
              <a:t>7/11/2024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D9B845-2407-413C-B360-45BDFFFB2420}" type="slidenum">
              <a:rPr lang="en-US" smtClean="0"/>
              <a:t>‹#›</a:t>
            </a:fld>
            <a:endParaRPr lang="en-US"/>
          </a:p>
        </p:txBody>
      </p:sp>
    </p:spTree>
    <p:extLst>
      <p:ext uri="{BB962C8B-B14F-4D97-AF65-F5344CB8AC3E}">
        <p14:creationId xmlns:p14="http://schemas.microsoft.com/office/powerpoint/2010/main" val="17130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4F44A30-41C9-4ED5-9392-54F5F82621F4}" type="datetimeFigureOut">
              <a:rPr lang="en-US" smtClean="0"/>
              <a:t>7/11/2024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4395E46-CE43-4701-BB4C-6265FE6CB37E}" type="slidenum">
              <a:rPr lang="en-US" smtClean="0"/>
              <a:t>‹#›</a:t>
            </a:fld>
            <a:endParaRPr lang="en-US"/>
          </a:p>
        </p:txBody>
      </p:sp>
    </p:spTree>
    <p:extLst>
      <p:ext uri="{BB962C8B-B14F-4D97-AF65-F5344CB8AC3E}">
        <p14:creationId xmlns:p14="http://schemas.microsoft.com/office/powerpoint/2010/main" val="100121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5E46-CE43-4701-BB4C-6265FE6CB37E}" type="slidenum">
              <a:rPr lang="en-US" smtClean="0"/>
              <a:t>1</a:t>
            </a:fld>
            <a:endParaRPr lang="en-US"/>
          </a:p>
        </p:txBody>
      </p:sp>
    </p:spTree>
    <p:extLst>
      <p:ext uri="{BB962C8B-B14F-4D97-AF65-F5344CB8AC3E}">
        <p14:creationId xmlns:p14="http://schemas.microsoft.com/office/powerpoint/2010/main" val="3422227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12</a:t>
            </a:fld>
            <a:endParaRPr lang="en-US"/>
          </a:p>
        </p:txBody>
      </p:sp>
    </p:spTree>
    <p:extLst>
      <p:ext uri="{BB962C8B-B14F-4D97-AF65-F5344CB8AC3E}">
        <p14:creationId xmlns:p14="http://schemas.microsoft.com/office/powerpoint/2010/main" val="3198215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5E46-CE43-4701-BB4C-6265FE6CB37E}" type="slidenum">
              <a:rPr lang="en-US" smtClean="0"/>
              <a:t>13</a:t>
            </a:fld>
            <a:endParaRPr lang="en-US"/>
          </a:p>
        </p:txBody>
      </p:sp>
    </p:spTree>
    <p:extLst>
      <p:ext uri="{BB962C8B-B14F-4D97-AF65-F5344CB8AC3E}">
        <p14:creationId xmlns:p14="http://schemas.microsoft.com/office/powerpoint/2010/main" val="3405552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5E46-CE43-4701-BB4C-6265FE6CB37E}" type="slidenum">
              <a:rPr lang="en-US" smtClean="0"/>
              <a:t>14</a:t>
            </a:fld>
            <a:endParaRPr lang="en-US"/>
          </a:p>
        </p:txBody>
      </p:sp>
    </p:spTree>
    <p:extLst>
      <p:ext uri="{BB962C8B-B14F-4D97-AF65-F5344CB8AC3E}">
        <p14:creationId xmlns:p14="http://schemas.microsoft.com/office/powerpoint/2010/main" val="428580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15</a:t>
            </a:fld>
            <a:endParaRPr lang="en-US"/>
          </a:p>
        </p:txBody>
      </p:sp>
    </p:spTree>
    <p:extLst>
      <p:ext uri="{BB962C8B-B14F-4D97-AF65-F5344CB8AC3E}">
        <p14:creationId xmlns:p14="http://schemas.microsoft.com/office/powerpoint/2010/main" val="3662189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395E46-CE43-4701-BB4C-6265FE6CB37E}" type="slidenum">
              <a:rPr lang="en-US" smtClean="0"/>
              <a:t>16</a:t>
            </a:fld>
            <a:endParaRPr lang="en-US"/>
          </a:p>
        </p:txBody>
      </p:sp>
    </p:spTree>
    <p:extLst>
      <p:ext uri="{BB962C8B-B14F-4D97-AF65-F5344CB8AC3E}">
        <p14:creationId xmlns:p14="http://schemas.microsoft.com/office/powerpoint/2010/main" val="2771047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17</a:t>
            </a:fld>
            <a:endParaRPr lang="en-US"/>
          </a:p>
        </p:txBody>
      </p:sp>
    </p:spTree>
    <p:extLst>
      <p:ext uri="{BB962C8B-B14F-4D97-AF65-F5344CB8AC3E}">
        <p14:creationId xmlns:p14="http://schemas.microsoft.com/office/powerpoint/2010/main" val="4188671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18</a:t>
            </a:fld>
            <a:endParaRPr lang="en-US"/>
          </a:p>
        </p:txBody>
      </p:sp>
    </p:spTree>
    <p:extLst>
      <p:ext uri="{BB962C8B-B14F-4D97-AF65-F5344CB8AC3E}">
        <p14:creationId xmlns:p14="http://schemas.microsoft.com/office/powerpoint/2010/main" val="117470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473892"/>
            <a:ext cx="5608320" cy="3660458"/>
          </a:xfrm>
        </p:spPr>
        <p:txBody>
          <a:bodyPr/>
          <a:lstStyle/>
          <a:p>
            <a:endParaRPr lang="en-US" dirty="0"/>
          </a:p>
        </p:txBody>
      </p:sp>
      <p:sp>
        <p:nvSpPr>
          <p:cNvPr id="4" name="Slide Number Placeholder 3"/>
          <p:cNvSpPr>
            <a:spLocks noGrp="1"/>
          </p:cNvSpPr>
          <p:nvPr>
            <p:ph type="sldNum" sz="quarter" idx="10"/>
          </p:nvPr>
        </p:nvSpPr>
        <p:spPr/>
        <p:txBody>
          <a:bodyPr/>
          <a:lstStyle/>
          <a:p>
            <a:fld id="{14395E46-CE43-4701-BB4C-6265FE6CB37E}" type="slidenum">
              <a:rPr lang="en-US" smtClean="0"/>
              <a:t>2</a:t>
            </a:fld>
            <a:endParaRPr lang="en-US"/>
          </a:p>
        </p:txBody>
      </p:sp>
    </p:spTree>
    <p:extLst>
      <p:ext uri="{BB962C8B-B14F-4D97-AF65-F5344CB8AC3E}">
        <p14:creationId xmlns:p14="http://schemas.microsoft.com/office/powerpoint/2010/main" val="82263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5E46-CE43-4701-BB4C-6265FE6CB37E}" type="slidenum">
              <a:rPr lang="en-US" smtClean="0"/>
              <a:t>3</a:t>
            </a:fld>
            <a:endParaRPr lang="en-US"/>
          </a:p>
        </p:txBody>
      </p:sp>
    </p:spTree>
    <p:extLst>
      <p:ext uri="{BB962C8B-B14F-4D97-AF65-F5344CB8AC3E}">
        <p14:creationId xmlns:p14="http://schemas.microsoft.com/office/powerpoint/2010/main" val="2204676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5E46-CE43-4701-BB4C-6265FE6CB37E}" type="slidenum">
              <a:rPr lang="en-US" smtClean="0"/>
              <a:t>4</a:t>
            </a:fld>
            <a:endParaRPr lang="en-US"/>
          </a:p>
        </p:txBody>
      </p:sp>
    </p:spTree>
    <p:extLst>
      <p:ext uri="{BB962C8B-B14F-4D97-AF65-F5344CB8AC3E}">
        <p14:creationId xmlns:p14="http://schemas.microsoft.com/office/powerpoint/2010/main" val="232385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395E46-CE43-4701-BB4C-6265FE6CB37E}" type="slidenum">
              <a:rPr lang="en-US" smtClean="0"/>
              <a:t>5</a:t>
            </a:fld>
            <a:endParaRPr lang="en-US"/>
          </a:p>
        </p:txBody>
      </p:sp>
    </p:spTree>
    <p:extLst>
      <p:ext uri="{BB962C8B-B14F-4D97-AF65-F5344CB8AC3E}">
        <p14:creationId xmlns:p14="http://schemas.microsoft.com/office/powerpoint/2010/main" val="8398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395E46-CE43-4701-BB4C-6265FE6CB37E}" type="slidenum">
              <a:rPr lang="en-US" smtClean="0"/>
              <a:t>6</a:t>
            </a:fld>
            <a:endParaRPr lang="en-US"/>
          </a:p>
        </p:txBody>
      </p:sp>
    </p:spTree>
    <p:extLst>
      <p:ext uri="{BB962C8B-B14F-4D97-AF65-F5344CB8AC3E}">
        <p14:creationId xmlns:p14="http://schemas.microsoft.com/office/powerpoint/2010/main" val="91811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395E46-CE43-4701-BB4C-6265FE6CB37E}" type="slidenum">
              <a:rPr lang="en-US" smtClean="0"/>
              <a:t>7</a:t>
            </a:fld>
            <a:endParaRPr lang="en-US"/>
          </a:p>
        </p:txBody>
      </p:sp>
    </p:spTree>
    <p:extLst>
      <p:ext uri="{BB962C8B-B14F-4D97-AF65-F5344CB8AC3E}">
        <p14:creationId xmlns:p14="http://schemas.microsoft.com/office/powerpoint/2010/main" val="203501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5E46-CE43-4701-BB4C-6265FE6CB37E}" type="slidenum">
              <a:rPr lang="en-US" smtClean="0"/>
              <a:t>10</a:t>
            </a:fld>
            <a:endParaRPr lang="en-US"/>
          </a:p>
        </p:txBody>
      </p:sp>
    </p:spTree>
    <p:extLst>
      <p:ext uri="{BB962C8B-B14F-4D97-AF65-F5344CB8AC3E}">
        <p14:creationId xmlns:p14="http://schemas.microsoft.com/office/powerpoint/2010/main" val="277318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95E46-CE43-4701-BB4C-6265FE6CB37E}" type="slidenum">
              <a:rPr lang="en-US" smtClean="0"/>
              <a:t>11</a:t>
            </a:fld>
            <a:endParaRPr lang="en-US"/>
          </a:p>
        </p:txBody>
      </p:sp>
    </p:spTree>
    <p:extLst>
      <p:ext uri="{BB962C8B-B14F-4D97-AF65-F5344CB8AC3E}">
        <p14:creationId xmlns:p14="http://schemas.microsoft.com/office/powerpoint/2010/main" val="268491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44FCC9-D31C-4D6F-8E8B-5A86208F3510}" type="datetimeFigureOut">
              <a:rPr lang="en-US" smtClean="0"/>
              <a:t>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203983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4FCC9-D31C-4D6F-8E8B-5A86208F3510}" type="datetimeFigureOut">
              <a:rPr lang="en-US" smtClean="0"/>
              <a:t>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155486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4FCC9-D31C-4D6F-8E8B-5A86208F3510}" type="datetimeFigureOut">
              <a:rPr lang="en-US" smtClean="0"/>
              <a:t>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290919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4FCC9-D31C-4D6F-8E8B-5A86208F3510}" type="datetimeFigureOut">
              <a:rPr lang="en-US" smtClean="0"/>
              <a:t>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419788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44FCC9-D31C-4D6F-8E8B-5A86208F3510}" type="datetimeFigureOut">
              <a:rPr lang="en-US" smtClean="0"/>
              <a:t>7/11/2024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44649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44FCC9-D31C-4D6F-8E8B-5A86208F3510}" type="datetimeFigureOut">
              <a:rPr lang="en-US" smtClean="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414490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44FCC9-D31C-4D6F-8E8B-5A86208F3510}" type="datetimeFigureOut">
              <a:rPr lang="en-US" smtClean="0"/>
              <a:t>7/11/2024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20897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44FCC9-D31C-4D6F-8E8B-5A86208F3510}" type="datetimeFigureOut">
              <a:rPr lang="en-US" smtClean="0"/>
              <a:t>7/11/2024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9639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4FCC9-D31C-4D6F-8E8B-5A86208F3510}" type="datetimeFigureOut">
              <a:rPr lang="en-US" smtClean="0"/>
              <a:t>7/11/2024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241397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44FCC9-D31C-4D6F-8E8B-5A86208F3510}" type="datetimeFigureOut">
              <a:rPr lang="en-US" smtClean="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3595194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44FCC9-D31C-4D6F-8E8B-5A86208F3510}" type="datetimeFigureOut">
              <a:rPr lang="en-US" smtClean="0"/>
              <a:t>7/11/2024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4AF491-40D0-4B07-ABE1-2519EF2DD720}" type="slidenum">
              <a:rPr lang="en-US" smtClean="0"/>
              <a:t>‹#›</a:t>
            </a:fld>
            <a:endParaRPr lang="en-US" dirty="0"/>
          </a:p>
        </p:txBody>
      </p:sp>
    </p:spTree>
    <p:extLst>
      <p:ext uri="{BB962C8B-B14F-4D97-AF65-F5344CB8AC3E}">
        <p14:creationId xmlns:p14="http://schemas.microsoft.com/office/powerpoint/2010/main" val="1124447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4FCC9-D31C-4D6F-8E8B-5A86208F3510}" type="datetimeFigureOut">
              <a:rPr lang="en-US" smtClean="0"/>
              <a:t>7/11/2024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AF491-40D0-4B07-ABE1-2519EF2DD720}" type="slidenum">
              <a:rPr lang="en-US" smtClean="0"/>
              <a:t>‹#›</a:t>
            </a:fld>
            <a:endParaRPr lang="en-US" dirty="0"/>
          </a:p>
        </p:txBody>
      </p:sp>
    </p:spTree>
    <p:extLst>
      <p:ext uri="{BB962C8B-B14F-4D97-AF65-F5344CB8AC3E}">
        <p14:creationId xmlns:p14="http://schemas.microsoft.com/office/powerpoint/2010/main" val="3479286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a.la.gov/doa/ocd-lga/"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hyperlink" Target="https://get.adobe.com/reader/" TargetMode="External"/><Relationship Id="rId4" Type="http://schemas.openxmlformats.org/officeDocument/2006/relationships/hyperlink" Target="https://www.doa.la.gov/doa/osra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mailto:traci.watts@la.gov" TargetMode="External"/><Relationship Id="rId7" Type="http://schemas.openxmlformats.org/officeDocument/2006/relationships/hyperlink" Target="mailto:denease.mcgee2@l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janelle.dickey@la.gov" TargetMode="External"/><Relationship Id="rId5" Type="http://schemas.openxmlformats.org/officeDocument/2006/relationships/hyperlink" Target="mailto:kayla.cole@la.gov" TargetMode="External"/><Relationship Id="rId4" Type="http://schemas.openxmlformats.org/officeDocument/2006/relationships/hyperlink" Target="mailto:heather.paul@la.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denease.mcgee2@la.gov" TargetMode="External"/><Relationship Id="rId2" Type="http://schemas.openxmlformats.org/officeDocument/2006/relationships/hyperlink" Target="mailto:kayla.cole@la.gov" TargetMode="External"/><Relationship Id="rId1" Type="http://schemas.openxmlformats.org/officeDocument/2006/relationships/slideLayout" Target="../slideLayouts/slideLayout4.xml"/><Relationship Id="rId4" Type="http://schemas.openxmlformats.org/officeDocument/2006/relationships/hyperlink" Target="mailto:janelle.dickey@la.gov"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mailto:janelle.dickey@la.gov"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93965"/>
            <a:ext cx="10249468" cy="1533236"/>
          </a:xfrm>
        </p:spPr>
        <p:txBody>
          <a:bodyPr>
            <a:normAutofit fontScale="90000"/>
          </a:bodyPr>
          <a:lstStyle/>
          <a:p>
            <a:r>
              <a:rPr lang="en-US" dirty="0" smtClean="0">
                <a:solidFill>
                  <a:srgbClr val="002060"/>
                </a:solidFill>
                <a:latin typeface="Times New Roman" panose="02020603050405020304" pitchFamily="18" charset="0"/>
                <a:cs typeface="Times New Roman" panose="02020603050405020304" pitchFamily="18" charset="0"/>
              </a:rPr>
              <a:t>CDBG Program</a:t>
            </a:r>
            <a:br>
              <a:rPr lang="en-US" dirty="0" smtClean="0">
                <a:solidFill>
                  <a:srgbClr val="002060"/>
                </a:solidFill>
                <a:latin typeface="Times New Roman" panose="02020603050405020304" pitchFamily="18" charset="0"/>
                <a:cs typeface="Times New Roman" panose="02020603050405020304" pitchFamily="18" charset="0"/>
              </a:rPr>
            </a:br>
            <a:r>
              <a:rPr lang="en-US" dirty="0" smtClean="0">
                <a:solidFill>
                  <a:srgbClr val="002060"/>
                </a:solidFill>
                <a:latin typeface="Times New Roman" panose="02020603050405020304" pitchFamily="18" charset="0"/>
                <a:cs typeface="Times New Roman" panose="02020603050405020304" pitchFamily="18" charset="0"/>
              </a:rPr>
              <a:t>Request for Payment Process</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1939636"/>
            <a:ext cx="9144000" cy="926394"/>
          </a:xfrm>
        </p:spPr>
        <p:txBody>
          <a:bodyPr/>
          <a:lstStyle/>
          <a:p>
            <a:r>
              <a:rPr lang="en-US" dirty="0" smtClean="0">
                <a:latin typeface="Times New Roman" panose="02020603050405020304" pitchFamily="18" charset="0"/>
                <a:cs typeface="Times New Roman" panose="02020603050405020304" pitchFamily="18" charset="0"/>
              </a:rPr>
              <a:t>Division of Administration</a:t>
            </a:r>
          </a:p>
          <a:p>
            <a:r>
              <a:rPr lang="en-US" dirty="0" smtClean="0">
                <a:latin typeface="Times New Roman" panose="02020603050405020304" pitchFamily="18" charset="0"/>
                <a:cs typeface="Times New Roman" panose="02020603050405020304" pitchFamily="18" charset="0"/>
              </a:rPr>
              <a:t>Office of Community Development – Local Government Assistance</a:t>
            </a:r>
          </a:p>
        </p:txBody>
      </p:sp>
      <p:pic>
        <p:nvPicPr>
          <p:cNvPr id="6" name="Picture 5"/>
          <p:cNvPicPr>
            <a:picLocks noChangeAspect="1"/>
          </p:cNvPicPr>
          <p:nvPr/>
        </p:nvPicPr>
        <p:blipFill>
          <a:blip r:embed="rId3"/>
          <a:stretch>
            <a:fillRect/>
          </a:stretch>
        </p:blipFill>
        <p:spPr>
          <a:xfrm>
            <a:off x="4890304" y="3078465"/>
            <a:ext cx="2297575" cy="3574006"/>
          </a:xfrm>
          <a:prstGeom prst="rect">
            <a:avLst/>
          </a:prstGeom>
        </p:spPr>
      </p:pic>
    </p:spTree>
    <p:extLst>
      <p:ext uri="{BB962C8B-B14F-4D97-AF65-F5344CB8AC3E}">
        <p14:creationId xmlns:p14="http://schemas.microsoft.com/office/powerpoint/2010/main" val="735488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941" y="400913"/>
            <a:ext cx="11144816" cy="775855"/>
          </a:xfrm>
        </p:spPr>
        <p:txBody>
          <a:bodyPr>
            <a:noAutofit/>
          </a:bodyPr>
          <a:lstStyle/>
          <a:p>
            <a:pPr algn="ctr"/>
            <a:r>
              <a:rPr lang="en-US" dirty="0" smtClean="0">
                <a:solidFill>
                  <a:srgbClr val="002060"/>
                </a:solidFill>
                <a:latin typeface="Times New Roman" panose="02020603050405020304" pitchFamily="18" charset="0"/>
                <a:cs typeface="Times New Roman" panose="02020603050405020304" pitchFamily="18" charset="0"/>
              </a:rPr>
              <a:t>ADDITIONAL PROGRAM REQUIREMENTS</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59307" y="1620571"/>
            <a:ext cx="8299477" cy="2642248"/>
          </a:xfrm>
        </p:spPr>
        <p:txBody>
          <a:bodyPr>
            <a:normAutofit/>
          </a:bodyPr>
          <a:lstStyle/>
          <a:p>
            <a:r>
              <a:rPr lang="en-US" dirty="0" smtClean="0">
                <a:latin typeface="Times New Roman" panose="02020603050405020304" pitchFamily="18" charset="0"/>
                <a:cs typeface="Times New Roman" panose="02020603050405020304" pitchFamily="18" charset="0"/>
              </a:rPr>
              <a:t>All grantees must have UEI number actively registered in </a:t>
            </a:r>
            <a:r>
              <a:rPr lang="en-US" dirty="0" smtClean="0">
                <a:latin typeface="Times New Roman" panose="02020603050405020304" pitchFamily="18" charset="0"/>
                <a:cs typeface="Times New Roman" panose="02020603050405020304" pitchFamily="18" charset="0"/>
                <a:hlinkClick r:id="rId3"/>
              </a:rPr>
              <a:t>www.SAM.gov</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All engineers, consultants, and prime contractors must have UEI number actively registered in </a:t>
            </a:r>
            <a:r>
              <a:rPr lang="en-US" dirty="0" smtClean="0">
                <a:latin typeface="Times New Roman" panose="02020603050405020304" pitchFamily="18" charset="0"/>
                <a:cs typeface="Times New Roman" panose="02020603050405020304" pitchFamily="18" charset="0"/>
                <a:hlinkClick r:id="rId3"/>
              </a:rPr>
              <a:t>www.SAM.gov</a:t>
            </a:r>
            <a:r>
              <a:rPr lang="en-US" dirty="0" smtClean="0">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a:blip r:embed="rId4"/>
          <a:stretch>
            <a:fillRect/>
          </a:stretch>
        </p:blipFill>
        <p:spPr>
          <a:xfrm>
            <a:off x="8986075" y="2424493"/>
            <a:ext cx="2486025" cy="1838325"/>
          </a:xfrm>
          <a:prstGeom prst="rect">
            <a:avLst/>
          </a:prstGeom>
        </p:spPr>
      </p:pic>
    </p:spTree>
    <p:extLst>
      <p:ext uri="{BB962C8B-B14F-4D97-AF65-F5344CB8AC3E}">
        <p14:creationId xmlns:p14="http://schemas.microsoft.com/office/powerpoint/2010/main" val="4083919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255" y="129309"/>
            <a:ext cx="10148935" cy="1219657"/>
          </a:xfrm>
        </p:spPr>
        <p:txBody>
          <a:bodyPr>
            <a:normAutofit/>
          </a:bodyPr>
          <a:lstStyle/>
          <a:p>
            <a:pPr algn="ctr"/>
            <a:r>
              <a:rPr lang="en-US" dirty="0" smtClean="0">
                <a:solidFill>
                  <a:srgbClr val="002060"/>
                </a:solidFill>
                <a:latin typeface="Times New Roman" panose="02020603050405020304" pitchFamily="18" charset="0"/>
                <a:cs typeface="Times New Roman" panose="02020603050405020304" pitchFamily="18" charset="0"/>
              </a:rPr>
              <a:t>Additional Program Requirements</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80656" y="1681019"/>
            <a:ext cx="8519311" cy="4321429"/>
          </a:xfrm>
        </p:spPr>
        <p:txBody>
          <a:bodyPr>
            <a:normAutofit fontScale="92500"/>
          </a:bodyPr>
          <a:lstStyle/>
          <a:p>
            <a:r>
              <a:rPr lang="en-US" dirty="0">
                <a:latin typeface="Times New Roman" panose="02020603050405020304" pitchFamily="18" charset="0"/>
                <a:cs typeface="Times New Roman" panose="02020603050405020304" pitchFamily="18" charset="0"/>
              </a:rPr>
              <a:t>Reimbursement of professional service contractors must adhere to the requirements of 2 CFR 200.459 “Professional Service Costs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authorized in the </a:t>
            </a:r>
            <a:r>
              <a:rPr lang="en-US" dirty="0" smtClean="0">
                <a:latin typeface="Times New Roman" panose="02020603050405020304" pitchFamily="18" charset="0"/>
                <a:cs typeface="Times New Roman" panose="02020603050405020304" pitchFamily="18" charset="0"/>
              </a:rPr>
              <a:t>contract between the grantee and the professional service contractor, </a:t>
            </a:r>
            <a:r>
              <a:rPr lang="en-US" dirty="0">
                <a:latin typeface="Times New Roman" panose="02020603050405020304" pitchFamily="18" charset="0"/>
                <a:cs typeface="Times New Roman" panose="02020603050405020304" pitchFamily="18" charset="0"/>
              </a:rPr>
              <a:t>the vendor must identify the task or description of the service provided, the effort (in hours), the hourly rate of compensation, as well as the nature and amount of expenses, in order to sufficiently describe the work product performed</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ost </a:t>
            </a:r>
            <a:r>
              <a:rPr lang="en-US" dirty="0">
                <a:latin typeface="Times New Roman" panose="02020603050405020304" pitchFamily="18" charset="0"/>
                <a:cs typeface="Times New Roman" panose="02020603050405020304" pitchFamily="18" charset="0"/>
              </a:rPr>
              <a:t>plus a percentage of cost and percentage of construction cost methods of contracting must </a:t>
            </a:r>
            <a:r>
              <a:rPr lang="en-US" b="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 </a:t>
            </a:r>
            <a:r>
              <a:rPr lang="en-US" dirty="0" smtClean="0">
                <a:latin typeface="Times New Roman" panose="02020603050405020304" pitchFamily="18" charset="0"/>
                <a:cs typeface="Times New Roman" panose="02020603050405020304" pitchFamily="18" charset="0"/>
              </a:rPr>
              <a:t>used.</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pic>
        <p:nvPicPr>
          <p:cNvPr id="6" name="Content Placeholder 5" descr="Water company invoice vector illustration | Free SV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651613" y="1880195"/>
            <a:ext cx="3705793" cy="3705793"/>
          </a:xfrm>
        </p:spPr>
      </p:pic>
    </p:spTree>
    <p:extLst>
      <p:ext uri="{BB962C8B-B14F-4D97-AF65-F5344CB8AC3E}">
        <p14:creationId xmlns:p14="http://schemas.microsoft.com/office/powerpoint/2010/main" val="938732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72" y="522514"/>
            <a:ext cx="6019800" cy="783772"/>
          </a:xfrm>
        </p:spPr>
        <p:txBody>
          <a:bodyPr>
            <a:normAutofit/>
          </a:bodyPr>
          <a:lstStyle/>
          <a:p>
            <a:r>
              <a:rPr lang="en-US" sz="4400" dirty="0" smtClean="0">
                <a:solidFill>
                  <a:srgbClr val="002060"/>
                </a:solidFill>
                <a:latin typeface="Times New Roman" panose="02020603050405020304" pitchFamily="18" charset="0"/>
                <a:cs typeface="Times New Roman" panose="02020603050405020304" pitchFamily="18" charset="0"/>
              </a:rPr>
              <a:t>RESOURCES</a:t>
            </a:r>
            <a:endParaRPr lang="en-US" sz="44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type="body" sz="half" idx="2"/>
          </p:nvPr>
        </p:nvSpPr>
        <p:spPr>
          <a:xfrm>
            <a:off x="712671" y="1820090"/>
            <a:ext cx="10524080" cy="4580709"/>
          </a:xfrm>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OCD – LGA Website</a:t>
            </a:r>
          </a:p>
          <a:p>
            <a:r>
              <a:rPr lang="en-US" sz="2800" dirty="0">
                <a:latin typeface="Times New Roman" panose="02020603050405020304" pitchFamily="18" charset="0"/>
                <a:cs typeface="Times New Roman" panose="02020603050405020304" pitchFamily="18" charset="0"/>
                <a:hlinkClick r:id="rId3"/>
              </a:rPr>
              <a:t>https://www.doa.la.gov/doa/ocd-lga</a:t>
            </a:r>
            <a:r>
              <a:rPr lang="en-US" sz="2800" dirty="0" smtClean="0">
                <a:latin typeface="Times New Roman" panose="02020603050405020304" pitchFamily="18" charset="0"/>
                <a:cs typeface="Times New Roman" panose="02020603050405020304" pitchFamily="18" charset="0"/>
                <a:hlinkClick r:id="rId3"/>
              </a:rPr>
              <a:t>/</a:t>
            </a:r>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Office of Statewide Reporting and </a:t>
            </a:r>
            <a:r>
              <a:rPr lang="en-US" sz="2800" smtClean="0">
                <a:latin typeface="Times New Roman" panose="02020603050405020304" pitchFamily="18" charset="0"/>
                <a:cs typeface="Times New Roman" panose="02020603050405020304" pitchFamily="18" charset="0"/>
              </a:rPr>
              <a:t>Accounting Policy (OSRAP)</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hlinkClick r:id="rId4"/>
              </a:rPr>
              <a:t>https://www.doa.la.gov/doa/osrap</a:t>
            </a:r>
            <a:r>
              <a:rPr lang="en-US" sz="2800" dirty="0" smtClean="0">
                <a:latin typeface="Times New Roman" panose="02020603050405020304" pitchFamily="18" charset="0"/>
                <a:cs typeface="Times New Roman" panose="02020603050405020304" pitchFamily="18" charset="0"/>
                <a:hlinkClick r:id="rId4"/>
              </a:rPr>
              <a:t>/</a:t>
            </a:r>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Adobe Acrobat Reader - Free</a:t>
            </a:r>
          </a:p>
          <a:p>
            <a:r>
              <a:rPr lang="en-US" sz="2800" dirty="0">
                <a:latin typeface="Times New Roman" panose="02020603050405020304" pitchFamily="18" charset="0"/>
                <a:cs typeface="Times New Roman" panose="02020603050405020304" pitchFamily="18" charset="0"/>
                <a:hlinkClick r:id="rId5"/>
              </a:rPr>
              <a:t>https://get.adobe.com/reader</a:t>
            </a:r>
            <a:r>
              <a:rPr lang="en-US" sz="2800" dirty="0" smtClean="0">
                <a:latin typeface="Times New Roman" panose="02020603050405020304" pitchFamily="18" charset="0"/>
                <a:cs typeface="Times New Roman" panose="02020603050405020304" pitchFamily="18" charset="0"/>
                <a:hlinkClick r:id="rId5"/>
              </a:rPr>
              <a:t>/</a:t>
            </a:r>
            <a:r>
              <a:rPr lang="en-US" sz="2800" dirty="0" smtClean="0">
                <a:latin typeface="Times New Roman" panose="02020603050405020304" pitchFamily="18" charset="0"/>
                <a:cs typeface="Times New Roman" panose="02020603050405020304" pitchFamily="18" charset="0"/>
              </a:rPr>
              <a:t> </a:t>
            </a:r>
          </a:p>
          <a:p>
            <a:endParaRPr lang="en-US" sz="2400" dirty="0" smtClean="0"/>
          </a:p>
        </p:txBody>
      </p:sp>
    </p:spTree>
    <p:extLst>
      <p:ext uri="{BB962C8B-B14F-4D97-AF65-F5344CB8AC3E}">
        <p14:creationId xmlns:p14="http://schemas.microsoft.com/office/powerpoint/2010/main" val="544475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rgbClr val="002060"/>
                </a:solidFill>
                <a:latin typeface="Times New Roman" panose="02020603050405020304" pitchFamily="18" charset="0"/>
                <a:cs typeface="Times New Roman" panose="02020603050405020304" pitchFamily="18" charset="0"/>
              </a:rPr>
              <a:t>Online Demonstration</a:t>
            </a: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624822" y="1847088"/>
            <a:ext cx="6942356" cy="3900555"/>
          </a:xfrm>
          <a:prstGeom prst="rect">
            <a:avLst/>
          </a:prstGeom>
        </p:spPr>
      </p:pic>
    </p:spTree>
    <p:extLst>
      <p:ext uri="{BB962C8B-B14F-4D97-AF65-F5344CB8AC3E}">
        <p14:creationId xmlns:p14="http://schemas.microsoft.com/office/powerpoint/2010/main" val="2945119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581891"/>
            <a:ext cx="8658356" cy="960582"/>
          </a:xfrm>
        </p:spPr>
        <p:txBody>
          <a:bodyPr>
            <a:normAutofit/>
          </a:bodyPr>
          <a:lstStyle/>
          <a:p>
            <a:pPr algn="ctr"/>
            <a:r>
              <a:rPr lang="en-US" dirty="0" smtClean="0">
                <a:solidFill>
                  <a:srgbClr val="002060"/>
                </a:solidFill>
                <a:latin typeface="Times New Roman" panose="02020603050405020304" pitchFamily="18" charset="0"/>
                <a:cs typeface="Times New Roman" panose="02020603050405020304" pitchFamily="18" charset="0"/>
              </a:rPr>
              <a:t>Reminders</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59307" y="1764145"/>
            <a:ext cx="8658356" cy="3830897"/>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Email your completed RFP to the OCD-LGA.</a:t>
            </a:r>
          </a:p>
          <a:p>
            <a:r>
              <a:rPr lang="en-US" dirty="0" smtClean="0">
                <a:latin typeface="Times New Roman" panose="02020603050405020304" pitchFamily="18" charset="0"/>
                <a:cs typeface="Times New Roman" panose="02020603050405020304" pitchFamily="18" charset="0"/>
              </a:rPr>
              <a:t>Make sure you email the documents to Kayla Cole, Denease McGee, Janelle Dickey, and your grant representative.</a:t>
            </a:r>
          </a:p>
          <a:p>
            <a:r>
              <a:rPr lang="en-US" dirty="0" smtClean="0">
                <a:latin typeface="Times New Roman" panose="02020603050405020304" pitchFamily="18" charset="0"/>
                <a:cs typeface="Times New Roman" panose="02020603050405020304" pitchFamily="18" charset="0"/>
              </a:rPr>
              <a:t>After July 31, 2024, only the </a:t>
            </a:r>
            <a:r>
              <a:rPr lang="en-US" b="1" dirty="0" smtClean="0">
                <a:latin typeface="Times New Roman" panose="02020603050405020304" pitchFamily="18" charset="0"/>
                <a:cs typeface="Times New Roman" panose="02020603050405020304" pitchFamily="18" charset="0"/>
              </a:rPr>
              <a:t>revised</a:t>
            </a:r>
            <a:r>
              <a:rPr lang="en-US" dirty="0" smtClean="0">
                <a:latin typeface="Times New Roman" panose="02020603050405020304" pitchFamily="18" charset="0"/>
                <a:cs typeface="Times New Roman" panose="02020603050405020304" pitchFamily="18" charset="0"/>
              </a:rPr>
              <a:t> RFP form will be accepted</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After August 31, 2024, only emailed Requests for Payment will be accepted.</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 are here to help!</a:t>
            </a:r>
          </a:p>
        </p:txBody>
      </p:sp>
      <p:pic>
        <p:nvPicPr>
          <p:cNvPr id="5" name="Picture 4"/>
          <p:cNvPicPr>
            <a:picLocks noChangeAspect="1"/>
          </p:cNvPicPr>
          <p:nvPr/>
        </p:nvPicPr>
        <p:blipFill>
          <a:blip r:embed="rId3"/>
          <a:stretch>
            <a:fillRect/>
          </a:stretch>
        </p:blipFill>
        <p:spPr>
          <a:xfrm>
            <a:off x="9207374" y="2162743"/>
            <a:ext cx="1933903" cy="2817972"/>
          </a:xfrm>
          <a:prstGeom prst="rect">
            <a:avLst/>
          </a:prstGeom>
        </p:spPr>
      </p:pic>
    </p:spTree>
    <p:extLst>
      <p:ext uri="{BB962C8B-B14F-4D97-AF65-F5344CB8AC3E}">
        <p14:creationId xmlns:p14="http://schemas.microsoft.com/office/powerpoint/2010/main" val="794475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81600" y="2077244"/>
            <a:ext cx="4322618" cy="1002535"/>
          </a:xfrm>
        </p:spPr>
        <p:txBody>
          <a:bodyPr>
            <a:noAutofit/>
          </a:bodyPr>
          <a:lstStyle/>
          <a:p>
            <a:r>
              <a:rPr lang="en-US" sz="6000" dirty="0" smtClean="0">
                <a:solidFill>
                  <a:srgbClr val="002060"/>
                </a:solidFill>
                <a:latin typeface="Times New Roman" panose="02020603050405020304" pitchFamily="18" charset="0"/>
                <a:cs typeface="Times New Roman" panose="02020603050405020304" pitchFamily="18" charset="0"/>
              </a:rPr>
              <a:t>Questions</a:t>
            </a:r>
            <a:endParaRPr lang="en-US" sz="6000" dirty="0">
              <a:solidFill>
                <a:srgbClr val="002060"/>
              </a:solidFill>
              <a:latin typeface="Times New Roman" panose="02020603050405020304" pitchFamily="18" charset="0"/>
              <a:cs typeface="Times New Roman" panose="02020603050405020304" pitchFamily="18" charset="0"/>
            </a:endParaRPr>
          </a:p>
        </p:txBody>
      </p:sp>
      <p:pic>
        <p:nvPicPr>
          <p:cNvPr id="2" name="Picture Placeholder 1" descr="Grammar &amp; Usage - Excelsior College OWL"/>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8542" r="8542"/>
          <a:stretch>
            <a:fillRect/>
          </a:stretch>
        </p:blipFill>
        <p:spPr>
          <a:xfrm>
            <a:off x="236538" y="209550"/>
            <a:ext cx="3097212" cy="3735388"/>
          </a:xfrm>
        </p:spPr>
      </p:pic>
    </p:spTree>
    <p:extLst>
      <p:ext uri="{BB962C8B-B14F-4D97-AF65-F5344CB8AC3E}">
        <p14:creationId xmlns:p14="http://schemas.microsoft.com/office/powerpoint/2010/main" val="3402633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0594"/>
          </a:xfrm>
        </p:spPr>
        <p:txBody>
          <a:bodyPr/>
          <a:lstStyle/>
          <a:p>
            <a:pPr algn="ctr"/>
            <a:r>
              <a:rPr lang="en-US" dirty="0" smtClean="0">
                <a:solidFill>
                  <a:srgbClr val="002060"/>
                </a:solidFill>
                <a:latin typeface="Times New Roman" panose="02020603050405020304" pitchFamily="18" charset="0"/>
                <a:cs typeface="Times New Roman" panose="02020603050405020304" pitchFamily="18" charset="0"/>
              </a:rPr>
              <a:t>Contact Information</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4749" y="1405720"/>
            <a:ext cx="11303540" cy="4771243"/>
          </a:xfrm>
        </p:spPr>
        <p:txBody>
          <a:bodyPr>
            <a:normAutofit/>
          </a:bodyPr>
          <a:lstStyle/>
          <a:p>
            <a:r>
              <a:rPr lang="en-US" dirty="0" smtClean="0">
                <a:latin typeface="Times New Roman" panose="02020603050405020304" pitchFamily="18" charset="0"/>
                <a:cs typeface="Times New Roman" panose="02020603050405020304" pitchFamily="18" charset="0"/>
              </a:rPr>
              <a:t>OCD – LGA</a:t>
            </a:r>
          </a:p>
          <a:p>
            <a:pPr lvl="1"/>
            <a:r>
              <a:rPr lang="en-US" sz="1800" dirty="0" smtClean="0">
                <a:latin typeface="Times New Roman" panose="02020603050405020304" pitchFamily="18" charset="0"/>
                <a:cs typeface="Times New Roman" panose="02020603050405020304" pitchFamily="18" charset="0"/>
              </a:rPr>
              <a:t>Traci Watts, Director </a:t>
            </a:r>
            <a:r>
              <a:rPr lang="en-US" sz="1800" dirty="0" smtClean="0"/>
              <a:t>			</a:t>
            </a:r>
            <a:r>
              <a:rPr lang="en-US" sz="1800" dirty="0" smtClean="0">
                <a:hlinkClick r:id="rId3"/>
              </a:rPr>
              <a:t>traci.watts@la.gov</a:t>
            </a:r>
            <a:r>
              <a:rPr lang="en-US" sz="1800" dirty="0" smtClean="0"/>
              <a:t> 			</a:t>
            </a:r>
            <a:r>
              <a:rPr lang="en-US" sz="1800" dirty="0" smtClean="0">
                <a:latin typeface="Times New Roman" panose="02020603050405020304" pitchFamily="18" charset="0"/>
                <a:cs typeface="Times New Roman" panose="02020603050405020304" pitchFamily="18" charset="0"/>
              </a:rPr>
              <a:t>225-342-0148</a:t>
            </a:r>
          </a:p>
          <a:p>
            <a:pPr lvl="1"/>
            <a:r>
              <a:rPr lang="en-US" sz="1800" dirty="0" smtClean="0">
                <a:latin typeface="Times New Roman" panose="02020603050405020304" pitchFamily="18" charset="0"/>
                <a:cs typeface="Times New Roman" panose="02020603050405020304" pitchFamily="18" charset="0"/>
              </a:rPr>
              <a:t>Heather Paul, Assistant Director</a:t>
            </a:r>
            <a:r>
              <a:rPr lang="en-US" sz="1800" dirty="0" smtClean="0"/>
              <a:t>		</a:t>
            </a:r>
            <a:r>
              <a:rPr lang="en-US" sz="1800" dirty="0" smtClean="0">
                <a:hlinkClick r:id="rId4"/>
              </a:rPr>
              <a:t>heather.paul@la.gov</a:t>
            </a:r>
            <a:r>
              <a:rPr lang="en-US" sz="1800" dirty="0" smtClean="0"/>
              <a:t>		</a:t>
            </a:r>
            <a:r>
              <a:rPr lang="en-US" sz="1800" dirty="0" smtClean="0">
                <a:latin typeface="Times New Roman" panose="02020603050405020304" pitchFamily="18" charset="0"/>
                <a:cs typeface="Times New Roman" panose="02020603050405020304" pitchFamily="18" charset="0"/>
              </a:rPr>
              <a:t>225-342-7418</a:t>
            </a:r>
          </a:p>
          <a:p>
            <a:pPr lvl="1"/>
            <a:r>
              <a:rPr lang="en-US" sz="1800" dirty="0" smtClean="0">
                <a:latin typeface="Times New Roman" panose="02020603050405020304" pitchFamily="18" charset="0"/>
                <a:cs typeface="Times New Roman" panose="02020603050405020304" pitchFamily="18" charset="0"/>
              </a:rPr>
              <a:t>Kayla Cole, OCD-LGA staff</a:t>
            </a:r>
            <a:r>
              <a:rPr lang="en-US" sz="1800" dirty="0" smtClean="0"/>
              <a:t>		</a:t>
            </a:r>
            <a:r>
              <a:rPr lang="en-US" sz="1800" dirty="0" smtClean="0">
                <a:hlinkClick r:id="rId5"/>
              </a:rPr>
              <a:t>kayla.cole@la.gov</a:t>
            </a:r>
            <a:r>
              <a:rPr lang="en-US" sz="1800" dirty="0" smtClean="0"/>
              <a:t>			</a:t>
            </a:r>
            <a:r>
              <a:rPr lang="en-US" sz="1800" dirty="0" smtClean="0">
                <a:latin typeface="Times New Roman" panose="02020603050405020304" pitchFamily="18" charset="0"/>
                <a:cs typeface="Times New Roman" panose="02020603050405020304" pitchFamily="18" charset="0"/>
              </a:rPr>
              <a:t>225-342-7412</a:t>
            </a:r>
          </a:p>
          <a:p>
            <a:pPr lvl="1"/>
            <a:r>
              <a:rPr lang="en-US" sz="1800" dirty="0" smtClean="0">
                <a:latin typeface="Times New Roman" panose="02020603050405020304" pitchFamily="18" charset="0"/>
                <a:cs typeface="Times New Roman" panose="02020603050405020304" pitchFamily="18" charset="0"/>
              </a:rPr>
              <a:t>Janelle Dickey, OCD-LGA staff</a:t>
            </a:r>
            <a:r>
              <a:rPr lang="en-US" sz="1800" dirty="0" smtClean="0"/>
              <a:t>	</a:t>
            </a:r>
            <a:r>
              <a:rPr lang="en-US" sz="1800" dirty="0"/>
              <a:t>	</a:t>
            </a:r>
            <a:r>
              <a:rPr lang="en-US" sz="1800" dirty="0" smtClean="0">
                <a:hlinkClick r:id="rId6"/>
              </a:rPr>
              <a:t>janelle.dickey@la.gov</a:t>
            </a:r>
            <a:r>
              <a:rPr lang="en-US" sz="1800" dirty="0" smtClean="0"/>
              <a:t> 		</a:t>
            </a:r>
            <a:r>
              <a:rPr lang="en-US" sz="1800" dirty="0" smtClean="0">
                <a:latin typeface="Times New Roman" panose="02020603050405020304" pitchFamily="18" charset="0"/>
                <a:cs typeface="Times New Roman" panose="02020603050405020304" pitchFamily="18" charset="0"/>
              </a:rPr>
              <a:t>225-219-7278</a:t>
            </a:r>
          </a:p>
          <a:p>
            <a:pPr lvl="1"/>
            <a:r>
              <a:rPr lang="en-US" sz="1800" dirty="0" smtClean="0">
                <a:latin typeface="Times New Roman" panose="02020603050405020304" pitchFamily="18" charset="0"/>
                <a:cs typeface="Times New Roman" panose="02020603050405020304" pitchFamily="18" charset="0"/>
              </a:rPr>
              <a:t>Denease McGee, OCD-LGA staff</a:t>
            </a:r>
            <a:r>
              <a:rPr lang="en-US" sz="1800" dirty="0" smtClean="0"/>
              <a:t>	</a:t>
            </a:r>
            <a:r>
              <a:rPr lang="en-US" sz="1800" dirty="0" smtClean="0">
                <a:hlinkClick r:id="rId7"/>
              </a:rPr>
              <a:t>denease.mcgee2@la.gov</a:t>
            </a:r>
            <a:r>
              <a:rPr lang="en-US" sz="1800" dirty="0" smtClean="0"/>
              <a:t>	 	</a:t>
            </a:r>
            <a:r>
              <a:rPr lang="en-US" sz="1800" dirty="0" smtClean="0">
                <a:latin typeface="Times New Roman" panose="02020603050405020304" pitchFamily="18" charset="0"/>
                <a:cs typeface="Times New Roman" panose="02020603050405020304" pitchFamily="18" charset="0"/>
              </a:rPr>
              <a:t>225-342-7530</a:t>
            </a:r>
          </a:p>
          <a:p>
            <a:pPr lvl="1"/>
            <a:endParaRPr lang="en-US" sz="1800" dirty="0"/>
          </a:p>
        </p:txBody>
      </p:sp>
    </p:spTree>
    <p:extLst>
      <p:ext uri="{BB962C8B-B14F-4D97-AF65-F5344CB8AC3E}">
        <p14:creationId xmlns:p14="http://schemas.microsoft.com/office/powerpoint/2010/main" val="832258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49366" y="192842"/>
            <a:ext cx="9596008" cy="5568189"/>
          </a:xfrm>
          <a:prstGeom prst="rect">
            <a:avLst/>
          </a:prstGeom>
        </p:spPr>
      </p:pic>
      <p:sp>
        <p:nvSpPr>
          <p:cNvPr id="6" name="TextBox 5"/>
          <p:cNvSpPr txBox="1"/>
          <p:nvPr/>
        </p:nvSpPr>
        <p:spPr>
          <a:xfrm>
            <a:off x="1674689" y="6056616"/>
            <a:ext cx="9066942"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Follow us on Facebook to receive reminders and notifications about programs!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715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52762" y="1714500"/>
            <a:ext cx="6086475" cy="3429000"/>
          </a:xfrm>
          <a:prstGeom prst="rect">
            <a:avLst/>
          </a:prstGeom>
        </p:spPr>
      </p:pic>
    </p:spTree>
    <p:extLst>
      <p:ext uri="{BB962C8B-B14F-4D97-AF65-F5344CB8AC3E}">
        <p14:creationId xmlns:p14="http://schemas.microsoft.com/office/powerpoint/2010/main" val="3528104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5636" y="605009"/>
            <a:ext cx="11009014" cy="763790"/>
          </a:xfrm>
        </p:spPr>
        <p:txBody>
          <a:bodyPr>
            <a:noAutofit/>
          </a:bodyPr>
          <a:lstStyle/>
          <a:p>
            <a:pPr marL="0" indent="0" algn="ctr">
              <a:buNone/>
            </a:pPr>
            <a:r>
              <a:rPr lang="en-US" sz="4400" dirty="0" smtClean="0">
                <a:solidFill>
                  <a:srgbClr val="002060"/>
                </a:solidFill>
                <a:latin typeface="Times New Roman" panose="02020603050405020304" pitchFamily="18" charset="0"/>
                <a:cs typeface="Times New Roman" panose="02020603050405020304" pitchFamily="18" charset="0"/>
              </a:rPr>
              <a:t>GENERAL PRESENTATION INFORMATION</a:t>
            </a:r>
            <a:endParaRPr lang="en-US" sz="4400"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054403" y="1821909"/>
            <a:ext cx="4348419" cy="2426738"/>
          </a:xfrm>
          <a:prstGeom prst="rect">
            <a:avLst/>
          </a:prstGeom>
        </p:spPr>
      </p:pic>
      <p:sp>
        <p:nvSpPr>
          <p:cNvPr id="7" name="Content Placeholder 3"/>
          <p:cNvSpPr>
            <a:spLocks noGrp="1"/>
          </p:cNvSpPr>
          <p:nvPr>
            <p:ph sz="half" idx="2"/>
          </p:nvPr>
        </p:nvSpPr>
        <p:spPr>
          <a:xfrm>
            <a:off x="2221146" y="4701757"/>
            <a:ext cx="8014934" cy="1276795"/>
          </a:xfrm>
        </p:spPr>
        <p:txBody>
          <a:bodyPr>
            <a:noAutofit/>
          </a:bodyPr>
          <a:lstStyle/>
          <a:p>
            <a:pPr marL="0" indent="0" algn="ctr">
              <a:lnSpc>
                <a:spcPct val="100000"/>
              </a:lnSpc>
              <a:spcBef>
                <a:spcPts val="0"/>
              </a:spcBef>
              <a:buNone/>
            </a:pPr>
            <a:r>
              <a:rPr lang="en-US" sz="2400" dirty="0" smtClean="0">
                <a:latin typeface="Times New Roman" panose="02020603050405020304" pitchFamily="18" charset="0"/>
                <a:cs typeface="Times New Roman" panose="02020603050405020304" pitchFamily="18" charset="0"/>
              </a:rPr>
              <a:t>Webinar </a:t>
            </a:r>
            <a:r>
              <a:rPr lang="en-US" sz="2400" dirty="0">
                <a:latin typeface="Times New Roman" panose="02020603050405020304" pitchFamily="18" charset="0"/>
                <a:cs typeface="Times New Roman" panose="02020603050405020304" pitchFamily="18" charset="0"/>
              </a:rPr>
              <a:t>is being recorded and will </a:t>
            </a:r>
            <a:r>
              <a:rPr lang="en-US" sz="2400" dirty="0" smtClean="0">
                <a:latin typeface="Times New Roman" panose="02020603050405020304" pitchFamily="18" charset="0"/>
                <a:cs typeface="Times New Roman" panose="02020603050405020304" pitchFamily="18" charset="0"/>
              </a:rPr>
              <a:t>be posted </a:t>
            </a:r>
            <a:r>
              <a:rPr lang="en-US" sz="2400" dirty="0">
                <a:latin typeface="Times New Roman" panose="02020603050405020304" pitchFamily="18" charset="0"/>
                <a:cs typeface="Times New Roman" panose="02020603050405020304" pitchFamily="18" charset="0"/>
              </a:rPr>
              <a:t>on </a:t>
            </a:r>
            <a:r>
              <a:rPr lang="en-US" sz="2400" dirty="0" smtClean="0">
                <a:latin typeface="Times New Roman" panose="02020603050405020304" pitchFamily="18" charset="0"/>
                <a:cs typeface="Times New Roman" panose="02020603050405020304" pitchFamily="18" charset="0"/>
              </a:rPr>
              <a:t>our website.</a:t>
            </a:r>
          </a:p>
          <a:p>
            <a:pPr marL="0" indent="0" algn="ctr">
              <a:lnSpc>
                <a:spcPct val="100000"/>
              </a:lnSpc>
              <a:spcBef>
                <a:spcPts val="0"/>
              </a:spcBef>
              <a:buNone/>
            </a:pPr>
            <a:endParaRPr lang="en-US" sz="2400" dirty="0" smtClean="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en-US" sz="2400" dirty="0" smtClean="0">
                <a:latin typeface="Times New Roman" panose="02020603050405020304" pitchFamily="18" charset="0"/>
                <a:cs typeface="Times New Roman" panose="02020603050405020304" pitchFamily="18" charset="0"/>
              </a:rPr>
              <a:t>Questions </a:t>
            </a:r>
            <a:r>
              <a:rPr lang="en-US" sz="2400" dirty="0">
                <a:latin typeface="Times New Roman" panose="02020603050405020304" pitchFamily="18" charset="0"/>
                <a:cs typeface="Times New Roman" panose="02020603050405020304" pitchFamily="18" charset="0"/>
              </a:rPr>
              <a:t>can be entered into the </a:t>
            </a:r>
            <a:r>
              <a:rPr lang="en-US" sz="2400" dirty="0" smtClean="0">
                <a:latin typeface="Times New Roman" panose="02020603050405020304" pitchFamily="18" charset="0"/>
                <a:cs typeface="Times New Roman" panose="02020603050405020304" pitchFamily="18" charset="0"/>
              </a:rPr>
              <a:t>Chat.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7500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53310" cy="1133797"/>
          </a:xfrm>
        </p:spPr>
        <p:txBody>
          <a:bodyPr/>
          <a:lstStyle/>
          <a:p>
            <a:pPr algn="ctr"/>
            <a:r>
              <a:rPr lang="en-US" dirty="0" smtClean="0">
                <a:solidFill>
                  <a:srgbClr val="002060"/>
                </a:solidFill>
                <a:latin typeface="Times New Roman" panose="02020603050405020304" pitchFamily="18" charset="0"/>
                <a:cs typeface="Times New Roman" panose="02020603050405020304" pitchFamily="18" charset="0"/>
              </a:rPr>
              <a:t>IMPORTANT DATES</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949965"/>
            <a:ext cx="6416040" cy="4074658"/>
          </a:xfrm>
        </p:spPr>
        <p:txBody>
          <a:bodyPr>
            <a:normAutofit fontScale="92500"/>
          </a:bodyPr>
          <a:lstStyle/>
          <a:p>
            <a:r>
              <a:rPr lang="en-US" dirty="0" smtClean="0">
                <a:latin typeface="Times New Roman" panose="02020603050405020304" pitchFamily="18" charset="0"/>
                <a:cs typeface="Times New Roman" panose="02020603050405020304" pitchFamily="18" charset="0"/>
              </a:rPr>
              <a:t>July 1, 2024 –  Grantees received notification of the changes to the payment process.</a:t>
            </a:r>
          </a:p>
          <a:p>
            <a:r>
              <a:rPr lang="en-US" dirty="0" smtClean="0">
                <a:latin typeface="Times New Roman" panose="02020603050405020304" pitchFamily="18" charset="0"/>
                <a:cs typeface="Times New Roman" panose="02020603050405020304" pitchFamily="18" charset="0"/>
              </a:rPr>
              <a:t>July 8, 2024 – OCD-LGA began accepting revised Request for Payment form.</a:t>
            </a:r>
          </a:p>
          <a:p>
            <a:r>
              <a:rPr lang="en-US" dirty="0" smtClean="0">
                <a:latin typeface="Times New Roman" panose="02020603050405020304" pitchFamily="18" charset="0"/>
                <a:cs typeface="Times New Roman" panose="02020603050405020304" pitchFamily="18" charset="0"/>
              </a:rPr>
              <a:t>July 31, 2024 – Last day OCD-LGA will accept old Request for Payment form</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August 31, 2024 – Last day OCD-LGA will accept Requests for Payment by mail.</a:t>
            </a:r>
            <a:endParaRPr lang="en-US"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548367" y="2473465"/>
            <a:ext cx="3621483" cy="2415527"/>
          </a:xfrm>
          <a:prstGeom prst="rect">
            <a:avLst/>
          </a:prstGeom>
        </p:spPr>
      </p:pic>
    </p:spTree>
    <p:extLst>
      <p:ext uri="{BB962C8B-B14F-4D97-AF65-F5344CB8AC3E}">
        <p14:creationId xmlns:p14="http://schemas.microsoft.com/office/powerpoint/2010/main" val="569297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969" y="188588"/>
            <a:ext cx="6920345" cy="982494"/>
          </a:xfrm>
        </p:spPr>
        <p:txBody>
          <a:bodyPr>
            <a:normAutofit/>
          </a:bodyPr>
          <a:lstStyle/>
          <a:p>
            <a:pPr algn="ctr"/>
            <a:r>
              <a:rPr lang="en-US" dirty="0" smtClean="0">
                <a:solidFill>
                  <a:srgbClr val="002060"/>
                </a:solidFill>
                <a:latin typeface="Times New Roman" panose="02020603050405020304" pitchFamily="18" charset="0"/>
                <a:cs typeface="Times New Roman" panose="02020603050405020304" pitchFamily="18" charset="0"/>
              </a:rPr>
              <a:t>ELIGIBLE ACTIVITIES</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6337" y="1171082"/>
            <a:ext cx="11733291" cy="1004934"/>
          </a:xfrm>
        </p:spPr>
        <p:txBody>
          <a:bodyPr>
            <a:normAutofit/>
          </a:bodyPr>
          <a:lstStyle/>
          <a:p>
            <a:pPr marL="0" indent="0">
              <a:buNone/>
            </a:pPr>
            <a:r>
              <a:rPr lang="en-US" sz="2600" dirty="0" smtClean="0">
                <a:latin typeface="Times New Roman" panose="02020603050405020304" pitchFamily="18" charset="0"/>
                <a:cs typeface="Times New Roman" panose="02020603050405020304" pitchFamily="18" charset="0"/>
              </a:rPr>
              <a:t>The “Authorization to Incur Costs, Application Revisions, and Grant Agreement Transmittal” letter included the activities that are funded in your grant.</a:t>
            </a:r>
            <a:endParaRPr lang="en-US" sz="2600" dirty="0">
              <a:latin typeface="Times New Roman" panose="02020603050405020304" pitchFamily="18" charset="0"/>
              <a:cs typeface="Times New Roman" panose="02020603050405020304" pitchFamily="18" charset="0"/>
            </a:endParaRPr>
          </a:p>
          <a:p>
            <a:pPr lvl="0"/>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865866" y="2365918"/>
            <a:ext cx="3438790" cy="2290763"/>
          </a:xfrm>
          <a:prstGeom prst="rect">
            <a:avLst/>
          </a:prstGeom>
        </p:spPr>
      </p:pic>
      <p:sp>
        <p:nvSpPr>
          <p:cNvPr id="8" name="Content Placeholder 2"/>
          <p:cNvSpPr txBox="1">
            <a:spLocks/>
          </p:cNvSpPr>
          <p:nvPr/>
        </p:nvSpPr>
        <p:spPr>
          <a:xfrm>
            <a:off x="226337" y="4979532"/>
            <a:ext cx="11733291" cy="13769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latin typeface="Times New Roman" panose="02020603050405020304" pitchFamily="18" charset="0"/>
                <a:cs typeface="Times New Roman" panose="02020603050405020304" pitchFamily="18" charset="0"/>
              </a:rPr>
              <a:t>OCD-LGA cannot approve reimbursement for activities that are not included in the grant.</a:t>
            </a:r>
          </a:p>
          <a:p>
            <a:r>
              <a:rPr lang="en-US" sz="2600" dirty="0" smtClean="0">
                <a:latin typeface="Times New Roman" panose="02020603050405020304" pitchFamily="18" charset="0"/>
                <a:cs typeface="Times New Roman" panose="02020603050405020304" pitchFamily="18" charset="0"/>
              </a:rPr>
              <a:t>Any penalties incurred or </a:t>
            </a:r>
            <a:r>
              <a:rPr lang="en-US" sz="2600" dirty="0">
                <a:latin typeface="Times New Roman" panose="02020603050405020304" pitchFamily="18" charset="0"/>
                <a:cs typeface="Times New Roman" panose="02020603050405020304" pitchFamily="18" charset="0"/>
              </a:rPr>
              <a:t>budget changes </a:t>
            </a:r>
            <a:r>
              <a:rPr lang="en-US" sz="2600" dirty="0" smtClean="0">
                <a:latin typeface="Times New Roman" panose="02020603050405020304" pitchFamily="18" charset="0"/>
                <a:cs typeface="Times New Roman" panose="02020603050405020304" pitchFamily="18" charset="0"/>
              </a:rPr>
              <a:t>made will alter what is listed in the letter.</a:t>
            </a:r>
            <a:endParaRPr lang="en-US" sz="26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4738749" y="2963335"/>
            <a:ext cx="6464862" cy="1095927"/>
          </a:xfrm>
          <a:prstGeom prst="rect">
            <a:avLst/>
          </a:prstGeom>
        </p:spPr>
      </p:pic>
    </p:spTree>
    <p:extLst>
      <p:ext uri="{BB962C8B-B14F-4D97-AF65-F5344CB8AC3E}">
        <p14:creationId xmlns:p14="http://schemas.microsoft.com/office/powerpoint/2010/main" val="517812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050473"/>
            <a:ext cx="3383280" cy="584775"/>
          </a:xfrm>
          <a:prstGeom prst="rect">
            <a:avLst/>
          </a:prstGeom>
          <a:noFill/>
        </p:spPr>
        <p:txBody>
          <a:bodyPr wrap="square" rtlCol="0">
            <a:spAutoFit/>
          </a:bodyPr>
          <a:lstStyle/>
          <a:p>
            <a:r>
              <a:rPr lang="en-US" sz="3200" dirty="0" smtClean="0">
                <a:solidFill>
                  <a:srgbClr val="002060"/>
                </a:solidFill>
                <a:latin typeface="Times New Roman" panose="02020603050405020304" pitchFamily="18" charset="0"/>
                <a:cs typeface="Times New Roman" panose="02020603050405020304" pitchFamily="18" charset="0"/>
              </a:rPr>
              <a:t>Updated RFP form.</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746869" y="126749"/>
            <a:ext cx="5259271" cy="6590921"/>
          </a:xfrm>
          <a:prstGeom prst="rect">
            <a:avLst/>
          </a:prstGeom>
        </p:spPr>
      </p:pic>
    </p:spTree>
    <p:extLst>
      <p:ext uri="{BB962C8B-B14F-4D97-AF65-F5344CB8AC3E}">
        <p14:creationId xmlns:p14="http://schemas.microsoft.com/office/powerpoint/2010/main" val="1070774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050473"/>
            <a:ext cx="3383280" cy="1077218"/>
          </a:xfrm>
          <a:prstGeom prst="rect">
            <a:avLst/>
          </a:prstGeom>
          <a:noFill/>
        </p:spPr>
        <p:txBody>
          <a:bodyPr wrap="square" rtlCol="0">
            <a:spAutoFit/>
          </a:bodyPr>
          <a:lstStyle/>
          <a:p>
            <a:r>
              <a:rPr lang="en-US" sz="3200" dirty="0" smtClean="0">
                <a:solidFill>
                  <a:srgbClr val="002060"/>
                </a:solidFill>
                <a:latin typeface="Times New Roman" panose="02020603050405020304" pitchFamily="18" charset="0"/>
                <a:cs typeface="Times New Roman" panose="02020603050405020304" pitchFamily="18" charset="0"/>
              </a:rPr>
              <a:t>Instructions for updated RFP form.</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862462" y="144854"/>
            <a:ext cx="4975510" cy="6518495"/>
          </a:xfrm>
          <a:prstGeom prst="rect">
            <a:avLst/>
          </a:prstGeom>
        </p:spPr>
      </p:pic>
    </p:spTree>
    <p:extLst>
      <p:ext uri="{BB962C8B-B14F-4D97-AF65-F5344CB8AC3E}">
        <p14:creationId xmlns:p14="http://schemas.microsoft.com/office/powerpoint/2010/main" val="4281946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050473"/>
            <a:ext cx="3590544" cy="2062103"/>
          </a:xfrm>
          <a:prstGeom prst="rect">
            <a:avLst/>
          </a:prstGeom>
          <a:noFill/>
        </p:spPr>
        <p:txBody>
          <a:bodyPr wrap="square" rtlCol="0">
            <a:spAutoFit/>
          </a:bodyPr>
          <a:lstStyle/>
          <a:p>
            <a:r>
              <a:rPr lang="en-US" sz="3200" dirty="0" smtClean="0">
                <a:solidFill>
                  <a:srgbClr val="002060"/>
                </a:solidFill>
                <a:latin typeface="Times New Roman" panose="02020603050405020304" pitchFamily="18" charset="0"/>
                <a:cs typeface="Times New Roman" panose="02020603050405020304" pitchFamily="18" charset="0"/>
              </a:rPr>
              <a:t>Checklist used by OCD-LGA Staff to review RFPs for processing.</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468368" y="21271"/>
            <a:ext cx="4157472" cy="6836730"/>
          </a:xfrm>
          <a:prstGeom prst="rect">
            <a:avLst/>
          </a:prstGeom>
        </p:spPr>
      </p:pic>
    </p:spTree>
    <p:extLst>
      <p:ext uri="{BB962C8B-B14F-4D97-AF65-F5344CB8AC3E}">
        <p14:creationId xmlns:p14="http://schemas.microsoft.com/office/powerpoint/2010/main" val="395181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797" y="365126"/>
            <a:ext cx="10909426" cy="902360"/>
          </a:xfrm>
        </p:spPr>
        <p:txBody>
          <a:bodyPr>
            <a:noAutofit/>
          </a:bodyPr>
          <a:lstStyle/>
          <a:p>
            <a:pPr algn="ctr"/>
            <a:r>
              <a:rPr lang="en-US" dirty="0" smtClean="0">
                <a:solidFill>
                  <a:srgbClr val="002060"/>
                </a:solidFill>
                <a:latin typeface="Times New Roman" panose="02020603050405020304" pitchFamily="18" charset="0"/>
                <a:cs typeface="Times New Roman" panose="02020603050405020304" pitchFamily="18" charset="0"/>
              </a:rPr>
              <a:t>NEW REQUEST FOR PAYMENT PROCESS</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42797" y="1267486"/>
            <a:ext cx="10909426" cy="5450185"/>
          </a:xfrm>
        </p:spPr>
        <p:txBody>
          <a:bodyPr>
            <a:normAutofit fontScale="92500" lnSpcReduction="10000"/>
          </a:bodyPr>
          <a:lstStyle/>
          <a:p>
            <a:pPr lvl="0"/>
            <a:r>
              <a:rPr lang="en-US" dirty="0">
                <a:latin typeface="Times New Roman" panose="02020603050405020304" pitchFamily="18" charset="0"/>
                <a:cs typeface="Times New Roman" panose="02020603050405020304" pitchFamily="18" charset="0"/>
              </a:rPr>
              <a:t>The preferred method for receiving Request for Payment (RFP) forms is email. </a:t>
            </a:r>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Each </a:t>
            </a:r>
            <a:r>
              <a:rPr lang="en-US" dirty="0">
                <a:latin typeface="Times New Roman" panose="02020603050405020304" pitchFamily="18" charset="0"/>
                <a:cs typeface="Times New Roman" panose="02020603050405020304" pitchFamily="18" charset="0"/>
              </a:rPr>
              <a:t>RFP must be </a:t>
            </a:r>
            <a:r>
              <a:rPr lang="en-US" dirty="0" smtClean="0">
                <a:latin typeface="Times New Roman" panose="02020603050405020304" pitchFamily="18" charset="0"/>
                <a:cs typeface="Times New Roman" panose="02020603050405020304" pitchFamily="18" charset="0"/>
              </a:rPr>
              <a:t>emailed </a:t>
            </a:r>
            <a:r>
              <a:rPr lang="en-US" dirty="0">
                <a:latin typeface="Times New Roman" panose="02020603050405020304" pitchFamily="18" charset="0"/>
                <a:cs typeface="Times New Roman" panose="02020603050405020304" pitchFamily="18" charset="0"/>
              </a:rPr>
              <a:t>to the following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ensure timely processing: 1) </a:t>
            </a:r>
            <a:r>
              <a:rPr lang="en-US" b="1" dirty="0">
                <a:latin typeface="Times New Roman" panose="02020603050405020304" pitchFamily="18" charset="0"/>
                <a:cs typeface="Times New Roman" panose="02020603050405020304" pitchFamily="18" charset="0"/>
              </a:rPr>
              <a:t>your grant </a:t>
            </a:r>
            <a:r>
              <a:rPr lang="en-US" b="1" dirty="0" smtClean="0">
                <a:latin typeface="Times New Roman" panose="02020603050405020304" pitchFamily="18" charset="0"/>
                <a:cs typeface="Times New Roman" panose="02020603050405020304" pitchFamily="18" charset="0"/>
              </a:rPr>
              <a:t>representative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 </a:t>
            </a:r>
            <a:r>
              <a:rPr lang="en-US" u="sng" dirty="0">
                <a:latin typeface="Times New Roman" panose="02020603050405020304" pitchFamily="18" charset="0"/>
                <a:cs typeface="Times New Roman" panose="02020603050405020304" pitchFamily="18" charset="0"/>
                <a:hlinkClick r:id="rId2"/>
              </a:rPr>
              <a:t>kayla.cole@la.gov</a:t>
            </a:r>
            <a:r>
              <a:rPr lang="en-US" dirty="0">
                <a:latin typeface="Times New Roman" panose="02020603050405020304" pitchFamily="18" charset="0"/>
                <a:cs typeface="Times New Roman" panose="02020603050405020304" pitchFamily="18" charset="0"/>
              </a:rPr>
              <a:t>; 3) </a:t>
            </a:r>
            <a:r>
              <a:rPr lang="en-US" u="sng" dirty="0">
                <a:latin typeface="Times New Roman" panose="02020603050405020304" pitchFamily="18" charset="0"/>
                <a:cs typeface="Times New Roman" panose="02020603050405020304" pitchFamily="18" charset="0"/>
                <a:hlinkClick r:id="rId3"/>
              </a:rPr>
              <a:t>denease.mcgee2@la.gov</a:t>
            </a:r>
            <a:r>
              <a:rPr lang="en-US" dirty="0">
                <a:latin typeface="Times New Roman" panose="02020603050405020304" pitchFamily="18" charset="0"/>
                <a:cs typeface="Times New Roman" panose="02020603050405020304" pitchFamily="18" charset="0"/>
              </a:rPr>
              <a:t>; and 4) </a:t>
            </a:r>
            <a:r>
              <a:rPr lang="en-US" u="sng" dirty="0" smtClean="0">
                <a:latin typeface="Times New Roman" panose="02020603050405020304" pitchFamily="18" charset="0"/>
                <a:cs typeface="Times New Roman" panose="02020603050405020304" pitchFamily="18" charset="0"/>
                <a:hlinkClick r:id="rId4"/>
              </a:rPr>
              <a:t>janelle.dickey@la.gov</a:t>
            </a:r>
            <a:r>
              <a:rPr lang="en-US" dirty="0" smtClean="0">
                <a:latin typeface="Times New Roman" panose="02020603050405020304" pitchFamily="18" charset="0"/>
                <a:cs typeface="Times New Roman" panose="02020603050405020304" pitchFamily="18" charset="0"/>
              </a:rPr>
              <a:t>.</a:t>
            </a:r>
          </a:p>
          <a:p>
            <a:pPr lvl="0"/>
            <a:r>
              <a:rPr lang="en-US" dirty="0" smtClean="0">
                <a:latin typeface="Times New Roman" panose="02020603050405020304" pitchFamily="18" charset="0"/>
                <a:cs typeface="Times New Roman" panose="02020603050405020304" pitchFamily="18" charset="0"/>
              </a:rPr>
              <a:t>Each </a:t>
            </a:r>
            <a:r>
              <a:rPr lang="en-US" dirty="0">
                <a:latin typeface="Times New Roman" panose="02020603050405020304" pitchFamily="18" charset="0"/>
                <a:cs typeface="Times New Roman" panose="02020603050405020304" pitchFamily="18" charset="0"/>
              </a:rPr>
              <a:t>RFP form must be signed by one of the persons identified on the approved Financial Management Questionnaire (FMQ) </a:t>
            </a:r>
            <a:r>
              <a:rPr lang="en-US" dirty="0" smtClean="0">
                <a:latin typeface="Times New Roman" panose="02020603050405020304" pitchFamily="18" charset="0"/>
                <a:cs typeface="Times New Roman" panose="02020603050405020304" pitchFamily="18" charset="0"/>
              </a:rPr>
              <a:t>form.</a:t>
            </a:r>
          </a:p>
          <a:p>
            <a:pPr lvl="0"/>
            <a:r>
              <a:rPr lang="en-US" dirty="0" smtClean="0">
                <a:latin typeface="Times New Roman" panose="02020603050405020304" pitchFamily="18" charset="0"/>
                <a:cs typeface="Times New Roman" panose="02020603050405020304" pitchFamily="18" charset="0"/>
              </a:rPr>
              <a:t>OCD-LGA </a:t>
            </a:r>
            <a:r>
              <a:rPr lang="en-US" dirty="0">
                <a:latin typeface="Times New Roman" panose="02020603050405020304" pitchFamily="18" charset="0"/>
                <a:cs typeface="Times New Roman" panose="02020603050405020304" pitchFamily="18" charset="0"/>
              </a:rPr>
              <a:t>will no longer require the Authorized Signature Form or use this form when processing RFPs.  </a:t>
            </a:r>
          </a:p>
          <a:p>
            <a:pPr lvl="0"/>
            <a:r>
              <a:rPr lang="en-US" dirty="0">
                <a:latin typeface="Times New Roman" panose="02020603050405020304" pitchFamily="18" charset="0"/>
                <a:cs typeface="Times New Roman" panose="02020603050405020304" pitchFamily="18" charset="0"/>
              </a:rPr>
              <a:t>Approved invoices must be included with the RFP form</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The RFP form should by signed digitally if </a:t>
            </a:r>
            <a:r>
              <a:rPr lang="en-US" dirty="0">
                <a:latin typeface="Times New Roman" panose="02020603050405020304" pitchFamily="18" charset="0"/>
                <a:cs typeface="Times New Roman" panose="02020603050405020304" pitchFamily="18" charset="0"/>
              </a:rPr>
              <a:t>at all possible.  </a:t>
            </a:r>
            <a:r>
              <a:rPr lang="en-US" i="1" dirty="0">
                <a:latin typeface="Times New Roman" panose="02020603050405020304" pitchFamily="18" charset="0"/>
                <a:cs typeface="Times New Roman" panose="02020603050405020304" pitchFamily="18" charset="0"/>
              </a:rPr>
              <a:t>Please note, Adobe Reader is available for free download; this will enable you to digitally sign all forms requiring a signature</a:t>
            </a:r>
            <a:r>
              <a:rPr lang="en-US" i="1"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RFPs must be emailed or delivered </a:t>
            </a:r>
            <a:r>
              <a:rPr lang="en-US" b="1" dirty="0">
                <a:latin typeface="Times New Roman" panose="02020603050405020304" pitchFamily="18" charset="0"/>
                <a:cs typeface="Times New Roman" panose="02020603050405020304" pitchFamily="18" charset="0"/>
              </a:rPr>
              <a:t>by Wednesday at 4:30 PM</a:t>
            </a:r>
            <a:r>
              <a:rPr lang="en-US" dirty="0">
                <a:latin typeface="Times New Roman" panose="02020603050405020304" pitchFamily="18" charset="0"/>
                <a:cs typeface="Times New Roman" panose="02020603050405020304" pitchFamily="18" charset="0"/>
              </a:rPr>
              <a:t> in order to be considered for payment the following </a:t>
            </a:r>
            <a:r>
              <a:rPr lang="en-US" dirty="0" smtClean="0">
                <a:latin typeface="Times New Roman" panose="02020603050405020304" pitchFamily="18" charset="0"/>
                <a:cs typeface="Times New Roman" panose="02020603050405020304" pitchFamily="18" charset="0"/>
              </a:rPr>
              <a:t>week.</a:t>
            </a:r>
          </a:p>
          <a:p>
            <a:endParaRPr lang="en-US" dirty="0"/>
          </a:p>
        </p:txBody>
      </p:sp>
    </p:spTree>
    <p:extLst>
      <p:ext uri="{BB962C8B-B14F-4D97-AF65-F5344CB8AC3E}">
        <p14:creationId xmlns:p14="http://schemas.microsoft.com/office/powerpoint/2010/main" val="232432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277" y="365125"/>
            <a:ext cx="10629523" cy="983841"/>
          </a:xfrm>
        </p:spPr>
        <p:txBody>
          <a:bodyPr>
            <a:noAutofit/>
          </a:bodyPr>
          <a:lstStyle/>
          <a:p>
            <a:pPr algn="ctr"/>
            <a:r>
              <a:rPr lang="en-US" dirty="0" smtClean="0">
                <a:solidFill>
                  <a:srgbClr val="002060"/>
                </a:solidFill>
                <a:latin typeface="Times New Roman" panose="02020603050405020304" pitchFamily="18" charset="0"/>
                <a:cs typeface="Times New Roman" panose="02020603050405020304" pitchFamily="18" charset="0"/>
              </a:rPr>
              <a:t>NEW REQUEST FOR PAYMENT PROCESS</a:t>
            </a:r>
            <a:endParaRPr lang="en-US" dirty="0"/>
          </a:p>
        </p:txBody>
      </p:sp>
      <p:sp>
        <p:nvSpPr>
          <p:cNvPr id="3" name="Content Placeholder 2"/>
          <p:cNvSpPr>
            <a:spLocks noGrp="1"/>
          </p:cNvSpPr>
          <p:nvPr>
            <p:ph sz="half" idx="1"/>
          </p:nvPr>
        </p:nvSpPr>
        <p:spPr>
          <a:xfrm>
            <a:off x="724277" y="1348967"/>
            <a:ext cx="10629523" cy="5151422"/>
          </a:xfrm>
        </p:spPr>
        <p:txBody>
          <a:bodyPr>
            <a:normAutofit/>
          </a:bodyPr>
          <a:lstStyle/>
          <a:p>
            <a:pPr lvl="0"/>
            <a:r>
              <a:rPr lang="en-US" sz="2600" dirty="0">
                <a:latin typeface="Times New Roman" panose="02020603050405020304" pitchFamily="18" charset="0"/>
                <a:cs typeface="Times New Roman" panose="02020603050405020304" pitchFamily="18" charset="0"/>
              </a:rPr>
              <a:t>All grantees should set up their vendor ID to accept payments through electronic funds transfer (EFT). If you have not done so already, contact the Office of Statewide Reporting and Accounting Policy (OSRAP) at _DOA‐OSRAP‐EFT@la.gov or 225‐342‐1097 for the EFT enrollment form. This form designates where the funds will be deposited. The completed form should be sent directly to OSRAP. It takes approximately 14 days to process a revision so please do this immediately. If there is any reason that you are not able to set up an ID to accept payments by EFT, please reach out to Janelle Dickey at </a:t>
            </a:r>
            <a:r>
              <a:rPr lang="en-US" sz="2600" u="sng" dirty="0">
                <a:latin typeface="Times New Roman" panose="02020603050405020304" pitchFamily="18" charset="0"/>
                <a:cs typeface="Times New Roman" panose="02020603050405020304" pitchFamily="18" charset="0"/>
                <a:hlinkClick r:id="rId2"/>
              </a:rPr>
              <a:t>janelle.dickey@la.gov</a:t>
            </a:r>
            <a:r>
              <a:rPr lang="en-US" sz="2600" dirty="0">
                <a:latin typeface="Times New Roman" panose="02020603050405020304" pitchFamily="18" charset="0"/>
                <a:cs typeface="Times New Roman" panose="02020603050405020304" pitchFamily="18" charset="0"/>
              </a:rPr>
              <a:t>.</a:t>
            </a:r>
          </a:p>
          <a:p>
            <a:pPr lvl="0"/>
            <a:r>
              <a:rPr lang="en-US" sz="2600" dirty="0">
                <a:latin typeface="Times New Roman" panose="02020603050405020304" pitchFamily="18" charset="0"/>
                <a:cs typeface="Times New Roman" panose="02020603050405020304" pitchFamily="18" charset="0"/>
              </a:rPr>
              <a:t>A separate, non-interest bearing checking account is still required, unless the grantee has received written permission from our office authorizing an alternative to this.</a:t>
            </a:r>
          </a:p>
          <a:p>
            <a:endParaRPr lang="en-US" dirty="0"/>
          </a:p>
        </p:txBody>
      </p:sp>
    </p:spTree>
    <p:extLst>
      <p:ext uri="{BB962C8B-B14F-4D97-AF65-F5344CB8AC3E}">
        <p14:creationId xmlns:p14="http://schemas.microsoft.com/office/powerpoint/2010/main" val="715913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5126</TotalTime>
  <Words>815</Words>
  <Application>Microsoft Office PowerPoint</Application>
  <PresentationFormat>Widescreen</PresentationFormat>
  <Paragraphs>78</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CDBG Program Request for Payment Process</vt:lpstr>
      <vt:lpstr>PowerPoint Presentation</vt:lpstr>
      <vt:lpstr>IMPORTANT DATES</vt:lpstr>
      <vt:lpstr>ELIGIBLE ACTIVITIES</vt:lpstr>
      <vt:lpstr>PowerPoint Presentation</vt:lpstr>
      <vt:lpstr>PowerPoint Presentation</vt:lpstr>
      <vt:lpstr>PowerPoint Presentation</vt:lpstr>
      <vt:lpstr>NEW REQUEST FOR PAYMENT PROCESS</vt:lpstr>
      <vt:lpstr>NEW REQUEST FOR PAYMENT PROCESS</vt:lpstr>
      <vt:lpstr>ADDITIONAL PROGRAM REQUIREMENTS</vt:lpstr>
      <vt:lpstr>Additional Program Requirements</vt:lpstr>
      <vt:lpstr>RESOURCES</vt:lpstr>
      <vt:lpstr>Online Demonstration</vt:lpstr>
      <vt:lpstr>Reminders</vt:lpstr>
      <vt:lpstr>Questions</vt:lpstr>
      <vt:lpstr>Contact Information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Sector Program</dc:title>
  <dc:creator>Traci Watts</dc:creator>
  <cp:lastModifiedBy>Janelle Dickey</cp:lastModifiedBy>
  <cp:revision>51</cp:revision>
  <cp:lastPrinted>2024-07-10T14:46:34Z</cp:lastPrinted>
  <dcterms:created xsi:type="dcterms:W3CDTF">2021-06-10T19:57:06Z</dcterms:created>
  <dcterms:modified xsi:type="dcterms:W3CDTF">2024-07-11T13:51:23Z</dcterms:modified>
</cp:coreProperties>
</file>