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Lst>
  <p:notesMasterIdLst>
    <p:notesMasterId r:id="rId151"/>
  </p:notesMasterIdLst>
  <p:sldIdLst>
    <p:sldId id="256" r:id="rId2"/>
    <p:sldId id="258" r:id="rId3"/>
    <p:sldId id="259" r:id="rId4"/>
    <p:sldId id="274" r:id="rId5"/>
    <p:sldId id="471" r:id="rId6"/>
    <p:sldId id="472" r:id="rId7"/>
    <p:sldId id="473" r:id="rId8"/>
    <p:sldId id="474" r:id="rId9"/>
    <p:sldId id="475" r:id="rId10"/>
    <p:sldId id="476" r:id="rId11"/>
    <p:sldId id="477" r:id="rId12"/>
    <p:sldId id="478"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4" r:id="rId62"/>
    <p:sldId id="495" r:id="rId63"/>
    <p:sldId id="496" r:id="rId64"/>
    <p:sldId id="497" r:id="rId65"/>
    <p:sldId id="498" r:id="rId66"/>
    <p:sldId id="499" r:id="rId67"/>
    <p:sldId id="500" r:id="rId68"/>
    <p:sldId id="501" r:id="rId69"/>
    <p:sldId id="502" r:id="rId70"/>
    <p:sldId id="503" r:id="rId71"/>
    <p:sldId id="504" r:id="rId72"/>
    <p:sldId id="505" r:id="rId73"/>
    <p:sldId id="267" r:id="rId74"/>
    <p:sldId id="275" r:id="rId75"/>
    <p:sldId id="276" r:id="rId76"/>
    <p:sldId id="277" r:id="rId77"/>
    <p:sldId id="278" r:id="rId78"/>
    <p:sldId id="279" r:id="rId79"/>
    <p:sldId id="280" r:id="rId80"/>
    <p:sldId id="281" r:id="rId81"/>
    <p:sldId id="282" r:id="rId82"/>
    <p:sldId id="283" r:id="rId83"/>
    <p:sldId id="284" r:id="rId84"/>
    <p:sldId id="285" r:id="rId85"/>
    <p:sldId id="286" r:id="rId86"/>
    <p:sldId id="287" r:id="rId87"/>
    <p:sldId id="541" r:id="rId88"/>
    <p:sldId id="288" r:id="rId89"/>
    <p:sldId id="289" r:id="rId90"/>
    <p:sldId id="290" r:id="rId91"/>
    <p:sldId id="291" r:id="rId92"/>
    <p:sldId id="292" r:id="rId93"/>
    <p:sldId id="293" r:id="rId94"/>
    <p:sldId id="294" r:id="rId95"/>
    <p:sldId id="295" r:id="rId96"/>
    <p:sldId id="296" r:id="rId97"/>
    <p:sldId id="297" r:id="rId98"/>
    <p:sldId id="298" r:id="rId99"/>
    <p:sldId id="268" r:id="rId100"/>
    <p:sldId id="329" r:id="rId101"/>
    <p:sldId id="330" r:id="rId102"/>
    <p:sldId id="332" r:id="rId103"/>
    <p:sldId id="333" r:id="rId104"/>
    <p:sldId id="334" r:id="rId105"/>
    <p:sldId id="335" r:id="rId106"/>
    <p:sldId id="336" r:id="rId107"/>
    <p:sldId id="337" r:id="rId108"/>
    <p:sldId id="269" r:id="rId109"/>
    <p:sldId id="400" r:id="rId110"/>
    <p:sldId id="401" r:id="rId111"/>
    <p:sldId id="403" r:id="rId112"/>
    <p:sldId id="524" r:id="rId113"/>
    <p:sldId id="525" r:id="rId114"/>
    <p:sldId id="540" r:id="rId115"/>
    <p:sldId id="539" r:id="rId116"/>
    <p:sldId id="404" r:id="rId117"/>
    <p:sldId id="405" r:id="rId118"/>
    <p:sldId id="526" r:id="rId119"/>
    <p:sldId id="470" r:id="rId120"/>
    <p:sldId id="506" r:id="rId121"/>
    <p:sldId id="507" r:id="rId122"/>
    <p:sldId id="508" r:id="rId123"/>
    <p:sldId id="509" r:id="rId124"/>
    <p:sldId id="510" r:id="rId125"/>
    <p:sldId id="511" r:id="rId126"/>
    <p:sldId id="512" r:id="rId127"/>
    <p:sldId id="513" r:id="rId128"/>
    <p:sldId id="514" r:id="rId129"/>
    <p:sldId id="515" r:id="rId130"/>
    <p:sldId id="516" r:id="rId131"/>
    <p:sldId id="517" r:id="rId132"/>
    <p:sldId id="518" r:id="rId133"/>
    <p:sldId id="519" r:id="rId134"/>
    <p:sldId id="520" r:id="rId135"/>
    <p:sldId id="521" r:id="rId136"/>
    <p:sldId id="522" r:id="rId137"/>
    <p:sldId id="523" r:id="rId138"/>
    <p:sldId id="527" r:id="rId139"/>
    <p:sldId id="528" r:id="rId140"/>
    <p:sldId id="529" r:id="rId141"/>
    <p:sldId id="530" r:id="rId142"/>
    <p:sldId id="531" r:id="rId143"/>
    <p:sldId id="532" r:id="rId144"/>
    <p:sldId id="533" r:id="rId145"/>
    <p:sldId id="534" r:id="rId146"/>
    <p:sldId id="535" r:id="rId147"/>
    <p:sldId id="537" r:id="rId148"/>
    <p:sldId id="538" r:id="rId149"/>
    <p:sldId id="536"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69" d="100"/>
          <a:sy n="69" d="100"/>
        </p:scale>
        <p:origin x="5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28669-307A-443C-A604-496AC599491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B12CEBE8-FCE1-467B-B436-FE27392BFBCB}">
      <dgm:prSet phldrT="[Text]"/>
      <dgm:spPr/>
      <dgm:t>
        <a:bodyPr/>
        <a:lstStyle/>
        <a:p>
          <a:endParaRPr lang="en-US" dirty="0"/>
        </a:p>
      </dgm:t>
    </dgm:pt>
    <dgm:pt modelId="{31895406-192E-41EF-A04B-2F2A0C1200A6}" type="parTrans" cxnId="{E7CF503D-F00A-4E4C-A2CC-821AB84605F1}">
      <dgm:prSet/>
      <dgm:spPr/>
      <dgm:t>
        <a:bodyPr/>
        <a:lstStyle/>
        <a:p>
          <a:endParaRPr lang="en-US"/>
        </a:p>
      </dgm:t>
    </dgm:pt>
    <dgm:pt modelId="{7619A7F2-5E85-4F4E-B65D-940BCA751D4D}" type="sibTrans" cxnId="{E7CF503D-F00A-4E4C-A2CC-821AB84605F1}">
      <dgm:prSet/>
      <dgm:spPr/>
      <dgm:t>
        <a:bodyPr/>
        <a:lstStyle/>
        <a:p>
          <a:endParaRPr lang="en-US"/>
        </a:p>
      </dgm:t>
    </dgm:pt>
    <dgm:pt modelId="{8C13F3F1-2A12-448C-BDDD-ECC6B686B019}">
      <dgm:prSet phldrT="[Text]"/>
      <dgm:spPr/>
      <dgm:t>
        <a:bodyPr/>
        <a:lstStyle/>
        <a:p>
          <a:r>
            <a:rPr lang="en-US" dirty="0" smtClean="0">
              <a:latin typeface="Gill Sans MT" panose="020B0502020104020203" pitchFamily="34" charset="0"/>
            </a:rPr>
            <a:t>Engineer</a:t>
          </a:r>
          <a:endParaRPr lang="en-US" dirty="0">
            <a:latin typeface="Gill Sans MT" panose="020B0502020104020203" pitchFamily="34" charset="0"/>
          </a:endParaRPr>
        </a:p>
      </dgm:t>
    </dgm:pt>
    <dgm:pt modelId="{56F4C3CB-40E6-4B8B-840A-4D22354CEC28}" type="parTrans" cxnId="{6887A5A1-8D6C-475E-B142-35C70C332D53}">
      <dgm:prSet/>
      <dgm:spPr/>
      <dgm:t>
        <a:bodyPr/>
        <a:lstStyle/>
        <a:p>
          <a:endParaRPr lang="en-US"/>
        </a:p>
      </dgm:t>
    </dgm:pt>
    <dgm:pt modelId="{6E59D93D-F7F5-4664-A080-23D0A0111761}" type="sibTrans" cxnId="{6887A5A1-8D6C-475E-B142-35C70C332D53}">
      <dgm:prSet/>
      <dgm:spPr/>
      <dgm:t>
        <a:bodyPr/>
        <a:lstStyle/>
        <a:p>
          <a:endParaRPr lang="en-US"/>
        </a:p>
      </dgm:t>
    </dgm:pt>
    <dgm:pt modelId="{C023F2A2-1687-4E42-8CF8-C06AAC77C9AE}">
      <dgm:prSet phldrT="[Text]"/>
      <dgm:spPr/>
      <dgm:t>
        <a:bodyPr/>
        <a:lstStyle/>
        <a:p>
          <a:r>
            <a:rPr lang="en-US" dirty="0" smtClean="0">
              <a:latin typeface="Gill Sans MT" panose="020B0502020104020203" pitchFamily="34" charset="0"/>
            </a:rPr>
            <a:t>Grant Consultant</a:t>
          </a:r>
          <a:endParaRPr lang="en-US" dirty="0">
            <a:latin typeface="Gill Sans MT" panose="020B0502020104020203" pitchFamily="34" charset="0"/>
          </a:endParaRPr>
        </a:p>
      </dgm:t>
    </dgm:pt>
    <dgm:pt modelId="{3CCC642B-6604-4476-A2CA-EF1F1B4482F5}" type="parTrans" cxnId="{54CEDB5D-8D8B-40C0-996C-31743D659989}">
      <dgm:prSet/>
      <dgm:spPr/>
      <dgm:t>
        <a:bodyPr/>
        <a:lstStyle/>
        <a:p>
          <a:endParaRPr lang="en-US"/>
        </a:p>
      </dgm:t>
    </dgm:pt>
    <dgm:pt modelId="{F99DE183-6CA0-4D4D-AF8D-C3672A461C88}" type="sibTrans" cxnId="{54CEDB5D-8D8B-40C0-996C-31743D659989}">
      <dgm:prSet/>
      <dgm:spPr/>
      <dgm:t>
        <a:bodyPr/>
        <a:lstStyle/>
        <a:p>
          <a:endParaRPr lang="en-US"/>
        </a:p>
      </dgm:t>
    </dgm:pt>
    <dgm:pt modelId="{E980A451-8B32-4A2E-8C4A-252AF1A5204B}">
      <dgm:prSet phldrT="[Text]"/>
      <dgm:spPr/>
      <dgm:t>
        <a:bodyPr/>
        <a:lstStyle/>
        <a:p>
          <a:r>
            <a:rPr lang="en-US" dirty="0" smtClean="0">
              <a:latin typeface="Gill Sans MT" panose="020B0502020104020203" pitchFamily="34" charset="0"/>
            </a:rPr>
            <a:t>Grantee</a:t>
          </a:r>
          <a:endParaRPr lang="en-US" dirty="0">
            <a:latin typeface="Gill Sans MT" panose="020B0502020104020203" pitchFamily="34" charset="0"/>
          </a:endParaRPr>
        </a:p>
      </dgm:t>
    </dgm:pt>
    <dgm:pt modelId="{AC9B5443-ED8B-4D9E-A6C4-DF357ADC0573}" type="parTrans" cxnId="{D92E039E-EBBF-4BC0-A1D3-03909EF1CCEB}">
      <dgm:prSet/>
      <dgm:spPr/>
      <dgm:t>
        <a:bodyPr/>
        <a:lstStyle/>
        <a:p>
          <a:endParaRPr lang="en-US"/>
        </a:p>
      </dgm:t>
    </dgm:pt>
    <dgm:pt modelId="{D87AC577-5FBD-474F-BA2C-C0C774D6B189}" type="sibTrans" cxnId="{D92E039E-EBBF-4BC0-A1D3-03909EF1CCEB}">
      <dgm:prSet/>
      <dgm:spPr/>
      <dgm:t>
        <a:bodyPr/>
        <a:lstStyle/>
        <a:p>
          <a:endParaRPr lang="en-US"/>
        </a:p>
      </dgm:t>
    </dgm:pt>
    <dgm:pt modelId="{2C530608-7178-49B5-BCFA-E701FB0C25E6}">
      <dgm:prSet phldrT="[Text]"/>
      <dgm:spPr/>
      <dgm:t>
        <a:bodyPr/>
        <a:lstStyle/>
        <a:p>
          <a:endParaRPr lang="en-US" dirty="0"/>
        </a:p>
      </dgm:t>
    </dgm:pt>
    <dgm:pt modelId="{27B84AD8-EACC-4B73-A510-BFF40814481A}" type="sibTrans" cxnId="{ECCA926E-3E95-433E-81DE-6203057CADDD}">
      <dgm:prSet/>
      <dgm:spPr/>
      <dgm:t>
        <a:bodyPr/>
        <a:lstStyle/>
        <a:p>
          <a:endParaRPr lang="en-US"/>
        </a:p>
      </dgm:t>
    </dgm:pt>
    <dgm:pt modelId="{5D6C8DB2-BBBF-48CC-B128-504C66662D8A}" type="parTrans" cxnId="{ECCA926E-3E95-433E-81DE-6203057CADDD}">
      <dgm:prSet/>
      <dgm:spPr/>
      <dgm:t>
        <a:bodyPr/>
        <a:lstStyle/>
        <a:p>
          <a:endParaRPr lang="en-US"/>
        </a:p>
      </dgm:t>
    </dgm:pt>
    <dgm:pt modelId="{183BDF61-CBB6-46E3-96CE-6DDF274A5F75}">
      <dgm:prSet phldrT="[Text]"/>
      <dgm:spPr/>
      <dgm:t>
        <a:bodyPr/>
        <a:lstStyle/>
        <a:p>
          <a:endParaRPr lang="en-US" dirty="0"/>
        </a:p>
      </dgm:t>
    </dgm:pt>
    <dgm:pt modelId="{79BABA28-C04F-468F-AC74-EB60B90EB93B}" type="sibTrans" cxnId="{7FF0F9E9-11B5-404F-BD26-192F03007AC6}">
      <dgm:prSet/>
      <dgm:spPr/>
      <dgm:t>
        <a:bodyPr/>
        <a:lstStyle/>
        <a:p>
          <a:endParaRPr lang="en-US"/>
        </a:p>
      </dgm:t>
    </dgm:pt>
    <dgm:pt modelId="{DAA827A0-EEE2-4126-A210-C4C567345669}" type="parTrans" cxnId="{7FF0F9E9-11B5-404F-BD26-192F03007AC6}">
      <dgm:prSet/>
      <dgm:spPr/>
      <dgm:t>
        <a:bodyPr/>
        <a:lstStyle/>
        <a:p>
          <a:endParaRPr lang="en-US"/>
        </a:p>
      </dgm:t>
    </dgm:pt>
    <dgm:pt modelId="{6683574A-FAB8-42F4-83A1-B5CB99144B00}" type="pres">
      <dgm:prSet presAssocID="{28228669-307A-443C-A604-496AC5994915}" presName="Name0" presStyleCnt="0">
        <dgm:presLayoutVars>
          <dgm:dir/>
          <dgm:animLvl val="lvl"/>
          <dgm:resizeHandles val="exact"/>
        </dgm:presLayoutVars>
      </dgm:prSet>
      <dgm:spPr/>
      <dgm:t>
        <a:bodyPr/>
        <a:lstStyle/>
        <a:p>
          <a:endParaRPr lang="en-US"/>
        </a:p>
      </dgm:t>
    </dgm:pt>
    <dgm:pt modelId="{153FAF82-061E-4A0E-B1C0-BF1A960623E4}" type="pres">
      <dgm:prSet presAssocID="{B12CEBE8-FCE1-467B-B436-FE27392BFBCB}" presName="compositeNode" presStyleCnt="0">
        <dgm:presLayoutVars>
          <dgm:bulletEnabled val="1"/>
        </dgm:presLayoutVars>
      </dgm:prSet>
      <dgm:spPr/>
    </dgm:pt>
    <dgm:pt modelId="{AC43213C-10A2-4F2A-9BB9-28A796EC57AC}" type="pres">
      <dgm:prSet presAssocID="{B12CEBE8-FCE1-467B-B436-FE27392BFBCB}" presName="bgRect" presStyleLbl="node1" presStyleIdx="0" presStyleCnt="3" custScaleY="28786"/>
      <dgm:spPr/>
      <dgm:t>
        <a:bodyPr/>
        <a:lstStyle/>
        <a:p>
          <a:endParaRPr lang="en-US"/>
        </a:p>
      </dgm:t>
    </dgm:pt>
    <dgm:pt modelId="{A19181C8-E524-479B-809F-3A9320E80C90}" type="pres">
      <dgm:prSet presAssocID="{B12CEBE8-FCE1-467B-B436-FE27392BFBCB}" presName="parentNode" presStyleLbl="node1" presStyleIdx="0" presStyleCnt="3">
        <dgm:presLayoutVars>
          <dgm:chMax val="0"/>
          <dgm:bulletEnabled val="1"/>
        </dgm:presLayoutVars>
      </dgm:prSet>
      <dgm:spPr/>
      <dgm:t>
        <a:bodyPr/>
        <a:lstStyle/>
        <a:p>
          <a:endParaRPr lang="en-US"/>
        </a:p>
      </dgm:t>
    </dgm:pt>
    <dgm:pt modelId="{BA977C7A-1909-4F80-B1CB-239A0266B4FF}" type="pres">
      <dgm:prSet presAssocID="{B12CEBE8-FCE1-467B-B436-FE27392BFBCB}" presName="childNode" presStyleLbl="node1" presStyleIdx="0" presStyleCnt="3">
        <dgm:presLayoutVars>
          <dgm:bulletEnabled val="1"/>
        </dgm:presLayoutVars>
      </dgm:prSet>
      <dgm:spPr/>
      <dgm:t>
        <a:bodyPr/>
        <a:lstStyle/>
        <a:p>
          <a:endParaRPr lang="en-US"/>
        </a:p>
      </dgm:t>
    </dgm:pt>
    <dgm:pt modelId="{F414344E-A91C-43EB-AE7C-53013C25F9FC}" type="pres">
      <dgm:prSet presAssocID="{7619A7F2-5E85-4F4E-B65D-940BCA751D4D}" presName="hSp" presStyleCnt="0"/>
      <dgm:spPr/>
    </dgm:pt>
    <dgm:pt modelId="{10B640E1-F6AE-454E-ADA1-E3E85DBEF339}" type="pres">
      <dgm:prSet presAssocID="{7619A7F2-5E85-4F4E-B65D-940BCA751D4D}" presName="vProcSp" presStyleCnt="0"/>
      <dgm:spPr/>
    </dgm:pt>
    <dgm:pt modelId="{184744E8-A853-46A6-A9E8-B49EA769AE4D}" type="pres">
      <dgm:prSet presAssocID="{7619A7F2-5E85-4F4E-B65D-940BCA751D4D}" presName="vSp1" presStyleCnt="0"/>
      <dgm:spPr/>
    </dgm:pt>
    <dgm:pt modelId="{025BF94F-9CC7-4751-8708-D636FD50635F}" type="pres">
      <dgm:prSet presAssocID="{7619A7F2-5E85-4F4E-B65D-940BCA751D4D}" presName="simulatedConn" presStyleLbl="solidFgAcc1" presStyleIdx="0" presStyleCnt="2" custAng="5400000" custScaleY="257124" custLinFactY="-358484" custLinFactNeighborX="-25996" custLinFactNeighborY="-400000"/>
      <dgm:spPr>
        <a:prstGeom prst="leftRightArrow">
          <a:avLst/>
        </a:prstGeom>
        <a:solidFill>
          <a:srgbClr val="FF0000"/>
        </a:solidFill>
        <a:ln>
          <a:solidFill>
            <a:schemeClr val="tx1"/>
          </a:solidFill>
        </a:ln>
      </dgm:spPr>
      <dgm:t>
        <a:bodyPr/>
        <a:lstStyle/>
        <a:p>
          <a:endParaRPr lang="en-US"/>
        </a:p>
      </dgm:t>
    </dgm:pt>
    <dgm:pt modelId="{F46B99FA-16DC-49C5-804D-A8523CB3124B}" type="pres">
      <dgm:prSet presAssocID="{7619A7F2-5E85-4F4E-B65D-940BCA751D4D}" presName="vSp2" presStyleCnt="0"/>
      <dgm:spPr/>
    </dgm:pt>
    <dgm:pt modelId="{A25CA207-1DB4-40BA-8197-C04B6C7BAF87}" type="pres">
      <dgm:prSet presAssocID="{7619A7F2-5E85-4F4E-B65D-940BCA751D4D}" presName="sibTrans" presStyleCnt="0"/>
      <dgm:spPr/>
    </dgm:pt>
    <dgm:pt modelId="{81AD296C-7E99-4FAD-9A36-4C138A7AD299}" type="pres">
      <dgm:prSet presAssocID="{2C530608-7178-49B5-BCFA-E701FB0C25E6}" presName="compositeNode" presStyleCnt="0">
        <dgm:presLayoutVars>
          <dgm:bulletEnabled val="1"/>
        </dgm:presLayoutVars>
      </dgm:prSet>
      <dgm:spPr/>
    </dgm:pt>
    <dgm:pt modelId="{2C8B32AC-72B2-4AAE-AA10-8366E47DBA50}" type="pres">
      <dgm:prSet presAssocID="{2C530608-7178-49B5-BCFA-E701FB0C25E6}" presName="bgRect" presStyleLbl="node1" presStyleIdx="1" presStyleCnt="3" custScaleY="30435"/>
      <dgm:spPr/>
      <dgm:t>
        <a:bodyPr/>
        <a:lstStyle/>
        <a:p>
          <a:endParaRPr lang="en-US"/>
        </a:p>
      </dgm:t>
    </dgm:pt>
    <dgm:pt modelId="{D0200E87-8230-40A2-8EC1-7CF20B7C1DA0}" type="pres">
      <dgm:prSet presAssocID="{2C530608-7178-49B5-BCFA-E701FB0C25E6}" presName="parentNode" presStyleLbl="node1" presStyleIdx="1" presStyleCnt="3">
        <dgm:presLayoutVars>
          <dgm:chMax val="0"/>
          <dgm:bulletEnabled val="1"/>
        </dgm:presLayoutVars>
      </dgm:prSet>
      <dgm:spPr/>
      <dgm:t>
        <a:bodyPr/>
        <a:lstStyle/>
        <a:p>
          <a:endParaRPr lang="en-US"/>
        </a:p>
      </dgm:t>
    </dgm:pt>
    <dgm:pt modelId="{750AEFBF-CAAF-40D1-81B4-B8B6F1919393}" type="pres">
      <dgm:prSet presAssocID="{2C530608-7178-49B5-BCFA-E701FB0C25E6}" presName="childNode" presStyleLbl="node1" presStyleIdx="1" presStyleCnt="3">
        <dgm:presLayoutVars>
          <dgm:bulletEnabled val="1"/>
        </dgm:presLayoutVars>
      </dgm:prSet>
      <dgm:spPr/>
      <dgm:t>
        <a:bodyPr/>
        <a:lstStyle/>
        <a:p>
          <a:endParaRPr lang="en-US"/>
        </a:p>
      </dgm:t>
    </dgm:pt>
    <dgm:pt modelId="{41A85909-78C4-4DE7-ACE6-7AB1FBB93A2C}" type="pres">
      <dgm:prSet presAssocID="{27B84AD8-EACC-4B73-A510-BFF40814481A}" presName="hSp" presStyleCnt="0"/>
      <dgm:spPr/>
    </dgm:pt>
    <dgm:pt modelId="{45A5F163-B125-482C-980C-2D8D613351C2}" type="pres">
      <dgm:prSet presAssocID="{27B84AD8-EACC-4B73-A510-BFF40814481A}" presName="vProcSp" presStyleCnt="0"/>
      <dgm:spPr/>
    </dgm:pt>
    <dgm:pt modelId="{9931ECC6-5767-42B6-AD25-0D294D3B04E7}" type="pres">
      <dgm:prSet presAssocID="{27B84AD8-EACC-4B73-A510-BFF40814481A}" presName="vSp1" presStyleCnt="0"/>
      <dgm:spPr/>
    </dgm:pt>
    <dgm:pt modelId="{65EB9979-55D3-47B8-9FE3-E14146FD1545}" type="pres">
      <dgm:prSet presAssocID="{27B84AD8-EACC-4B73-A510-BFF40814481A}" presName="simulatedConn" presStyleLbl="solidFgAcc1" presStyleIdx="1" presStyleCnt="2" custAng="5400000" custScaleY="267612" custLinFactY="-362506" custLinFactNeighborX="-7712" custLinFactNeighborY="-400000"/>
      <dgm:spPr>
        <a:prstGeom prst="leftRightArrow">
          <a:avLst/>
        </a:prstGeom>
        <a:solidFill>
          <a:srgbClr val="FF0000"/>
        </a:solidFill>
        <a:ln>
          <a:solidFill>
            <a:schemeClr val="tx1"/>
          </a:solidFill>
        </a:ln>
      </dgm:spPr>
      <dgm:t>
        <a:bodyPr/>
        <a:lstStyle/>
        <a:p>
          <a:endParaRPr lang="en-US"/>
        </a:p>
      </dgm:t>
    </dgm:pt>
    <dgm:pt modelId="{2416035B-E232-4072-B714-7617A4BAD4DE}" type="pres">
      <dgm:prSet presAssocID="{27B84AD8-EACC-4B73-A510-BFF40814481A}" presName="vSp2" presStyleCnt="0"/>
      <dgm:spPr/>
    </dgm:pt>
    <dgm:pt modelId="{F0C826A3-5D9A-47B4-A436-0DE9A9F4C58F}" type="pres">
      <dgm:prSet presAssocID="{27B84AD8-EACC-4B73-A510-BFF40814481A}" presName="sibTrans" presStyleCnt="0"/>
      <dgm:spPr/>
    </dgm:pt>
    <dgm:pt modelId="{A5C3C674-8B6D-4577-9D7C-F6FF72089C4C}" type="pres">
      <dgm:prSet presAssocID="{183BDF61-CBB6-46E3-96CE-6DDF274A5F75}" presName="compositeNode" presStyleCnt="0">
        <dgm:presLayoutVars>
          <dgm:bulletEnabled val="1"/>
        </dgm:presLayoutVars>
      </dgm:prSet>
      <dgm:spPr/>
    </dgm:pt>
    <dgm:pt modelId="{9FCA874F-5E0C-4791-B0F6-3970A812FFBB}" type="pres">
      <dgm:prSet presAssocID="{183BDF61-CBB6-46E3-96CE-6DDF274A5F75}" presName="bgRect" presStyleLbl="node1" presStyleIdx="2" presStyleCnt="3" custScaleY="28786" custLinFactNeighborX="12546" custLinFactNeighborY="361"/>
      <dgm:spPr/>
      <dgm:t>
        <a:bodyPr/>
        <a:lstStyle/>
        <a:p>
          <a:endParaRPr lang="en-US"/>
        </a:p>
      </dgm:t>
    </dgm:pt>
    <dgm:pt modelId="{FCFE54D7-8FF5-4395-A27F-3C2436081F46}" type="pres">
      <dgm:prSet presAssocID="{183BDF61-CBB6-46E3-96CE-6DDF274A5F75}" presName="parentNode" presStyleLbl="node1" presStyleIdx="2" presStyleCnt="3">
        <dgm:presLayoutVars>
          <dgm:chMax val="0"/>
          <dgm:bulletEnabled val="1"/>
        </dgm:presLayoutVars>
      </dgm:prSet>
      <dgm:spPr/>
      <dgm:t>
        <a:bodyPr/>
        <a:lstStyle/>
        <a:p>
          <a:endParaRPr lang="en-US"/>
        </a:p>
      </dgm:t>
    </dgm:pt>
    <dgm:pt modelId="{32974BF0-488D-4F10-8737-BF73750948E9}" type="pres">
      <dgm:prSet presAssocID="{183BDF61-CBB6-46E3-96CE-6DDF274A5F75}" presName="childNode" presStyleLbl="node1" presStyleIdx="2" presStyleCnt="3">
        <dgm:presLayoutVars>
          <dgm:bulletEnabled val="1"/>
        </dgm:presLayoutVars>
      </dgm:prSet>
      <dgm:spPr/>
      <dgm:t>
        <a:bodyPr/>
        <a:lstStyle/>
        <a:p>
          <a:endParaRPr lang="en-US"/>
        </a:p>
      </dgm:t>
    </dgm:pt>
  </dgm:ptLst>
  <dgm:cxnLst>
    <dgm:cxn modelId="{2B767978-6ADF-4D9A-85FA-F36D6679F82A}" type="presOf" srcId="{E980A451-8B32-4A2E-8C4A-252AF1A5204B}" destId="{32974BF0-488D-4F10-8737-BF73750948E9}" srcOrd="0" destOrd="0" presId="urn:microsoft.com/office/officeart/2005/8/layout/hProcess7"/>
    <dgm:cxn modelId="{28312372-A1AE-43B6-B51A-FC3FE2EC0483}" type="presOf" srcId="{28228669-307A-443C-A604-496AC5994915}" destId="{6683574A-FAB8-42F4-83A1-B5CB99144B00}" srcOrd="0" destOrd="0" presId="urn:microsoft.com/office/officeart/2005/8/layout/hProcess7"/>
    <dgm:cxn modelId="{C2356DBD-F692-4096-AC06-0293628C8A53}" type="presOf" srcId="{C023F2A2-1687-4E42-8CF8-C06AAC77C9AE}" destId="{750AEFBF-CAAF-40D1-81B4-B8B6F1919393}" srcOrd="0" destOrd="0" presId="urn:microsoft.com/office/officeart/2005/8/layout/hProcess7"/>
    <dgm:cxn modelId="{DE8DFDDD-1B2C-44EF-A990-82FB82733142}" type="presOf" srcId="{2C530608-7178-49B5-BCFA-E701FB0C25E6}" destId="{D0200E87-8230-40A2-8EC1-7CF20B7C1DA0}" srcOrd="1" destOrd="0" presId="urn:microsoft.com/office/officeart/2005/8/layout/hProcess7"/>
    <dgm:cxn modelId="{A23150C2-1286-4C53-933A-A548664CB737}" type="presOf" srcId="{B12CEBE8-FCE1-467B-B436-FE27392BFBCB}" destId="{AC43213C-10A2-4F2A-9BB9-28A796EC57AC}" srcOrd="0" destOrd="0" presId="urn:microsoft.com/office/officeart/2005/8/layout/hProcess7"/>
    <dgm:cxn modelId="{6887A5A1-8D6C-475E-B142-35C70C332D53}" srcId="{B12CEBE8-FCE1-467B-B436-FE27392BFBCB}" destId="{8C13F3F1-2A12-448C-BDDD-ECC6B686B019}" srcOrd="0" destOrd="0" parTransId="{56F4C3CB-40E6-4B8B-840A-4D22354CEC28}" sibTransId="{6E59D93D-F7F5-4664-A080-23D0A0111761}"/>
    <dgm:cxn modelId="{8E485EBE-F114-4961-8C93-741D16AF7EEE}" type="presOf" srcId="{183BDF61-CBB6-46E3-96CE-6DDF274A5F75}" destId="{9FCA874F-5E0C-4791-B0F6-3970A812FFBB}" srcOrd="0" destOrd="0" presId="urn:microsoft.com/office/officeart/2005/8/layout/hProcess7"/>
    <dgm:cxn modelId="{D92E039E-EBBF-4BC0-A1D3-03909EF1CCEB}" srcId="{183BDF61-CBB6-46E3-96CE-6DDF274A5F75}" destId="{E980A451-8B32-4A2E-8C4A-252AF1A5204B}" srcOrd="0" destOrd="0" parTransId="{AC9B5443-ED8B-4D9E-A6C4-DF357ADC0573}" sibTransId="{D87AC577-5FBD-474F-BA2C-C0C774D6B189}"/>
    <dgm:cxn modelId="{54CEDB5D-8D8B-40C0-996C-31743D659989}" srcId="{2C530608-7178-49B5-BCFA-E701FB0C25E6}" destId="{C023F2A2-1687-4E42-8CF8-C06AAC77C9AE}" srcOrd="0" destOrd="0" parTransId="{3CCC642B-6604-4476-A2CA-EF1F1B4482F5}" sibTransId="{F99DE183-6CA0-4D4D-AF8D-C3672A461C88}"/>
    <dgm:cxn modelId="{7FF0F9E9-11B5-404F-BD26-192F03007AC6}" srcId="{28228669-307A-443C-A604-496AC5994915}" destId="{183BDF61-CBB6-46E3-96CE-6DDF274A5F75}" srcOrd="2" destOrd="0" parTransId="{DAA827A0-EEE2-4126-A210-C4C567345669}" sibTransId="{79BABA28-C04F-468F-AC74-EB60B90EB93B}"/>
    <dgm:cxn modelId="{ECCA926E-3E95-433E-81DE-6203057CADDD}" srcId="{28228669-307A-443C-A604-496AC5994915}" destId="{2C530608-7178-49B5-BCFA-E701FB0C25E6}" srcOrd="1" destOrd="0" parTransId="{5D6C8DB2-BBBF-48CC-B128-504C66662D8A}" sibTransId="{27B84AD8-EACC-4B73-A510-BFF40814481A}"/>
    <dgm:cxn modelId="{7E349C6C-751B-409E-AA74-E20F9BDB2107}" type="presOf" srcId="{183BDF61-CBB6-46E3-96CE-6DDF274A5F75}" destId="{FCFE54D7-8FF5-4395-A27F-3C2436081F46}" srcOrd="1" destOrd="0" presId="urn:microsoft.com/office/officeart/2005/8/layout/hProcess7"/>
    <dgm:cxn modelId="{CF09319E-1477-48B3-8AA6-68E7D0EBD033}" type="presOf" srcId="{8C13F3F1-2A12-448C-BDDD-ECC6B686B019}" destId="{BA977C7A-1909-4F80-B1CB-239A0266B4FF}" srcOrd="0" destOrd="0" presId="urn:microsoft.com/office/officeart/2005/8/layout/hProcess7"/>
    <dgm:cxn modelId="{AC8EBD0E-EDB9-4B79-8056-AE4BDC953217}" type="presOf" srcId="{B12CEBE8-FCE1-467B-B436-FE27392BFBCB}" destId="{A19181C8-E524-479B-809F-3A9320E80C90}" srcOrd="1" destOrd="0" presId="urn:microsoft.com/office/officeart/2005/8/layout/hProcess7"/>
    <dgm:cxn modelId="{8FC2D6E8-5383-437F-9373-A4BAA2B85C5D}" type="presOf" srcId="{2C530608-7178-49B5-BCFA-E701FB0C25E6}" destId="{2C8B32AC-72B2-4AAE-AA10-8366E47DBA50}" srcOrd="0" destOrd="0" presId="urn:microsoft.com/office/officeart/2005/8/layout/hProcess7"/>
    <dgm:cxn modelId="{E7CF503D-F00A-4E4C-A2CC-821AB84605F1}" srcId="{28228669-307A-443C-A604-496AC5994915}" destId="{B12CEBE8-FCE1-467B-B436-FE27392BFBCB}" srcOrd="0" destOrd="0" parTransId="{31895406-192E-41EF-A04B-2F2A0C1200A6}" sibTransId="{7619A7F2-5E85-4F4E-B65D-940BCA751D4D}"/>
    <dgm:cxn modelId="{B06D98BC-8C43-4D3A-BB98-01F8C12BEF17}" type="presParOf" srcId="{6683574A-FAB8-42F4-83A1-B5CB99144B00}" destId="{153FAF82-061E-4A0E-B1C0-BF1A960623E4}" srcOrd="0" destOrd="0" presId="urn:microsoft.com/office/officeart/2005/8/layout/hProcess7"/>
    <dgm:cxn modelId="{635AE8BF-7D9D-4E08-BD76-700EC777659F}" type="presParOf" srcId="{153FAF82-061E-4A0E-B1C0-BF1A960623E4}" destId="{AC43213C-10A2-4F2A-9BB9-28A796EC57AC}" srcOrd="0" destOrd="0" presId="urn:microsoft.com/office/officeart/2005/8/layout/hProcess7"/>
    <dgm:cxn modelId="{6B5ED16B-2D72-4740-A44B-6148669ADF71}" type="presParOf" srcId="{153FAF82-061E-4A0E-B1C0-BF1A960623E4}" destId="{A19181C8-E524-479B-809F-3A9320E80C90}" srcOrd="1" destOrd="0" presId="urn:microsoft.com/office/officeart/2005/8/layout/hProcess7"/>
    <dgm:cxn modelId="{2AE7CBD4-C6AF-484D-B18A-D9A0A2B1F853}" type="presParOf" srcId="{153FAF82-061E-4A0E-B1C0-BF1A960623E4}" destId="{BA977C7A-1909-4F80-B1CB-239A0266B4FF}" srcOrd="2" destOrd="0" presId="urn:microsoft.com/office/officeart/2005/8/layout/hProcess7"/>
    <dgm:cxn modelId="{95F2CF70-1867-47FD-A4CA-5FA0A69A82AB}" type="presParOf" srcId="{6683574A-FAB8-42F4-83A1-B5CB99144B00}" destId="{F414344E-A91C-43EB-AE7C-53013C25F9FC}" srcOrd="1" destOrd="0" presId="urn:microsoft.com/office/officeart/2005/8/layout/hProcess7"/>
    <dgm:cxn modelId="{306C4EA0-D1A0-4470-B954-B07E9E7828B3}" type="presParOf" srcId="{6683574A-FAB8-42F4-83A1-B5CB99144B00}" destId="{10B640E1-F6AE-454E-ADA1-E3E85DBEF339}" srcOrd="2" destOrd="0" presId="urn:microsoft.com/office/officeart/2005/8/layout/hProcess7"/>
    <dgm:cxn modelId="{93F48767-F5B9-4C5B-83A8-B0AB3D61B856}" type="presParOf" srcId="{10B640E1-F6AE-454E-ADA1-E3E85DBEF339}" destId="{184744E8-A853-46A6-A9E8-B49EA769AE4D}" srcOrd="0" destOrd="0" presId="urn:microsoft.com/office/officeart/2005/8/layout/hProcess7"/>
    <dgm:cxn modelId="{F0FFA63B-4E89-4C62-BFCC-0A423533F74D}" type="presParOf" srcId="{10B640E1-F6AE-454E-ADA1-E3E85DBEF339}" destId="{025BF94F-9CC7-4751-8708-D636FD50635F}" srcOrd="1" destOrd="0" presId="urn:microsoft.com/office/officeart/2005/8/layout/hProcess7"/>
    <dgm:cxn modelId="{588EBEA1-0403-449A-8FB3-437204F4860B}" type="presParOf" srcId="{10B640E1-F6AE-454E-ADA1-E3E85DBEF339}" destId="{F46B99FA-16DC-49C5-804D-A8523CB3124B}" srcOrd="2" destOrd="0" presId="urn:microsoft.com/office/officeart/2005/8/layout/hProcess7"/>
    <dgm:cxn modelId="{26F3FA3F-4B99-4140-A750-20EEDCF5DA96}" type="presParOf" srcId="{6683574A-FAB8-42F4-83A1-B5CB99144B00}" destId="{A25CA207-1DB4-40BA-8197-C04B6C7BAF87}" srcOrd="3" destOrd="0" presId="urn:microsoft.com/office/officeart/2005/8/layout/hProcess7"/>
    <dgm:cxn modelId="{B1EB6896-EDFC-46F2-81B2-369FAF313681}" type="presParOf" srcId="{6683574A-FAB8-42F4-83A1-B5CB99144B00}" destId="{81AD296C-7E99-4FAD-9A36-4C138A7AD299}" srcOrd="4" destOrd="0" presId="urn:microsoft.com/office/officeart/2005/8/layout/hProcess7"/>
    <dgm:cxn modelId="{3FF00E9F-62E3-472D-95AC-5B75EF31DE79}" type="presParOf" srcId="{81AD296C-7E99-4FAD-9A36-4C138A7AD299}" destId="{2C8B32AC-72B2-4AAE-AA10-8366E47DBA50}" srcOrd="0" destOrd="0" presId="urn:microsoft.com/office/officeart/2005/8/layout/hProcess7"/>
    <dgm:cxn modelId="{88DA8999-065C-4C7C-85F0-F949B0188337}" type="presParOf" srcId="{81AD296C-7E99-4FAD-9A36-4C138A7AD299}" destId="{D0200E87-8230-40A2-8EC1-7CF20B7C1DA0}" srcOrd="1" destOrd="0" presId="urn:microsoft.com/office/officeart/2005/8/layout/hProcess7"/>
    <dgm:cxn modelId="{B2FBBB66-F4A8-46AE-97C6-2B5DD3BACCC8}" type="presParOf" srcId="{81AD296C-7E99-4FAD-9A36-4C138A7AD299}" destId="{750AEFBF-CAAF-40D1-81B4-B8B6F1919393}" srcOrd="2" destOrd="0" presId="urn:microsoft.com/office/officeart/2005/8/layout/hProcess7"/>
    <dgm:cxn modelId="{5662BA41-13CC-43D9-8001-75582CC7F817}" type="presParOf" srcId="{6683574A-FAB8-42F4-83A1-B5CB99144B00}" destId="{41A85909-78C4-4DE7-ACE6-7AB1FBB93A2C}" srcOrd="5" destOrd="0" presId="urn:microsoft.com/office/officeart/2005/8/layout/hProcess7"/>
    <dgm:cxn modelId="{F58CE6FF-552E-48B8-AD5B-EA42A1A17D91}" type="presParOf" srcId="{6683574A-FAB8-42F4-83A1-B5CB99144B00}" destId="{45A5F163-B125-482C-980C-2D8D613351C2}" srcOrd="6" destOrd="0" presId="urn:microsoft.com/office/officeart/2005/8/layout/hProcess7"/>
    <dgm:cxn modelId="{70086698-B8EB-410F-99C3-B5E22AA10056}" type="presParOf" srcId="{45A5F163-B125-482C-980C-2D8D613351C2}" destId="{9931ECC6-5767-42B6-AD25-0D294D3B04E7}" srcOrd="0" destOrd="0" presId="urn:microsoft.com/office/officeart/2005/8/layout/hProcess7"/>
    <dgm:cxn modelId="{E529B467-B45D-45E7-BC4E-6A00B9B04F97}" type="presParOf" srcId="{45A5F163-B125-482C-980C-2D8D613351C2}" destId="{65EB9979-55D3-47B8-9FE3-E14146FD1545}" srcOrd="1" destOrd="0" presId="urn:microsoft.com/office/officeart/2005/8/layout/hProcess7"/>
    <dgm:cxn modelId="{84D38B64-6AA6-4665-9D70-731DF6FB87EC}" type="presParOf" srcId="{45A5F163-B125-482C-980C-2D8D613351C2}" destId="{2416035B-E232-4072-B714-7617A4BAD4DE}" srcOrd="2" destOrd="0" presId="urn:microsoft.com/office/officeart/2005/8/layout/hProcess7"/>
    <dgm:cxn modelId="{A8A640E8-E426-4259-92AD-994AAFD670CB}" type="presParOf" srcId="{6683574A-FAB8-42F4-83A1-B5CB99144B00}" destId="{F0C826A3-5D9A-47B4-A436-0DE9A9F4C58F}" srcOrd="7" destOrd="0" presId="urn:microsoft.com/office/officeart/2005/8/layout/hProcess7"/>
    <dgm:cxn modelId="{AF83C632-5376-41B8-ACD9-0C7807C3E6AC}" type="presParOf" srcId="{6683574A-FAB8-42F4-83A1-B5CB99144B00}" destId="{A5C3C674-8B6D-4577-9D7C-F6FF72089C4C}" srcOrd="8" destOrd="0" presId="urn:microsoft.com/office/officeart/2005/8/layout/hProcess7"/>
    <dgm:cxn modelId="{E985E862-1FB3-4DB3-950D-1D37666EE2E5}" type="presParOf" srcId="{A5C3C674-8B6D-4577-9D7C-F6FF72089C4C}" destId="{9FCA874F-5E0C-4791-B0F6-3970A812FFBB}" srcOrd="0" destOrd="0" presId="urn:microsoft.com/office/officeart/2005/8/layout/hProcess7"/>
    <dgm:cxn modelId="{C0D665E7-D404-4A0B-AC5E-B92BDFF3D71A}" type="presParOf" srcId="{A5C3C674-8B6D-4577-9D7C-F6FF72089C4C}" destId="{FCFE54D7-8FF5-4395-A27F-3C2436081F46}" srcOrd="1" destOrd="0" presId="urn:microsoft.com/office/officeart/2005/8/layout/hProcess7"/>
    <dgm:cxn modelId="{E22D3099-4470-4B43-9FDA-EAE5A39B234E}" type="presParOf" srcId="{A5C3C674-8B6D-4577-9D7C-F6FF72089C4C}" destId="{32974BF0-488D-4F10-8737-BF73750948E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2B17B-B668-4F89-B7F4-0D0D10EA3C3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EA923C3-D5D5-45F6-8ABC-21EC9A9CE864}">
      <dgm:prSet phldrT="[Text]"/>
      <dgm:spPr>
        <a:solidFill>
          <a:schemeClr val="accent4">
            <a:lumMod val="40000"/>
            <a:lumOff val="60000"/>
          </a:schemeClr>
        </a:solidFill>
      </dgm:spPr>
      <dgm:t>
        <a:bodyPr/>
        <a:lstStyle/>
        <a:p>
          <a:r>
            <a:rPr lang="en-US" dirty="0" smtClean="0">
              <a:solidFill>
                <a:srgbClr val="002060"/>
              </a:solidFill>
            </a:rPr>
            <a:t>Plans</a:t>
          </a:r>
          <a:endParaRPr lang="en-US" dirty="0">
            <a:solidFill>
              <a:srgbClr val="002060"/>
            </a:solidFill>
          </a:endParaRPr>
        </a:p>
      </dgm:t>
    </dgm:pt>
    <dgm:pt modelId="{702FB9DF-4ACC-4D0C-9BAD-A3232FF6ACF7}" type="parTrans" cxnId="{E9D652CB-D6D8-4A01-8B77-0378B44D4BA9}">
      <dgm:prSet/>
      <dgm:spPr/>
      <dgm:t>
        <a:bodyPr/>
        <a:lstStyle/>
        <a:p>
          <a:endParaRPr lang="en-US"/>
        </a:p>
      </dgm:t>
    </dgm:pt>
    <dgm:pt modelId="{81BFA8FB-DC7F-4A32-8CD9-7C60B0245594}" type="sibTrans" cxnId="{E9D652CB-D6D8-4A01-8B77-0378B44D4BA9}">
      <dgm:prSet/>
      <dgm:spPr/>
      <dgm:t>
        <a:bodyPr/>
        <a:lstStyle/>
        <a:p>
          <a:endParaRPr lang="en-US"/>
        </a:p>
      </dgm:t>
    </dgm:pt>
    <dgm:pt modelId="{A8236F86-E683-45EC-A558-411E5815E4CF}">
      <dgm:prSet phldrT="[Text]"/>
      <dgm:spPr>
        <a:solidFill>
          <a:schemeClr val="accent6">
            <a:lumMod val="40000"/>
            <a:lumOff val="60000"/>
          </a:schemeClr>
        </a:solidFill>
      </dgm:spPr>
      <dgm:t>
        <a:bodyPr/>
        <a:lstStyle/>
        <a:p>
          <a:r>
            <a:rPr lang="en-US" dirty="0" smtClean="0">
              <a:solidFill>
                <a:srgbClr val="002060"/>
              </a:solidFill>
            </a:rPr>
            <a:t>Specifications</a:t>
          </a:r>
          <a:endParaRPr lang="en-US" dirty="0">
            <a:solidFill>
              <a:srgbClr val="002060"/>
            </a:solidFill>
          </a:endParaRPr>
        </a:p>
      </dgm:t>
    </dgm:pt>
    <dgm:pt modelId="{FBCDE6A1-B83D-453B-8F25-879E87DC9918}" type="parTrans" cxnId="{79A66D2B-7A15-4CE9-ADD4-57DDA106D6BE}">
      <dgm:prSet/>
      <dgm:spPr/>
      <dgm:t>
        <a:bodyPr/>
        <a:lstStyle/>
        <a:p>
          <a:endParaRPr lang="en-US"/>
        </a:p>
      </dgm:t>
    </dgm:pt>
    <dgm:pt modelId="{7CDB8172-6440-49FC-AA44-5D0809B72CC2}" type="sibTrans" cxnId="{79A66D2B-7A15-4CE9-ADD4-57DDA106D6BE}">
      <dgm:prSet/>
      <dgm:spPr/>
      <dgm:t>
        <a:bodyPr/>
        <a:lstStyle/>
        <a:p>
          <a:endParaRPr lang="en-US"/>
        </a:p>
      </dgm:t>
    </dgm:pt>
    <dgm:pt modelId="{AC608F1B-E15F-438C-9617-80E26B4952D9}">
      <dgm:prSet phldrT="[Text]"/>
      <dgm:spPr/>
      <dgm:t>
        <a:bodyPr/>
        <a:lstStyle/>
        <a:p>
          <a:r>
            <a:rPr lang="en-US" dirty="0" smtClean="0"/>
            <a:t>Cost Estimate</a:t>
          </a:r>
        </a:p>
        <a:p>
          <a:r>
            <a:rPr lang="en-US" dirty="0" smtClean="0"/>
            <a:t>(=Bid Form)</a:t>
          </a:r>
          <a:endParaRPr lang="en-US" dirty="0"/>
        </a:p>
      </dgm:t>
    </dgm:pt>
    <dgm:pt modelId="{983F220E-58E1-4F8B-BAF0-FA4070395EDC}" type="parTrans" cxnId="{8644FB32-85CA-4B6E-8B93-D6E56806AA62}">
      <dgm:prSet/>
      <dgm:spPr/>
      <dgm:t>
        <a:bodyPr/>
        <a:lstStyle/>
        <a:p>
          <a:endParaRPr lang="en-US"/>
        </a:p>
      </dgm:t>
    </dgm:pt>
    <dgm:pt modelId="{C71C1579-E946-4D72-8896-D4814DD89E39}" type="sibTrans" cxnId="{8644FB32-85CA-4B6E-8B93-D6E56806AA62}">
      <dgm:prSet/>
      <dgm:spPr/>
      <dgm:t>
        <a:bodyPr/>
        <a:lstStyle/>
        <a:p>
          <a:endParaRPr lang="en-US"/>
        </a:p>
      </dgm:t>
    </dgm:pt>
    <dgm:pt modelId="{D6026080-6CB3-4D9D-9BF4-8130CCB0833C}">
      <dgm:prSet phldrT="[Text]"/>
      <dgm:spPr>
        <a:solidFill>
          <a:srgbClr val="FFC000"/>
        </a:solidFill>
      </dgm:spPr>
      <dgm:t>
        <a:bodyPr/>
        <a:lstStyle/>
        <a:p>
          <a:r>
            <a:rPr lang="en-US" dirty="0" smtClean="0">
              <a:solidFill>
                <a:srgbClr val="002060"/>
              </a:solidFill>
            </a:rPr>
            <a:t>Fire Marshall, </a:t>
          </a:r>
        </a:p>
        <a:p>
          <a:r>
            <a:rPr lang="en-US" dirty="0" smtClean="0">
              <a:solidFill>
                <a:srgbClr val="002060"/>
              </a:solidFill>
            </a:rPr>
            <a:t>LDH &amp; Permitting</a:t>
          </a:r>
        </a:p>
        <a:p>
          <a:r>
            <a:rPr lang="en-US" dirty="0" smtClean="0">
              <a:solidFill>
                <a:srgbClr val="002060"/>
              </a:solidFill>
            </a:rPr>
            <a:t>Transmittals</a:t>
          </a:r>
        </a:p>
      </dgm:t>
    </dgm:pt>
    <dgm:pt modelId="{53630C4B-AE1A-476A-840F-DD9DF44F2E33}" type="parTrans" cxnId="{1B7A9374-038B-4EF3-ACA1-1B25862F77D4}">
      <dgm:prSet/>
      <dgm:spPr/>
      <dgm:t>
        <a:bodyPr/>
        <a:lstStyle/>
        <a:p>
          <a:endParaRPr lang="en-US"/>
        </a:p>
      </dgm:t>
    </dgm:pt>
    <dgm:pt modelId="{FC060F64-C9A2-45BB-BE12-EE3964B0D716}" type="sibTrans" cxnId="{1B7A9374-038B-4EF3-ACA1-1B25862F77D4}">
      <dgm:prSet/>
      <dgm:spPr/>
      <dgm:t>
        <a:bodyPr/>
        <a:lstStyle/>
        <a:p>
          <a:endParaRPr lang="en-US"/>
        </a:p>
      </dgm:t>
    </dgm:pt>
    <dgm:pt modelId="{11CAB11A-C7A2-4531-84C2-F96C6D2B0EC2}">
      <dgm:prSet phldrT="[Text]"/>
      <dgm:spPr>
        <a:solidFill>
          <a:srgbClr val="002060"/>
        </a:solidFill>
      </dgm:spPr>
      <dgm:t>
        <a:bodyPr/>
        <a:lstStyle/>
        <a:p>
          <a:r>
            <a:rPr lang="en-US" dirty="0" smtClean="0"/>
            <a:t>Addendums</a:t>
          </a:r>
          <a:endParaRPr lang="en-US" dirty="0"/>
        </a:p>
      </dgm:t>
    </dgm:pt>
    <dgm:pt modelId="{FFF8328E-F3B6-4F89-B042-FB831F01D77B}" type="parTrans" cxnId="{F9E58369-99E5-469B-9D91-0FB26CC5BC3A}">
      <dgm:prSet/>
      <dgm:spPr/>
      <dgm:t>
        <a:bodyPr/>
        <a:lstStyle/>
        <a:p>
          <a:endParaRPr lang="en-US"/>
        </a:p>
      </dgm:t>
    </dgm:pt>
    <dgm:pt modelId="{DA6B22E5-DC48-4C96-B43E-FCB35EF74357}" type="sibTrans" cxnId="{F9E58369-99E5-469B-9D91-0FB26CC5BC3A}">
      <dgm:prSet/>
      <dgm:spPr/>
      <dgm:t>
        <a:bodyPr/>
        <a:lstStyle/>
        <a:p>
          <a:endParaRPr lang="en-US"/>
        </a:p>
      </dgm:t>
    </dgm:pt>
    <dgm:pt modelId="{B7EB35FC-76A0-40C4-A5C0-C38A96E81C43}" type="pres">
      <dgm:prSet presAssocID="{BD52B17B-B668-4F89-B7F4-0D0D10EA3C3B}" presName="rootnode" presStyleCnt="0">
        <dgm:presLayoutVars>
          <dgm:chMax/>
          <dgm:chPref/>
          <dgm:dir/>
          <dgm:animLvl val="lvl"/>
        </dgm:presLayoutVars>
      </dgm:prSet>
      <dgm:spPr/>
      <dgm:t>
        <a:bodyPr/>
        <a:lstStyle/>
        <a:p>
          <a:endParaRPr lang="en-US"/>
        </a:p>
      </dgm:t>
    </dgm:pt>
    <dgm:pt modelId="{116FB00E-8966-4497-9BFE-F6C4B92AB0B1}" type="pres">
      <dgm:prSet presAssocID="{5EA923C3-D5D5-45F6-8ABC-21EC9A9CE864}" presName="composite" presStyleCnt="0"/>
      <dgm:spPr/>
    </dgm:pt>
    <dgm:pt modelId="{A39A8E8B-DCF8-4BE6-9312-37A5452F147F}" type="pres">
      <dgm:prSet presAssocID="{5EA923C3-D5D5-45F6-8ABC-21EC9A9CE864}" presName="bentUpArrow1" presStyleLbl="alignImgPlace1" presStyleIdx="0" presStyleCnt="4"/>
      <dgm:spPr/>
    </dgm:pt>
    <dgm:pt modelId="{131BDC82-9EBB-45BC-A5D1-339FD386131F}" type="pres">
      <dgm:prSet presAssocID="{5EA923C3-D5D5-45F6-8ABC-21EC9A9CE864}" presName="ParentText" presStyleLbl="node1" presStyleIdx="0" presStyleCnt="5">
        <dgm:presLayoutVars>
          <dgm:chMax val="1"/>
          <dgm:chPref val="1"/>
          <dgm:bulletEnabled val="1"/>
        </dgm:presLayoutVars>
      </dgm:prSet>
      <dgm:spPr/>
      <dgm:t>
        <a:bodyPr/>
        <a:lstStyle/>
        <a:p>
          <a:endParaRPr lang="en-US"/>
        </a:p>
      </dgm:t>
    </dgm:pt>
    <dgm:pt modelId="{02B1D5C8-27F0-491D-BA04-BA64EE5AC008}" type="pres">
      <dgm:prSet presAssocID="{5EA923C3-D5D5-45F6-8ABC-21EC9A9CE864}" presName="ChildText" presStyleLbl="revTx" presStyleIdx="0" presStyleCnt="4">
        <dgm:presLayoutVars>
          <dgm:chMax val="0"/>
          <dgm:chPref val="0"/>
          <dgm:bulletEnabled val="1"/>
        </dgm:presLayoutVars>
      </dgm:prSet>
      <dgm:spPr/>
      <dgm:t>
        <a:bodyPr/>
        <a:lstStyle/>
        <a:p>
          <a:endParaRPr lang="en-US"/>
        </a:p>
      </dgm:t>
    </dgm:pt>
    <dgm:pt modelId="{A0CE9FF8-FEBC-4CD1-8A37-1988B572ED5C}" type="pres">
      <dgm:prSet presAssocID="{81BFA8FB-DC7F-4A32-8CD9-7C60B0245594}" presName="sibTrans" presStyleCnt="0"/>
      <dgm:spPr/>
    </dgm:pt>
    <dgm:pt modelId="{FCEEBF66-7501-48E0-B1FE-CEE7867BCED2}" type="pres">
      <dgm:prSet presAssocID="{A8236F86-E683-45EC-A558-411E5815E4CF}" presName="composite" presStyleCnt="0"/>
      <dgm:spPr/>
    </dgm:pt>
    <dgm:pt modelId="{64851423-2888-428F-88EB-39D7010EF9C4}" type="pres">
      <dgm:prSet presAssocID="{A8236F86-E683-45EC-A558-411E5815E4CF}" presName="bentUpArrow1" presStyleLbl="alignImgPlace1" presStyleIdx="1" presStyleCnt="4"/>
      <dgm:spPr/>
    </dgm:pt>
    <dgm:pt modelId="{3732577D-BB5E-41FB-8ACB-9CEBE93A4F63}" type="pres">
      <dgm:prSet presAssocID="{A8236F86-E683-45EC-A558-411E5815E4CF}" presName="ParentText" presStyleLbl="node1" presStyleIdx="1" presStyleCnt="5">
        <dgm:presLayoutVars>
          <dgm:chMax val="1"/>
          <dgm:chPref val="1"/>
          <dgm:bulletEnabled val="1"/>
        </dgm:presLayoutVars>
      </dgm:prSet>
      <dgm:spPr/>
      <dgm:t>
        <a:bodyPr/>
        <a:lstStyle/>
        <a:p>
          <a:endParaRPr lang="en-US"/>
        </a:p>
      </dgm:t>
    </dgm:pt>
    <dgm:pt modelId="{8AAAFFE3-BC1E-4536-88C0-377C84431D7E}" type="pres">
      <dgm:prSet presAssocID="{A8236F86-E683-45EC-A558-411E5815E4CF}" presName="ChildText" presStyleLbl="revTx" presStyleIdx="1" presStyleCnt="4">
        <dgm:presLayoutVars>
          <dgm:chMax val="0"/>
          <dgm:chPref val="0"/>
          <dgm:bulletEnabled val="1"/>
        </dgm:presLayoutVars>
      </dgm:prSet>
      <dgm:spPr/>
      <dgm:t>
        <a:bodyPr/>
        <a:lstStyle/>
        <a:p>
          <a:endParaRPr lang="en-US"/>
        </a:p>
      </dgm:t>
    </dgm:pt>
    <dgm:pt modelId="{2DD12E72-5751-46F1-AA25-5F1CDE1073EB}" type="pres">
      <dgm:prSet presAssocID="{7CDB8172-6440-49FC-AA44-5D0809B72CC2}" presName="sibTrans" presStyleCnt="0"/>
      <dgm:spPr/>
    </dgm:pt>
    <dgm:pt modelId="{772878DA-697C-4DB3-A45A-43684F490A5A}" type="pres">
      <dgm:prSet presAssocID="{AC608F1B-E15F-438C-9617-80E26B4952D9}" presName="composite" presStyleCnt="0"/>
      <dgm:spPr/>
    </dgm:pt>
    <dgm:pt modelId="{03324C12-FE09-4609-8FAA-44C651446C17}" type="pres">
      <dgm:prSet presAssocID="{AC608F1B-E15F-438C-9617-80E26B4952D9}" presName="bentUpArrow1" presStyleLbl="alignImgPlace1" presStyleIdx="2" presStyleCnt="4"/>
      <dgm:spPr/>
    </dgm:pt>
    <dgm:pt modelId="{8F169AFE-9795-40AE-B194-514B23681904}" type="pres">
      <dgm:prSet presAssocID="{AC608F1B-E15F-438C-9617-80E26B4952D9}" presName="ParentText" presStyleLbl="node1" presStyleIdx="2" presStyleCnt="5">
        <dgm:presLayoutVars>
          <dgm:chMax val="1"/>
          <dgm:chPref val="1"/>
          <dgm:bulletEnabled val="1"/>
        </dgm:presLayoutVars>
      </dgm:prSet>
      <dgm:spPr/>
      <dgm:t>
        <a:bodyPr/>
        <a:lstStyle/>
        <a:p>
          <a:endParaRPr lang="en-US"/>
        </a:p>
      </dgm:t>
    </dgm:pt>
    <dgm:pt modelId="{FEF54CF5-46B5-4810-82E1-17C6D292C25C}" type="pres">
      <dgm:prSet presAssocID="{AC608F1B-E15F-438C-9617-80E26B4952D9}" presName="ChildText" presStyleLbl="revTx" presStyleIdx="2" presStyleCnt="4">
        <dgm:presLayoutVars>
          <dgm:chMax val="0"/>
          <dgm:chPref val="0"/>
          <dgm:bulletEnabled val="1"/>
        </dgm:presLayoutVars>
      </dgm:prSet>
      <dgm:spPr/>
      <dgm:t>
        <a:bodyPr/>
        <a:lstStyle/>
        <a:p>
          <a:endParaRPr lang="en-US"/>
        </a:p>
      </dgm:t>
    </dgm:pt>
    <dgm:pt modelId="{3AB66CBB-5343-44E0-B78B-5597A38CDABA}" type="pres">
      <dgm:prSet presAssocID="{C71C1579-E946-4D72-8896-D4814DD89E39}" presName="sibTrans" presStyleCnt="0"/>
      <dgm:spPr/>
    </dgm:pt>
    <dgm:pt modelId="{0CDDAE00-9CA5-4372-AFD0-8EA56BC31204}" type="pres">
      <dgm:prSet presAssocID="{D6026080-6CB3-4D9D-9BF4-8130CCB0833C}" presName="composite" presStyleCnt="0"/>
      <dgm:spPr/>
    </dgm:pt>
    <dgm:pt modelId="{ABC90A0F-E746-4F54-A826-C20F0E18BEBB}" type="pres">
      <dgm:prSet presAssocID="{D6026080-6CB3-4D9D-9BF4-8130CCB0833C}" presName="bentUpArrow1" presStyleLbl="alignImgPlace1" presStyleIdx="3" presStyleCnt="4"/>
      <dgm:spPr/>
    </dgm:pt>
    <dgm:pt modelId="{FFDEAB3A-E157-4F3A-A2C7-AE130D2EDAA6}" type="pres">
      <dgm:prSet presAssocID="{D6026080-6CB3-4D9D-9BF4-8130CCB0833C}" presName="ParentText" presStyleLbl="node1" presStyleIdx="3" presStyleCnt="5">
        <dgm:presLayoutVars>
          <dgm:chMax val="1"/>
          <dgm:chPref val="1"/>
          <dgm:bulletEnabled val="1"/>
        </dgm:presLayoutVars>
      </dgm:prSet>
      <dgm:spPr/>
      <dgm:t>
        <a:bodyPr/>
        <a:lstStyle/>
        <a:p>
          <a:endParaRPr lang="en-US"/>
        </a:p>
      </dgm:t>
    </dgm:pt>
    <dgm:pt modelId="{7D88B779-F718-444F-9EBA-D0CDE7E7DEAB}" type="pres">
      <dgm:prSet presAssocID="{D6026080-6CB3-4D9D-9BF4-8130CCB0833C}" presName="ChildText" presStyleLbl="revTx" presStyleIdx="3" presStyleCnt="4">
        <dgm:presLayoutVars>
          <dgm:chMax val="0"/>
          <dgm:chPref val="0"/>
          <dgm:bulletEnabled val="1"/>
        </dgm:presLayoutVars>
      </dgm:prSet>
      <dgm:spPr/>
    </dgm:pt>
    <dgm:pt modelId="{0E069E8C-B85F-44E2-A8BD-E35AB10F071B}" type="pres">
      <dgm:prSet presAssocID="{FC060F64-C9A2-45BB-BE12-EE3964B0D716}" presName="sibTrans" presStyleCnt="0"/>
      <dgm:spPr/>
    </dgm:pt>
    <dgm:pt modelId="{B3507AEF-9853-49DA-A8BA-038E9C455387}" type="pres">
      <dgm:prSet presAssocID="{11CAB11A-C7A2-4531-84C2-F96C6D2B0EC2}" presName="composite" presStyleCnt="0"/>
      <dgm:spPr/>
    </dgm:pt>
    <dgm:pt modelId="{2443330F-5497-4D5A-998C-C6FE69469D98}" type="pres">
      <dgm:prSet presAssocID="{11CAB11A-C7A2-4531-84C2-F96C6D2B0EC2}" presName="ParentText" presStyleLbl="node1" presStyleIdx="4" presStyleCnt="5">
        <dgm:presLayoutVars>
          <dgm:chMax val="1"/>
          <dgm:chPref val="1"/>
          <dgm:bulletEnabled val="1"/>
        </dgm:presLayoutVars>
      </dgm:prSet>
      <dgm:spPr/>
      <dgm:t>
        <a:bodyPr/>
        <a:lstStyle/>
        <a:p>
          <a:endParaRPr lang="en-US"/>
        </a:p>
      </dgm:t>
    </dgm:pt>
  </dgm:ptLst>
  <dgm:cxnLst>
    <dgm:cxn modelId="{0B50CD33-7D2B-48D6-9EE9-5727DBC838B1}" type="presOf" srcId="{D6026080-6CB3-4D9D-9BF4-8130CCB0833C}" destId="{FFDEAB3A-E157-4F3A-A2C7-AE130D2EDAA6}" srcOrd="0" destOrd="0" presId="urn:microsoft.com/office/officeart/2005/8/layout/StepDownProcess"/>
    <dgm:cxn modelId="{F2073073-767A-47CE-BB7D-5540FB29FC94}" type="presOf" srcId="{A8236F86-E683-45EC-A558-411E5815E4CF}" destId="{3732577D-BB5E-41FB-8ACB-9CEBE93A4F63}" srcOrd="0" destOrd="0" presId="urn:microsoft.com/office/officeart/2005/8/layout/StepDownProcess"/>
    <dgm:cxn modelId="{1B7A9374-038B-4EF3-ACA1-1B25862F77D4}" srcId="{BD52B17B-B668-4F89-B7F4-0D0D10EA3C3B}" destId="{D6026080-6CB3-4D9D-9BF4-8130CCB0833C}" srcOrd="3" destOrd="0" parTransId="{53630C4B-AE1A-476A-840F-DD9DF44F2E33}" sibTransId="{FC060F64-C9A2-45BB-BE12-EE3964B0D716}"/>
    <dgm:cxn modelId="{B88B9616-4BBD-4254-A29A-B057CEFCAE43}" type="presOf" srcId="{BD52B17B-B668-4F89-B7F4-0D0D10EA3C3B}" destId="{B7EB35FC-76A0-40C4-A5C0-C38A96E81C43}" srcOrd="0" destOrd="0" presId="urn:microsoft.com/office/officeart/2005/8/layout/StepDownProcess"/>
    <dgm:cxn modelId="{82173E5F-50F5-4730-BE7C-432BC549CA67}" type="presOf" srcId="{5EA923C3-D5D5-45F6-8ABC-21EC9A9CE864}" destId="{131BDC82-9EBB-45BC-A5D1-339FD386131F}" srcOrd="0" destOrd="0" presId="urn:microsoft.com/office/officeart/2005/8/layout/StepDownProcess"/>
    <dgm:cxn modelId="{F9E58369-99E5-469B-9D91-0FB26CC5BC3A}" srcId="{BD52B17B-B668-4F89-B7F4-0D0D10EA3C3B}" destId="{11CAB11A-C7A2-4531-84C2-F96C6D2B0EC2}" srcOrd="4" destOrd="0" parTransId="{FFF8328E-F3B6-4F89-B042-FB831F01D77B}" sibTransId="{DA6B22E5-DC48-4C96-B43E-FCB35EF74357}"/>
    <dgm:cxn modelId="{E9D652CB-D6D8-4A01-8B77-0378B44D4BA9}" srcId="{BD52B17B-B668-4F89-B7F4-0D0D10EA3C3B}" destId="{5EA923C3-D5D5-45F6-8ABC-21EC9A9CE864}" srcOrd="0" destOrd="0" parTransId="{702FB9DF-4ACC-4D0C-9BAD-A3232FF6ACF7}" sibTransId="{81BFA8FB-DC7F-4A32-8CD9-7C60B0245594}"/>
    <dgm:cxn modelId="{E5DED713-F334-4888-A5C8-26F6388F6F31}" type="presOf" srcId="{11CAB11A-C7A2-4531-84C2-F96C6D2B0EC2}" destId="{2443330F-5497-4D5A-998C-C6FE69469D98}" srcOrd="0" destOrd="0" presId="urn:microsoft.com/office/officeart/2005/8/layout/StepDownProcess"/>
    <dgm:cxn modelId="{1CEB3215-8667-4824-AD15-3E97EC772D28}" type="presOf" srcId="{AC608F1B-E15F-438C-9617-80E26B4952D9}" destId="{8F169AFE-9795-40AE-B194-514B23681904}" srcOrd="0" destOrd="0" presId="urn:microsoft.com/office/officeart/2005/8/layout/StepDownProcess"/>
    <dgm:cxn modelId="{79A66D2B-7A15-4CE9-ADD4-57DDA106D6BE}" srcId="{BD52B17B-B668-4F89-B7F4-0D0D10EA3C3B}" destId="{A8236F86-E683-45EC-A558-411E5815E4CF}" srcOrd="1" destOrd="0" parTransId="{FBCDE6A1-B83D-453B-8F25-879E87DC9918}" sibTransId="{7CDB8172-6440-49FC-AA44-5D0809B72CC2}"/>
    <dgm:cxn modelId="{8644FB32-85CA-4B6E-8B93-D6E56806AA62}" srcId="{BD52B17B-B668-4F89-B7F4-0D0D10EA3C3B}" destId="{AC608F1B-E15F-438C-9617-80E26B4952D9}" srcOrd="2" destOrd="0" parTransId="{983F220E-58E1-4F8B-BAF0-FA4070395EDC}" sibTransId="{C71C1579-E946-4D72-8896-D4814DD89E39}"/>
    <dgm:cxn modelId="{249672DB-57B5-49DA-9963-E037EBC7D58A}" type="presParOf" srcId="{B7EB35FC-76A0-40C4-A5C0-C38A96E81C43}" destId="{116FB00E-8966-4497-9BFE-F6C4B92AB0B1}" srcOrd="0" destOrd="0" presId="urn:microsoft.com/office/officeart/2005/8/layout/StepDownProcess"/>
    <dgm:cxn modelId="{03B47F1A-FBB6-400E-99E8-F7E2DE9D072C}" type="presParOf" srcId="{116FB00E-8966-4497-9BFE-F6C4B92AB0B1}" destId="{A39A8E8B-DCF8-4BE6-9312-37A5452F147F}" srcOrd="0" destOrd="0" presId="urn:microsoft.com/office/officeart/2005/8/layout/StepDownProcess"/>
    <dgm:cxn modelId="{BA543FF1-8C91-464B-A137-DC1BBBC4AB7B}" type="presParOf" srcId="{116FB00E-8966-4497-9BFE-F6C4B92AB0B1}" destId="{131BDC82-9EBB-45BC-A5D1-339FD386131F}" srcOrd="1" destOrd="0" presId="urn:microsoft.com/office/officeart/2005/8/layout/StepDownProcess"/>
    <dgm:cxn modelId="{695F47B1-82EA-40C0-B170-21F2FF98AF54}" type="presParOf" srcId="{116FB00E-8966-4497-9BFE-F6C4B92AB0B1}" destId="{02B1D5C8-27F0-491D-BA04-BA64EE5AC008}" srcOrd="2" destOrd="0" presId="urn:microsoft.com/office/officeart/2005/8/layout/StepDownProcess"/>
    <dgm:cxn modelId="{CCA81291-8681-489B-871A-BFA7B7220B30}" type="presParOf" srcId="{B7EB35FC-76A0-40C4-A5C0-C38A96E81C43}" destId="{A0CE9FF8-FEBC-4CD1-8A37-1988B572ED5C}" srcOrd="1" destOrd="0" presId="urn:microsoft.com/office/officeart/2005/8/layout/StepDownProcess"/>
    <dgm:cxn modelId="{EBF45B67-EA8F-4460-B87D-35DF120B1353}" type="presParOf" srcId="{B7EB35FC-76A0-40C4-A5C0-C38A96E81C43}" destId="{FCEEBF66-7501-48E0-B1FE-CEE7867BCED2}" srcOrd="2" destOrd="0" presId="urn:microsoft.com/office/officeart/2005/8/layout/StepDownProcess"/>
    <dgm:cxn modelId="{52413E18-0330-45D8-9A46-AEC8C9445B3A}" type="presParOf" srcId="{FCEEBF66-7501-48E0-B1FE-CEE7867BCED2}" destId="{64851423-2888-428F-88EB-39D7010EF9C4}" srcOrd="0" destOrd="0" presId="urn:microsoft.com/office/officeart/2005/8/layout/StepDownProcess"/>
    <dgm:cxn modelId="{D9DA015E-1D7E-4B8A-B188-BACBACAA4199}" type="presParOf" srcId="{FCEEBF66-7501-48E0-B1FE-CEE7867BCED2}" destId="{3732577D-BB5E-41FB-8ACB-9CEBE93A4F63}" srcOrd="1" destOrd="0" presId="urn:microsoft.com/office/officeart/2005/8/layout/StepDownProcess"/>
    <dgm:cxn modelId="{BB45F219-9899-429A-A535-E8FDA9B31A6B}" type="presParOf" srcId="{FCEEBF66-7501-48E0-B1FE-CEE7867BCED2}" destId="{8AAAFFE3-BC1E-4536-88C0-377C84431D7E}" srcOrd="2" destOrd="0" presId="urn:microsoft.com/office/officeart/2005/8/layout/StepDownProcess"/>
    <dgm:cxn modelId="{6266F145-7F84-4CFA-B649-AFE07AC5D158}" type="presParOf" srcId="{B7EB35FC-76A0-40C4-A5C0-C38A96E81C43}" destId="{2DD12E72-5751-46F1-AA25-5F1CDE1073EB}" srcOrd="3" destOrd="0" presId="urn:microsoft.com/office/officeart/2005/8/layout/StepDownProcess"/>
    <dgm:cxn modelId="{D7EC11A8-CD41-4C5E-9C15-7535140858F7}" type="presParOf" srcId="{B7EB35FC-76A0-40C4-A5C0-C38A96E81C43}" destId="{772878DA-697C-4DB3-A45A-43684F490A5A}" srcOrd="4" destOrd="0" presId="urn:microsoft.com/office/officeart/2005/8/layout/StepDownProcess"/>
    <dgm:cxn modelId="{CEB74AE8-75D2-46E1-95C1-D746CA545E1C}" type="presParOf" srcId="{772878DA-697C-4DB3-A45A-43684F490A5A}" destId="{03324C12-FE09-4609-8FAA-44C651446C17}" srcOrd="0" destOrd="0" presId="urn:microsoft.com/office/officeart/2005/8/layout/StepDownProcess"/>
    <dgm:cxn modelId="{4169B1D2-47EE-4ABB-B91F-EEFFC68FF316}" type="presParOf" srcId="{772878DA-697C-4DB3-A45A-43684F490A5A}" destId="{8F169AFE-9795-40AE-B194-514B23681904}" srcOrd="1" destOrd="0" presId="urn:microsoft.com/office/officeart/2005/8/layout/StepDownProcess"/>
    <dgm:cxn modelId="{9B2005B2-610C-483F-8169-6672C7FE280E}" type="presParOf" srcId="{772878DA-697C-4DB3-A45A-43684F490A5A}" destId="{FEF54CF5-46B5-4810-82E1-17C6D292C25C}" srcOrd="2" destOrd="0" presId="urn:microsoft.com/office/officeart/2005/8/layout/StepDownProcess"/>
    <dgm:cxn modelId="{E48A364C-85A3-434E-96C0-FC72BFD27D8F}" type="presParOf" srcId="{B7EB35FC-76A0-40C4-A5C0-C38A96E81C43}" destId="{3AB66CBB-5343-44E0-B78B-5597A38CDABA}" srcOrd="5" destOrd="0" presId="urn:microsoft.com/office/officeart/2005/8/layout/StepDownProcess"/>
    <dgm:cxn modelId="{B7C51BC7-6AE2-4562-B2CA-6C8F5A0495E3}" type="presParOf" srcId="{B7EB35FC-76A0-40C4-A5C0-C38A96E81C43}" destId="{0CDDAE00-9CA5-4372-AFD0-8EA56BC31204}" srcOrd="6" destOrd="0" presId="urn:microsoft.com/office/officeart/2005/8/layout/StepDownProcess"/>
    <dgm:cxn modelId="{8605C92E-3AAE-4FC6-A508-345592120AE4}" type="presParOf" srcId="{0CDDAE00-9CA5-4372-AFD0-8EA56BC31204}" destId="{ABC90A0F-E746-4F54-A826-C20F0E18BEBB}" srcOrd="0" destOrd="0" presId="urn:microsoft.com/office/officeart/2005/8/layout/StepDownProcess"/>
    <dgm:cxn modelId="{3E8CC8E4-A122-4720-8125-6AF2E2B0109C}" type="presParOf" srcId="{0CDDAE00-9CA5-4372-AFD0-8EA56BC31204}" destId="{FFDEAB3A-E157-4F3A-A2C7-AE130D2EDAA6}" srcOrd="1" destOrd="0" presId="urn:microsoft.com/office/officeart/2005/8/layout/StepDownProcess"/>
    <dgm:cxn modelId="{3369FF65-8988-49C3-81C1-C02E4964FF79}" type="presParOf" srcId="{0CDDAE00-9CA5-4372-AFD0-8EA56BC31204}" destId="{7D88B779-F718-444F-9EBA-D0CDE7E7DEAB}" srcOrd="2" destOrd="0" presId="urn:microsoft.com/office/officeart/2005/8/layout/StepDownProcess"/>
    <dgm:cxn modelId="{7F366AB1-1611-4ADA-9805-4B5B54BDFB61}" type="presParOf" srcId="{B7EB35FC-76A0-40C4-A5C0-C38A96E81C43}" destId="{0E069E8C-B85F-44E2-A8BD-E35AB10F071B}" srcOrd="7" destOrd="0" presId="urn:microsoft.com/office/officeart/2005/8/layout/StepDownProcess"/>
    <dgm:cxn modelId="{57A94906-B2CB-4F23-9C56-9261ACF276C5}" type="presParOf" srcId="{B7EB35FC-76A0-40C4-A5C0-C38A96E81C43}" destId="{B3507AEF-9853-49DA-A8BA-038E9C455387}" srcOrd="8" destOrd="0" presId="urn:microsoft.com/office/officeart/2005/8/layout/StepDownProcess"/>
    <dgm:cxn modelId="{7F6BDD5E-2A21-45BF-90FF-9E88FAF41632}" type="presParOf" srcId="{B3507AEF-9853-49DA-A8BA-038E9C455387}" destId="{2443330F-5497-4D5A-998C-C6FE69469D9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662B63-0BEF-47AD-8527-7C232B9EB8C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3A10B49-B19D-4EF7-8833-AFC7CCD2388B}">
      <dgm:prSet phldrT="[Text]"/>
      <dgm:spPr/>
      <dgm:t>
        <a:bodyPr/>
        <a:lstStyle/>
        <a:p>
          <a:r>
            <a:rPr lang="en-US" dirty="0" smtClean="0"/>
            <a:t>Math</a:t>
          </a:r>
          <a:endParaRPr lang="en-US" dirty="0"/>
        </a:p>
      </dgm:t>
    </dgm:pt>
    <dgm:pt modelId="{2A55995A-53C9-49E3-82D8-58DDBF2FA492}" type="parTrans" cxnId="{31D7EF5D-C01A-4308-9A47-4B7B123F5896}">
      <dgm:prSet/>
      <dgm:spPr/>
      <dgm:t>
        <a:bodyPr/>
        <a:lstStyle/>
        <a:p>
          <a:endParaRPr lang="en-US"/>
        </a:p>
      </dgm:t>
    </dgm:pt>
    <dgm:pt modelId="{CE9E4D3A-B1F2-49A9-9200-6C7F435528DB}" type="sibTrans" cxnId="{31D7EF5D-C01A-4308-9A47-4B7B123F5896}">
      <dgm:prSet/>
      <dgm:spPr/>
      <dgm:t>
        <a:bodyPr/>
        <a:lstStyle/>
        <a:p>
          <a:endParaRPr lang="en-US"/>
        </a:p>
      </dgm:t>
    </dgm:pt>
    <dgm:pt modelId="{E41C7DD7-F5F7-40EC-BE44-377E2155BFEC}">
      <dgm:prSet phldrT="[Text]"/>
      <dgm:spPr>
        <a:solidFill>
          <a:srgbClr val="92D050"/>
        </a:solidFill>
      </dgm:spPr>
      <dgm:t>
        <a:bodyPr/>
        <a:lstStyle/>
        <a:p>
          <a:r>
            <a:rPr lang="en-US" dirty="0" smtClean="0">
              <a:solidFill>
                <a:srgbClr val="002060"/>
              </a:solidFill>
            </a:rPr>
            <a:t>Signatures</a:t>
          </a:r>
          <a:endParaRPr lang="en-US" dirty="0">
            <a:solidFill>
              <a:srgbClr val="002060"/>
            </a:solidFill>
          </a:endParaRPr>
        </a:p>
      </dgm:t>
    </dgm:pt>
    <dgm:pt modelId="{BB2F9409-3016-49C2-8C94-B7504BD2BC01}" type="parTrans" cxnId="{0C87A3B8-53A6-4D87-AF9F-EB9D77F2FA97}">
      <dgm:prSet/>
      <dgm:spPr/>
      <dgm:t>
        <a:bodyPr/>
        <a:lstStyle/>
        <a:p>
          <a:endParaRPr lang="en-US"/>
        </a:p>
      </dgm:t>
    </dgm:pt>
    <dgm:pt modelId="{734C3C3E-B6AA-4C88-AC43-660506A336CF}" type="sibTrans" cxnId="{0C87A3B8-53A6-4D87-AF9F-EB9D77F2FA97}">
      <dgm:prSet/>
      <dgm:spPr/>
      <dgm:t>
        <a:bodyPr/>
        <a:lstStyle/>
        <a:p>
          <a:endParaRPr lang="en-US"/>
        </a:p>
      </dgm:t>
    </dgm:pt>
    <dgm:pt modelId="{83355B3D-1122-4A9C-8CB7-3CAC73B1E4D5}">
      <dgm:prSet phldrT="[Text]"/>
      <dgm:spPr>
        <a:solidFill>
          <a:srgbClr val="FF9933"/>
        </a:solidFill>
      </dgm:spPr>
      <dgm:t>
        <a:bodyPr/>
        <a:lstStyle/>
        <a:p>
          <a:r>
            <a:rPr lang="en-US" dirty="0" smtClean="0">
              <a:solidFill>
                <a:srgbClr val="002060"/>
              </a:solidFill>
            </a:rPr>
            <a:t>Reasons</a:t>
          </a:r>
          <a:endParaRPr lang="en-US" dirty="0">
            <a:solidFill>
              <a:srgbClr val="002060"/>
            </a:solidFill>
          </a:endParaRPr>
        </a:p>
      </dgm:t>
    </dgm:pt>
    <dgm:pt modelId="{7DE0D3FA-2251-499D-B31E-D25ACADC6F91}" type="sibTrans" cxnId="{FB67A53C-EF8D-419F-95C4-56741FD51EDD}">
      <dgm:prSet/>
      <dgm:spPr/>
      <dgm:t>
        <a:bodyPr/>
        <a:lstStyle/>
        <a:p>
          <a:endParaRPr lang="en-US"/>
        </a:p>
      </dgm:t>
    </dgm:pt>
    <dgm:pt modelId="{0842A251-6C8C-4EDA-9889-2EAF0F2D8E51}" type="parTrans" cxnId="{FB67A53C-EF8D-419F-95C4-56741FD51EDD}">
      <dgm:prSet/>
      <dgm:spPr/>
      <dgm:t>
        <a:bodyPr/>
        <a:lstStyle/>
        <a:p>
          <a:endParaRPr lang="en-US"/>
        </a:p>
      </dgm:t>
    </dgm:pt>
    <dgm:pt modelId="{31141AB6-A150-410B-BD62-0181295C0F0D}" type="pres">
      <dgm:prSet presAssocID="{DE662B63-0BEF-47AD-8527-7C232B9EB8C6}" presName="composite" presStyleCnt="0">
        <dgm:presLayoutVars>
          <dgm:chMax val="5"/>
          <dgm:dir/>
          <dgm:animLvl val="ctr"/>
          <dgm:resizeHandles val="exact"/>
        </dgm:presLayoutVars>
      </dgm:prSet>
      <dgm:spPr/>
      <dgm:t>
        <a:bodyPr/>
        <a:lstStyle/>
        <a:p>
          <a:endParaRPr lang="en-US"/>
        </a:p>
      </dgm:t>
    </dgm:pt>
    <dgm:pt modelId="{E45EB6DD-00A6-4138-8D15-A66F1986D45F}" type="pres">
      <dgm:prSet presAssocID="{DE662B63-0BEF-47AD-8527-7C232B9EB8C6}" presName="cycle" presStyleCnt="0"/>
      <dgm:spPr/>
    </dgm:pt>
    <dgm:pt modelId="{9E9157AE-ACCA-4F6B-972E-43D5BE468C0A}" type="pres">
      <dgm:prSet presAssocID="{DE662B63-0BEF-47AD-8527-7C232B9EB8C6}" presName="centerShape" presStyleCnt="0"/>
      <dgm:spPr/>
    </dgm:pt>
    <dgm:pt modelId="{A2F0E6E7-BEE0-494B-A6C3-63DC74A993D4}" type="pres">
      <dgm:prSet presAssocID="{DE662B63-0BEF-47AD-8527-7C232B9EB8C6}" presName="connSite" presStyleLbl="node1" presStyleIdx="0" presStyleCnt="4"/>
      <dgm:spPr/>
    </dgm:pt>
    <dgm:pt modelId="{3A77B14C-6118-47AD-ABF0-04477AED8DCC}" type="pres">
      <dgm:prSet presAssocID="{DE662B63-0BEF-47AD-8527-7C232B9EB8C6}" presName="visible" presStyleLbl="node1" presStyleIdx="0" presStyleCnt="4" custLinFactNeighborX="-1223" custLinFactNeighborY="-770"/>
      <dgm:spPr>
        <a:solidFill>
          <a:schemeClr val="accent4"/>
        </a:solidFill>
      </dgm:spPr>
    </dgm:pt>
    <dgm:pt modelId="{11C09DB3-7B19-48A7-B77C-831DB16140BD}" type="pres">
      <dgm:prSet presAssocID="{2A55995A-53C9-49E3-82D8-58DDBF2FA492}" presName="Name25" presStyleLbl="parChTrans1D1" presStyleIdx="0" presStyleCnt="3"/>
      <dgm:spPr/>
      <dgm:t>
        <a:bodyPr/>
        <a:lstStyle/>
        <a:p>
          <a:endParaRPr lang="en-US"/>
        </a:p>
      </dgm:t>
    </dgm:pt>
    <dgm:pt modelId="{40B43A2F-B52E-42EF-B821-078B62A75764}" type="pres">
      <dgm:prSet presAssocID="{93A10B49-B19D-4EF7-8833-AFC7CCD2388B}" presName="node" presStyleCnt="0"/>
      <dgm:spPr/>
    </dgm:pt>
    <dgm:pt modelId="{5E99AAB4-D401-4B14-9748-AC17B96203DF}" type="pres">
      <dgm:prSet presAssocID="{93A10B49-B19D-4EF7-8833-AFC7CCD2388B}" presName="parentNode" presStyleLbl="node1" presStyleIdx="1" presStyleCnt="4">
        <dgm:presLayoutVars>
          <dgm:chMax val="1"/>
          <dgm:bulletEnabled val="1"/>
        </dgm:presLayoutVars>
      </dgm:prSet>
      <dgm:spPr/>
      <dgm:t>
        <a:bodyPr/>
        <a:lstStyle/>
        <a:p>
          <a:endParaRPr lang="en-US"/>
        </a:p>
      </dgm:t>
    </dgm:pt>
    <dgm:pt modelId="{FFB68D11-FB48-444E-8833-A8259F59D597}" type="pres">
      <dgm:prSet presAssocID="{93A10B49-B19D-4EF7-8833-AFC7CCD2388B}" presName="childNode" presStyleLbl="revTx" presStyleIdx="0" presStyleCnt="0">
        <dgm:presLayoutVars>
          <dgm:bulletEnabled val="1"/>
        </dgm:presLayoutVars>
      </dgm:prSet>
      <dgm:spPr/>
      <dgm:t>
        <a:bodyPr/>
        <a:lstStyle/>
        <a:p>
          <a:endParaRPr lang="en-US"/>
        </a:p>
      </dgm:t>
    </dgm:pt>
    <dgm:pt modelId="{45055688-568A-40A3-93AF-AAE0C73022BF}" type="pres">
      <dgm:prSet presAssocID="{BB2F9409-3016-49C2-8C94-B7504BD2BC01}" presName="Name25" presStyleLbl="parChTrans1D1" presStyleIdx="1" presStyleCnt="3"/>
      <dgm:spPr/>
      <dgm:t>
        <a:bodyPr/>
        <a:lstStyle/>
        <a:p>
          <a:endParaRPr lang="en-US"/>
        </a:p>
      </dgm:t>
    </dgm:pt>
    <dgm:pt modelId="{5402B736-27B1-4A74-8517-20CD75212D4F}" type="pres">
      <dgm:prSet presAssocID="{E41C7DD7-F5F7-40EC-BE44-377E2155BFEC}" presName="node" presStyleCnt="0"/>
      <dgm:spPr/>
    </dgm:pt>
    <dgm:pt modelId="{A7EDB4F4-943E-4E8E-AF96-B294D4F38267}" type="pres">
      <dgm:prSet presAssocID="{E41C7DD7-F5F7-40EC-BE44-377E2155BFEC}" presName="parentNode" presStyleLbl="node1" presStyleIdx="2" presStyleCnt="4" custLinFactY="10415" custLinFactNeighborX="-40443" custLinFactNeighborY="100000">
        <dgm:presLayoutVars>
          <dgm:chMax val="1"/>
          <dgm:bulletEnabled val="1"/>
        </dgm:presLayoutVars>
      </dgm:prSet>
      <dgm:spPr/>
      <dgm:t>
        <a:bodyPr/>
        <a:lstStyle/>
        <a:p>
          <a:endParaRPr lang="en-US"/>
        </a:p>
      </dgm:t>
    </dgm:pt>
    <dgm:pt modelId="{EB991273-C1E2-46AC-9C68-3F60BFA622D6}" type="pres">
      <dgm:prSet presAssocID="{E41C7DD7-F5F7-40EC-BE44-377E2155BFEC}" presName="childNode" presStyleLbl="revTx" presStyleIdx="0" presStyleCnt="0">
        <dgm:presLayoutVars>
          <dgm:bulletEnabled val="1"/>
        </dgm:presLayoutVars>
      </dgm:prSet>
      <dgm:spPr/>
      <dgm:t>
        <a:bodyPr/>
        <a:lstStyle/>
        <a:p>
          <a:endParaRPr lang="en-US"/>
        </a:p>
      </dgm:t>
    </dgm:pt>
    <dgm:pt modelId="{6B9262BF-D28E-429E-BAA8-528EF0221D45}" type="pres">
      <dgm:prSet presAssocID="{0842A251-6C8C-4EDA-9889-2EAF0F2D8E51}" presName="Name25" presStyleLbl="parChTrans1D1" presStyleIdx="2" presStyleCnt="3"/>
      <dgm:spPr/>
      <dgm:t>
        <a:bodyPr/>
        <a:lstStyle/>
        <a:p>
          <a:endParaRPr lang="en-US"/>
        </a:p>
      </dgm:t>
    </dgm:pt>
    <dgm:pt modelId="{93132B19-903D-449E-AC44-B6400D36D647}" type="pres">
      <dgm:prSet presAssocID="{83355B3D-1122-4A9C-8CB7-3CAC73B1E4D5}" presName="node" presStyleCnt="0"/>
      <dgm:spPr/>
    </dgm:pt>
    <dgm:pt modelId="{E45AA447-434C-4873-8AD5-39955FED9ACE}" type="pres">
      <dgm:prSet presAssocID="{83355B3D-1122-4A9C-8CB7-3CAC73B1E4D5}" presName="parentNode" presStyleLbl="node1" presStyleIdx="3" presStyleCnt="4" custLinFactY="-23239" custLinFactNeighborX="25678" custLinFactNeighborY="-100000">
        <dgm:presLayoutVars>
          <dgm:chMax val="1"/>
          <dgm:bulletEnabled val="1"/>
        </dgm:presLayoutVars>
      </dgm:prSet>
      <dgm:spPr/>
      <dgm:t>
        <a:bodyPr/>
        <a:lstStyle/>
        <a:p>
          <a:endParaRPr lang="en-US"/>
        </a:p>
      </dgm:t>
    </dgm:pt>
    <dgm:pt modelId="{F6BEF508-FCB6-4B5D-8706-1BA19B6F7AB7}" type="pres">
      <dgm:prSet presAssocID="{83355B3D-1122-4A9C-8CB7-3CAC73B1E4D5}" presName="childNode" presStyleLbl="revTx" presStyleIdx="0" presStyleCnt="0">
        <dgm:presLayoutVars>
          <dgm:bulletEnabled val="1"/>
        </dgm:presLayoutVars>
      </dgm:prSet>
      <dgm:spPr/>
    </dgm:pt>
  </dgm:ptLst>
  <dgm:cxnLst>
    <dgm:cxn modelId="{983CD240-43E5-4F1B-88DA-16E72C0A608E}" type="presOf" srcId="{0842A251-6C8C-4EDA-9889-2EAF0F2D8E51}" destId="{6B9262BF-D28E-429E-BAA8-528EF0221D45}" srcOrd="0" destOrd="0" presId="urn:microsoft.com/office/officeart/2005/8/layout/radial2"/>
    <dgm:cxn modelId="{0C87A3B8-53A6-4D87-AF9F-EB9D77F2FA97}" srcId="{DE662B63-0BEF-47AD-8527-7C232B9EB8C6}" destId="{E41C7DD7-F5F7-40EC-BE44-377E2155BFEC}" srcOrd="1" destOrd="0" parTransId="{BB2F9409-3016-49C2-8C94-B7504BD2BC01}" sibTransId="{734C3C3E-B6AA-4C88-AC43-660506A336CF}"/>
    <dgm:cxn modelId="{C0F87B41-0CFB-4ADA-BF9B-9CC51CD51A92}" type="presOf" srcId="{E41C7DD7-F5F7-40EC-BE44-377E2155BFEC}" destId="{A7EDB4F4-943E-4E8E-AF96-B294D4F38267}" srcOrd="0" destOrd="0" presId="urn:microsoft.com/office/officeart/2005/8/layout/radial2"/>
    <dgm:cxn modelId="{BF0B6AFB-0174-4994-A9B6-7B5D2D5C4A58}" type="presOf" srcId="{DE662B63-0BEF-47AD-8527-7C232B9EB8C6}" destId="{31141AB6-A150-410B-BD62-0181295C0F0D}" srcOrd="0" destOrd="0" presId="urn:microsoft.com/office/officeart/2005/8/layout/radial2"/>
    <dgm:cxn modelId="{67846A09-254B-4785-8F42-E7E663D9CBAD}" type="presOf" srcId="{93A10B49-B19D-4EF7-8833-AFC7CCD2388B}" destId="{5E99AAB4-D401-4B14-9748-AC17B96203DF}" srcOrd="0" destOrd="0" presId="urn:microsoft.com/office/officeart/2005/8/layout/radial2"/>
    <dgm:cxn modelId="{0ABE0F66-34BD-47DF-B0B2-599905A33844}" type="presOf" srcId="{BB2F9409-3016-49C2-8C94-B7504BD2BC01}" destId="{45055688-568A-40A3-93AF-AAE0C73022BF}" srcOrd="0" destOrd="0" presId="urn:microsoft.com/office/officeart/2005/8/layout/radial2"/>
    <dgm:cxn modelId="{FB67A53C-EF8D-419F-95C4-56741FD51EDD}" srcId="{DE662B63-0BEF-47AD-8527-7C232B9EB8C6}" destId="{83355B3D-1122-4A9C-8CB7-3CAC73B1E4D5}" srcOrd="2" destOrd="0" parTransId="{0842A251-6C8C-4EDA-9889-2EAF0F2D8E51}" sibTransId="{7DE0D3FA-2251-499D-B31E-D25ACADC6F91}"/>
    <dgm:cxn modelId="{1D8D1EBD-7734-451C-96F9-EA1213B94665}" type="presOf" srcId="{83355B3D-1122-4A9C-8CB7-3CAC73B1E4D5}" destId="{E45AA447-434C-4873-8AD5-39955FED9ACE}" srcOrd="0" destOrd="0" presId="urn:microsoft.com/office/officeart/2005/8/layout/radial2"/>
    <dgm:cxn modelId="{0C8DCE70-AB29-4F22-BD25-3C72AECBD56E}" type="presOf" srcId="{2A55995A-53C9-49E3-82D8-58DDBF2FA492}" destId="{11C09DB3-7B19-48A7-B77C-831DB16140BD}" srcOrd="0" destOrd="0" presId="urn:microsoft.com/office/officeart/2005/8/layout/radial2"/>
    <dgm:cxn modelId="{31D7EF5D-C01A-4308-9A47-4B7B123F5896}" srcId="{DE662B63-0BEF-47AD-8527-7C232B9EB8C6}" destId="{93A10B49-B19D-4EF7-8833-AFC7CCD2388B}" srcOrd="0" destOrd="0" parTransId="{2A55995A-53C9-49E3-82D8-58DDBF2FA492}" sibTransId="{CE9E4D3A-B1F2-49A9-9200-6C7F435528DB}"/>
    <dgm:cxn modelId="{8900A485-9A03-422B-AE9A-9F9B1276FB0C}" type="presParOf" srcId="{31141AB6-A150-410B-BD62-0181295C0F0D}" destId="{E45EB6DD-00A6-4138-8D15-A66F1986D45F}" srcOrd="0" destOrd="0" presId="urn:microsoft.com/office/officeart/2005/8/layout/radial2"/>
    <dgm:cxn modelId="{20732D80-BCEF-4E7F-A388-1FAF61904ABE}" type="presParOf" srcId="{E45EB6DD-00A6-4138-8D15-A66F1986D45F}" destId="{9E9157AE-ACCA-4F6B-972E-43D5BE468C0A}" srcOrd="0" destOrd="0" presId="urn:microsoft.com/office/officeart/2005/8/layout/radial2"/>
    <dgm:cxn modelId="{24AE99C7-93BF-42E4-9103-6985D72D2722}" type="presParOf" srcId="{9E9157AE-ACCA-4F6B-972E-43D5BE468C0A}" destId="{A2F0E6E7-BEE0-494B-A6C3-63DC74A993D4}" srcOrd="0" destOrd="0" presId="urn:microsoft.com/office/officeart/2005/8/layout/radial2"/>
    <dgm:cxn modelId="{FE55F391-D215-493A-A5D5-DFBF8AB89B11}" type="presParOf" srcId="{9E9157AE-ACCA-4F6B-972E-43D5BE468C0A}" destId="{3A77B14C-6118-47AD-ABF0-04477AED8DCC}" srcOrd="1" destOrd="0" presId="urn:microsoft.com/office/officeart/2005/8/layout/radial2"/>
    <dgm:cxn modelId="{0EE78701-2946-49F7-BC9C-0A583E33036D}" type="presParOf" srcId="{E45EB6DD-00A6-4138-8D15-A66F1986D45F}" destId="{11C09DB3-7B19-48A7-B77C-831DB16140BD}" srcOrd="1" destOrd="0" presId="urn:microsoft.com/office/officeart/2005/8/layout/radial2"/>
    <dgm:cxn modelId="{99B425F8-B252-4CBB-B296-5D24BAC73A98}" type="presParOf" srcId="{E45EB6DD-00A6-4138-8D15-A66F1986D45F}" destId="{40B43A2F-B52E-42EF-B821-078B62A75764}" srcOrd="2" destOrd="0" presId="urn:microsoft.com/office/officeart/2005/8/layout/radial2"/>
    <dgm:cxn modelId="{4E01490E-C5B1-41D3-972D-30C33FDF5405}" type="presParOf" srcId="{40B43A2F-B52E-42EF-B821-078B62A75764}" destId="{5E99AAB4-D401-4B14-9748-AC17B96203DF}" srcOrd="0" destOrd="0" presId="urn:microsoft.com/office/officeart/2005/8/layout/radial2"/>
    <dgm:cxn modelId="{69C67FC0-EF32-4FE8-82AA-F98465130019}" type="presParOf" srcId="{40B43A2F-B52E-42EF-B821-078B62A75764}" destId="{FFB68D11-FB48-444E-8833-A8259F59D597}" srcOrd="1" destOrd="0" presId="urn:microsoft.com/office/officeart/2005/8/layout/radial2"/>
    <dgm:cxn modelId="{D5C74E2A-C238-41B4-AEBE-6A72F609D64F}" type="presParOf" srcId="{E45EB6DD-00A6-4138-8D15-A66F1986D45F}" destId="{45055688-568A-40A3-93AF-AAE0C73022BF}" srcOrd="3" destOrd="0" presId="urn:microsoft.com/office/officeart/2005/8/layout/radial2"/>
    <dgm:cxn modelId="{FF2BA55D-808C-480B-8CA7-A31FDC13B07C}" type="presParOf" srcId="{E45EB6DD-00A6-4138-8D15-A66F1986D45F}" destId="{5402B736-27B1-4A74-8517-20CD75212D4F}" srcOrd="4" destOrd="0" presId="urn:microsoft.com/office/officeart/2005/8/layout/radial2"/>
    <dgm:cxn modelId="{1FD5B9D0-4383-4994-90D4-A0C60D904AC9}" type="presParOf" srcId="{5402B736-27B1-4A74-8517-20CD75212D4F}" destId="{A7EDB4F4-943E-4E8E-AF96-B294D4F38267}" srcOrd="0" destOrd="0" presId="urn:microsoft.com/office/officeart/2005/8/layout/radial2"/>
    <dgm:cxn modelId="{29F0EF87-3198-4CF9-B04F-F812BEDD8EA2}" type="presParOf" srcId="{5402B736-27B1-4A74-8517-20CD75212D4F}" destId="{EB991273-C1E2-46AC-9C68-3F60BFA622D6}" srcOrd="1" destOrd="0" presId="urn:microsoft.com/office/officeart/2005/8/layout/radial2"/>
    <dgm:cxn modelId="{E91D14DE-695E-4EF8-BE20-3DDF04F97419}" type="presParOf" srcId="{E45EB6DD-00A6-4138-8D15-A66F1986D45F}" destId="{6B9262BF-D28E-429E-BAA8-528EF0221D45}" srcOrd="5" destOrd="0" presId="urn:microsoft.com/office/officeart/2005/8/layout/radial2"/>
    <dgm:cxn modelId="{D3F70CAB-F091-4A45-930C-9968D651BE40}" type="presParOf" srcId="{E45EB6DD-00A6-4138-8D15-A66F1986D45F}" destId="{93132B19-903D-449E-AC44-B6400D36D647}" srcOrd="6" destOrd="0" presId="urn:microsoft.com/office/officeart/2005/8/layout/radial2"/>
    <dgm:cxn modelId="{C6881853-B2BD-4A93-8D09-F0A2A773534C}" type="presParOf" srcId="{93132B19-903D-449E-AC44-B6400D36D647}" destId="{E45AA447-434C-4873-8AD5-39955FED9ACE}" srcOrd="0" destOrd="0" presId="urn:microsoft.com/office/officeart/2005/8/layout/radial2"/>
    <dgm:cxn modelId="{EBF1F45C-74C1-4CBA-AF38-13DB44D67329}" type="presParOf" srcId="{93132B19-903D-449E-AC44-B6400D36D647}" destId="{F6BEF508-FCB6-4B5D-8706-1BA19B6F7AB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3213C-10A2-4F2A-9BB9-28A796EC57AC}">
      <dsp:nvSpPr>
        <dsp:cNvPr id="0" name=""/>
        <dsp:cNvSpPr/>
      </dsp:nvSpPr>
      <dsp:spPr>
        <a:xfrm>
          <a:off x="682" y="379339"/>
          <a:ext cx="2935507" cy="101401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endParaRPr lang="en-US" sz="3500" kern="1200" dirty="0"/>
        </a:p>
      </dsp:txBody>
      <dsp:txXfrm rot="16200000">
        <a:off x="-121514" y="501535"/>
        <a:ext cx="831494" cy="587101"/>
      </dsp:txXfrm>
    </dsp:sp>
    <dsp:sp modelId="{BA977C7A-1909-4F80-B1CB-239A0266B4FF}">
      <dsp:nvSpPr>
        <dsp:cNvPr id="0" name=""/>
        <dsp:cNvSpPr/>
      </dsp:nvSpPr>
      <dsp:spPr>
        <a:xfrm>
          <a:off x="587783" y="379339"/>
          <a:ext cx="2186952" cy="101401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lvl="0" algn="l" defTabSz="1555750">
            <a:lnSpc>
              <a:spcPct val="90000"/>
            </a:lnSpc>
            <a:spcBef>
              <a:spcPct val="0"/>
            </a:spcBef>
            <a:spcAft>
              <a:spcPct val="35000"/>
            </a:spcAft>
          </a:pPr>
          <a:r>
            <a:rPr lang="en-US" sz="3500" kern="1200" dirty="0" smtClean="0">
              <a:latin typeface="Gill Sans MT" panose="020B0502020104020203" pitchFamily="34" charset="0"/>
            </a:rPr>
            <a:t>Engineer</a:t>
          </a:r>
          <a:endParaRPr lang="en-US" sz="3500" kern="1200" dirty="0">
            <a:latin typeface="Gill Sans MT" panose="020B0502020104020203" pitchFamily="34" charset="0"/>
          </a:endParaRPr>
        </a:p>
      </dsp:txBody>
      <dsp:txXfrm>
        <a:off x="587783" y="379339"/>
        <a:ext cx="2186952" cy="1014018"/>
      </dsp:txXfrm>
    </dsp:sp>
    <dsp:sp modelId="{2C8B32AC-72B2-4AAE-AA10-8366E47DBA50}">
      <dsp:nvSpPr>
        <dsp:cNvPr id="0" name=""/>
        <dsp:cNvSpPr/>
      </dsp:nvSpPr>
      <dsp:spPr>
        <a:xfrm>
          <a:off x="3038931" y="379339"/>
          <a:ext cx="2935507" cy="1072105"/>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endParaRPr lang="en-US" sz="3500" kern="1200" dirty="0"/>
        </a:p>
      </dsp:txBody>
      <dsp:txXfrm rot="16200000">
        <a:off x="2892919" y="525351"/>
        <a:ext cx="879126" cy="587101"/>
      </dsp:txXfrm>
    </dsp:sp>
    <dsp:sp modelId="{025BF94F-9CC7-4751-8708-D636FD50635F}">
      <dsp:nvSpPr>
        <dsp:cNvPr id="0" name=""/>
        <dsp:cNvSpPr/>
      </dsp:nvSpPr>
      <dsp:spPr>
        <a:xfrm rot="10800000">
          <a:off x="2398350" y="650258"/>
          <a:ext cx="1081582" cy="440326"/>
        </a:xfrm>
        <a:prstGeom prst="leftRightArrow">
          <a:avLst/>
        </a:prstGeom>
        <a:solidFill>
          <a:srgbClr val="FF0000"/>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750AEFBF-CAAF-40D1-81B4-B8B6F1919393}">
      <dsp:nvSpPr>
        <dsp:cNvPr id="0" name=""/>
        <dsp:cNvSpPr/>
      </dsp:nvSpPr>
      <dsp:spPr>
        <a:xfrm>
          <a:off x="3626033" y="379339"/>
          <a:ext cx="2186952" cy="107210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lvl="0" algn="l" defTabSz="1555750">
            <a:lnSpc>
              <a:spcPct val="90000"/>
            </a:lnSpc>
            <a:spcBef>
              <a:spcPct val="0"/>
            </a:spcBef>
            <a:spcAft>
              <a:spcPct val="35000"/>
            </a:spcAft>
          </a:pPr>
          <a:r>
            <a:rPr lang="en-US" sz="3500" kern="1200" dirty="0" smtClean="0">
              <a:latin typeface="Gill Sans MT" panose="020B0502020104020203" pitchFamily="34" charset="0"/>
            </a:rPr>
            <a:t>Grant Consultant</a:t>
          </a:r>
          <a:endParaRPr lang="en-US" sz="3500" kern="1200" dirty="0">
            <a:latin typeface="Gill Sans MT" panose="020B0502020104020203" pitchFamily="34" charset="0"/>
          </a:endParaRPr>
        </a:p>
      </dsp:txBody>
      <dsp:txXfrm>
        <a:off x="3626033" y="379339"/>
        <a:ext cx="2186952" cy="1072105"/>
      </dsp:txXfrm>
    </dsp:sp>
    <dsp:sp modelId="{9FCA874F-5E0C-4791-B0F6-3970A812FFBB}">
      <dsp:nvSpPr>
        <dsp:cNvPr id="0" name=""/>
        <dsp:cNvSpPr/>
      </dsp:nvSpPr>
      <dsp:spPr>
        <a:xfrm>
          <a:off x="6077863" y="392055"/>
          <a:ext cx="2935507" cy="101401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endParaRPr lang="en-US" sz="3500" kern="1200" dirty="0"/>
        </a:p>
      </dsp:txBody>
      <dsp:txXfrm rot="16200000">
        <a:off x="5955667" y="514252"/>
        <a:ext cx="831494" cy="587101"/>
      </dsp:txXfrm>
    </dsp:sp>
    <dsp:sp modelId="{65EB9979-55D3-47B8-9FE3-E14146FD1545}">
      <dsp:nvSpPr>
        <dsp:cNvPr id="0" name=""/>
        <dsp:cNvSpPr/>
      </dsp:nvSpPr>
      <dsp:spPr>
        <a:xfrm rot="10800000">
          <a:off x="5502323" y="648987"/>
          <a:ext cx="1111156" cy="440326"/>
        </a:xfrm>
        <a:prstGeom prst="leftRightArrow">
          <a:avLst/>
        </a:prstGeom>
        <a:solidFill>
          <a:srgbClr val="FF0000"/>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2974BF0-488D-4F10-8737-BF73750948E9}">
      <dsp:nvSpPr>
        <dsp:cNvPr id="0" name=""/>
        <dsp:cNvSpPr/>
      </dsp:nvSpPr>
      <dsp:spPr>
        <a:xfrm>
          <a:off x="6664965" y="392055"/>
          <a:ext cx="2186952" cy="101401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lvl="0" algn="l" defTabSz="1555750">
            <a:lnSpc>
              <a:spcPct val="90000"/>
            </a:lnSpc>
            <a:spcBef>
              <a:spcPct val="0"/>
            </a:spcBef>
            <a:spcAft>
              <a:spcPct val="35000"/>
            </a:spcAft>
          </a:pPr>
          <a:r>
            <a:rPr lang="en-US" sz="3500" kern="1200" dirty="0" smtClean="0">
              <a:latin typeface="Gill Sans MT" panose="020B0502020104020203" pitchFamily="34" charset="0"/>
            </a:rPr>
            <a:t>Grantee</a:t>
          </a:r>
          <a:endParaRPr lang="en-US" sz="3500" kern="1200" dirty="0">
            <a:latin typeface="Gill Sans MT" panose="020B0502020104020203" pitchFamily="34" charset="0"/>
          </a:endParaRPr>
        </a:p>
      </dsp:txBody>
      <dsp:txXfrm>
        <a:off x="6664965" y="392055"/>
        <a:ext cx="2186952" cy="1014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A8E8B-DCF8-4BE6-9312-37A5452F147F}">
      <dsp:nvSpPr>
        <dsp:cNvPr id="0" name=""/>
        <dsp:cNvSpPr/>
      </dsp:nvSpPr>
      <dsp:spPr>
        <a:xfrm rot="5400000">
          <a:off x="2571558" y="1202342"/>
          <a:ext cx="1046380" cy="119126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BDC82-9EBB-45BC-A5D1-339FD386131F}">
      <dsp:nvSpPr>
        <dsp:cNvPr id="0" name=""/>
        <dsp:cNvSpPr/>
      </dsp:nvSpPr>
      <dsp:spPr>
        <a:xfrm>
          <a:off x="2294331" y="42408"/>
          <a:ext cx="1761489" cy="1232985"/>
        </a:xfrm>
        <a:prstGeom prst="roundRect">
          <a:avLst>
            <a:gd name="adj" fmla="val 16670"/>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Plans</a:t>
          </a:r>
          <a:endParaRPr lang="en-US" sz="1600" kern="1200" dirty="0">
            <a:solidFill>
              <a:srgbClr val="002060"/>
            </a:solidFill>
          </a:endParaRPr>
        </a:p>
      </dsp:txBody>
      <dsp:txXfrm>
        <a:off x="2354531" y="102608"/>
        <a:ext cx="1641089" cy="1112585"/>
      </dsp:txXfrm>
    </dsp:sp>
    <dsp:sp modelId="{02B1D5C8-27F0-491D-BA04-BA64EE5AC008}">
      <dsp:nvSpPr>
        <dsp:cNvPr id="0" name=""/>
        <dsp:cNvSpPr/>
      </dsp:nvSpPr>
      <dsp:spPr>
        <a:xfrm>
          <a:off x="4055820" y="160001"/>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64851423-2888-428F-88EB-39D7010EF9C4}">
      <dsp:nvSpPr>
        <dsp:cNvPr id="0" name=""/>
        <dsp:cNvSpPr/>
      </dsp:nvSpPr>
      <dsp:spPr>
        <a:xfrm rot="5400000">
          <a:off x="4032020" y="2587392"/>
          <a:ext cx="1046380" cy="119126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32577D-BB5E-41FB-8ACB-9CEBE93A4F63}">
      <dsp:nvSpPr>
        <dsp:cNvPr id="0" name=""/>
        <dsp:cNvSpPr/>
      </dsp:nvSpPr>
      <dsp:spPr>
        <a:xfrm>
          <a:off x="3754793" y="1427457"/>
          <a:ext cx="1761489" cy="1232985"/>
        </a:xfrm>
        <a:prstGeom prst="roundRect">
          <a:avLst>
            <a:gd name="adj" fmla="val 1667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Specifications</a:t>
          </a:r>
          <a:endParaRPr lang="en-US" sz="1600" kern="1200" dirty="0">
            <a:solidFill>
              <a:srgbClr val="002060"/>
            </a:solidFill>
          </a:endParaRPr>
        </a:p>
      </dsp:txBody>
      <dsp:txXfrm>
        <a:off x="3814993" y="1487657"/>
        <a:ext cx="1641089" cy="1112585"/>
      </dsp:txXfrm>
    </dsp:sp>
    <dsp:sp modelId="{8AAAFFE3-BC1E-4536-88C0-377C84431D7E}">
      <dsp:nvSpPr>
        <dsp:cNvPr id="0" name=""/>
        <dsp:cNvSpPr/>
      </dsp:nvSpPr>
      <dsp:spPr>
        <a:xfrm>
          <a:off x="5516282" y="1545051"/>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03324C12-FE09-4609-8FAA-44C651446C17}">
      <dsp:nvSpPr>
        <dsp:cNvPr id="0" name=""/>
        <dsp:cNvSpPr/>
      </dsp:nvSpPr>
      <dsp:spPr>
        <a:xfrm rot="5400000">
          <a:off x="5492482" y="3972441"/>
          <a:ext cx="1046380" cy="119126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69AFE-9795-40AE-B194-514B23681904}">
      <dsp:nvSpPr>
        <dsp:cNvPr id="0" name=""/>
        <dsp:cNvSpPr/>
      </dsp:nvSpPr>
      <dsp:spPr>
        <a:xfrm>
          <a:off x="5215254" y="2812507"/>
          <a:ext cx="1761489" cy="123298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Cost Estimate</a:t>
          </a:r>
        </a:p>
        <a:p>
          <a:pPr lvl="0" algn="ctr" defTabSz="711200">
            <a:lnSpc>
              <a:spcPct val="90000"/>
            </a:lnSpc>
            <a:spcBef>
              <a:spcPct val="0"/>
            </a:spcBef>
            <a:spcAft>
              <a:spcPct val="35000"/>
            </a:spcAft>
          </a:pPr>
          <a:r>
            <a:rPr lang="en-US" sz="1600" kern="1200" dirty="0" smtClean="0"/>
            <a:t>(=Bid Form)</a:t>
          </a:r>
          <a:endParaRPr lang="en-US" sz="1600" kern="1200" dirty="0"/>
        </a:p>
      </dsp:txBody>
      <dsp:txXfrm>
        <a:off x="5275454" y="2872707"/>
        <a:ext cx="1641089" cy="1112585"/>
      </dsp:txXfrm>
    </dsp:sp>
    <dsp:sp modelId="{FEF54CF5-46B5-4810-82E1-17C6D292C25C}">
      <dsp:nvSpPr>
        <dsp:cNvPr id="0" name=""/>
        <dsp:cNvSpPr/>
      </dsp:nvSpPr>
      <dsp:spPr>
        <a:xfrm>
          <a:off x="6976744" y="2930100"/>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ABC90A0F-E746-4F54-A826-C20F0E18BEBB}">
      <dsp:nvSpPr>
        <dsp:cNvPr id="0" name=""/>
        <dsp:cNvSpPr/>
      </dsp:nvSpPr>
      <dsp:spPr>
        <a:xfrm rot="5400000">
          <a:off x="6952944" y="5357490"/>
          <a:ext cx="1046380" cy="119126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DEAB3A-E157-4F3A-A2C7-AE130D2EDAA6}">
      <dsp:nvSpPr>
        <dsp:cNvPr id="0" name=""/>
        <dsp:cNvSpPr/>
      </dsp:nvSpPr>
      <dsp:spPr>
        <a:xfrm>
          <a:off x="6675716" y="4197556"/>
          <a:ext cx="1761489" cy="1232985"/>
        </a:xfrm>
        <a:prstGeom prst="roundRect">
          <a:avLst>
            <a:gd name="adj" fmla="val 16670"/>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2060"/>
              </a:solidFill>
            </a:rPr>
            <a:t>Fire Marshall, </a:t>
          </a:r>
        </a:p>
        <a:p>
          <a:pPr lvl="0" algn="ctr" defTabSz="711200">
            <a:lnSpc>
              <a:spcPct val="90000"/>
            </a:lnSpc>
            <a:spcBef>
              <a:spcPct val="0"/>
            </a:spcBef>
            <a:spcAft>
              <a:spcPct val="35000"/>
            </a:spcAft>
          </a:pPr>
          <a:r>
            <a:rPr lang="en-US" sz="1600" kern="1200" dirty="0" smtClean="0">
              <a:solidFill>
                <a:srgbClr val="002060"/>
              </a:solidFill>
            </a:rPr>
            <a:t>LDH &amp; Permitting</a:t>
          </a:r>
        </a:p>
        <a:p>
          <a:pPr lvl="0" algn="ctr" defTabSz="711200">
            <a:lnSpc>
              <a:spcPct val="90000"/>
            </a:lnSpc>
            <a:spcBef>
              <a:spcPct val="0"/>
            </a:spcBef>
            <a:spcAft>
              <a:spcPct val="35000"/>
            </a:spcAft>
          </a:pPr>
          <a:r>
            <a:rPr lang="en-US" sz="1600" kern="1200" dirty="0" smtClean="0">
              <a:solidFill>
                <a:srgbClr val="002060"/>
              </a:solidFill>
            </a:rPr>
            <a:t>Transmittals</a:t>
          </a:r>
        </a:p>
      </dsp:txBody>
      <dsp:txXfrm>
        <a:off x="6735916" y="4257756"/>
        <a:ext cx="1641089" cy="1112585"/>
      </dsp:txXfrm>
    </dsp:sp>
    <dsp:sp modelId="{7D88B779-F718-444F-9EBA-D0CDE7E7DEAB}">
      <dsp:nvSpPr>
        <dsp:cNvPr id="0" name=""/>
        <dsp:cNvSpPr/>
      </dsp:nvSpPr>
      <dsp:spPr>
        <a:xfrm>
          <a:off x="8437205" y="4315149"/>
          <a:ext cx="1281139" cy="996553"/>
        </a:xfrm>
        <a:prstGeom prst="rect">
          <a:avLst/>
        </a:prstGeom>
        <a:noFill/>
        <a:ln>
          <a:noFill/>
        </a:ln>
        <a:effectLst/>
      </dsp:spPr>
      <dsp:style>
        <a:lnRef idx="0">
          <a:scrgbClr r="0" g="0" b="0"/>
        </a:lnRef>
        <a:fillRef idx="0">
          <a:scrgbClr r="0" g="0" b="0"/>
        </a:fillRef>
        <a:effectRef idx="0">
          <a:scrgbClr r="0" g="0" b="0"/>
        </a:effectRef>
        <a:fontRef idx="minor"/>
      </dsp:style>
    </dsp:sp>
    <dsp:sp modelId="{2443330F-5497-4D5A-998C-C6FE69469D98}">
      <dsp:nvSpPr>
        <dsp:cNvPr id="0" name=""/>
        <dsp:cNvSpPr/>
      </dsp:nvSpPr>
      <dsp:spPr>
        <a:xfrm>
          <a:off x="8136178" y="5582606"/>
          <a:ext cx="1761489" cy="1232985"/>
        </a:xfrm>
        <a:prstGeom prst="roundRect">
          <a:avLst>
            <a:gd name="adj" fmla="val 16670"/>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Addendums</a:t>
          </a:r>
          <a:endParaRPr lang="en-US" sz="1600" kern="1200" dirty="0"/>
        </a:p>
      </dsp:txBody>
      <dsp:txXfrm>
        <a:off x="8196378" y="5642806"/>
        <a:ext cx="1641089" cy="1112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262BF-D28E-429E-BAA8-528EF0221D45}">
      <dsp:nvSpPr>
        <dsp:cNvPr id="0" name=""/>
        <dsp:cNvSpPr/>
      </dsp:nvSpPr>
      <dsp:spPr>
        <a:xfrm rot="21599998">
          <a:off x="2924294" y="3397226"/>
          <a:ext cx="1005016" cy="63544"/>
        </a:xfrm>
        <a:custGeom>
          <a:avLst/>
          <a:gdLst/>
          <a:ahLst/>
          <a:cxnLst/>
          <a:rect l="0" t="0" r="0" b="0"/>
          <a:pathLst>
            <a:path>
              <a:moveTo>
                <a:pt x="0" y="31772"/>
              </a:moveTo>
              <a:lnTo>
                <a:pt x="1005016" y="3177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55688-568A-40A3-93AF-AAE0C73022BF}">
      <dsp:nvSpPr>
        <dsp:cNvPr id="0" name=""/>
        <dsp:cNvSpPr/>
      </dsp:nvSpPr>
      <dsp:spPr>
        <a:xfrm rot="2473233">
          <a:off x="2826221" y="4669021"/>
          <a:ext cx="791482" cy="63544"/>
        </a:xfrm>
        <a:custGeom>
          <a:avLst/>
          <a:gdLst/>
          <a:ahLst/>
          <a:cxnLst/>
          <a:rect l="0" t="0" r="0" b="0"/>
          <a:pathLst>
            <a:path>
              <a:moveTo>
                <a:pt x="0" y="31772"/>
              </a:moveTo>
              <a:lnTo>
                <a:pt x="791482" y="3177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C09DB3-7B19-48A7-B77C-831DB16140BD}">
      <dsp:nvSpPr>
        <dsp:cNvPr id="0" name=""/>
        <dsp:cNvSpPr/>
      </dsp:nvSpPr>
      <dsp:spPr>
        <a:xfrm rot="19036759">
          <a:off x="2787150" y="1980874"/>
          <a:ext cx="1033762" cy="63544"/>
        </a:xfrm>
        <a:custGeom>
          <a:avLst/>
          <a:gdLst/>
          <a:ahLst/>
          <a:cxnLst/>
          <a:rect l="0" t="0" r="0" b="0"/>
          <a:pathLst>
            <a:path>
              <a:moveTo>
                <a:pt x="0" y="31772"/>
              </a:moveTo>
              <a:lnTo>
                <a:pt x="1033762" y="3177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7B14C-6118-47AD-ABF0-04477AED8DCC}">
      <dsp:nvSpPr>
        <dsp:cNvPr id="0" name=""/>
        <dsp:cNvSpPr/>
      </dsp:nvSpPr>
      <dsp:spPr>
        <a:xfrm>
          <a:off x="81302" y="1754983"/>
          <a:ext cx="3297254" cy="3297254"/>
        </a:xfrm>
        <a:prstGeom prst="ellipse">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9AAB4-D401-4B14-9748-AC17B96203DF}">
      <dsp:nvSpPr>
        <dsp:cNvPr id="0" name=""/>
        <dsp:cNvSpPr/>
      </dsp:nvSpPr>
      <dsp:spPr>
        <a:xfrm>
          <a:off x="3421309" y="1723"/>
          <a:ext cx="1978352" cy="1978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Math</a:t>
          </a:r>
          <a:endParaRPr lang="en-US" sz="2600" kern="1200" dirty="0"/>
        </a:p>
      </dsp:txBody>
      <dsp:txXfrm>
        <a:off x="3711032" y="291446"/>
        <a:ext cx="1398906" cy="1398906"/>
      </dsp:txXfrm>
    </dsp:sp>
    <dsp:sp modelId="{A7EDB4F4-943E-4E8E-AF96-B294D4F38267}">
      <dsp:nvSpPr>
        <dsp:cNvPr id="0" name=""/>
        <dsp:cNvSpPr/>
      </dsp:nvSpPr>
      <dsp:spPr>
        <a:xfrm>
          <a:off x="3274491" y="4624221"/>
          <a:ext cx="1978352" cy="1978352"/>
        </a:xfrm>
        <a:prstGeom prst="ellipse">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2060"/>
              </a:solidFill>
            </a:rPr>
            <a:t>Signatures</a:t>
          </a:r>
          <a:endParaRPr lang="en-US" sz="2600" kern="1200" dirty="0">
            <a:solidFill>
              <a:srgbClr val="002060"/>
            </a:solidFill>
          </a:endParaRPr>
        </a:p>
      </dsp:txBody>
      <dsp:txXfrm>
        <a:off x="3564214" y="4913944"/>
        <a:ext cx="1398906" cy="1398906"/>
      </dsp:txXfrm>
    </dsp:sp>
    <dsp:sp modelId="{E45AA447-434C-4873-8AD5-39955FED9ACE}">
      <dsp:nvSpPr>
        <dsp:cNvPr id="0" name=""/>
        <dsp:cNvSpPr/>
      </dsp:nvSpPr>
      <dsp:spPr>
        <a:xfrm>
          <a:off x="3929311" y="2439821"/>
          <a:ext cx="1978352" cy="1978352"/>
        </a:xfrm>
        <a:prstGeom prst="ellipse">
          <a:avLst/>
        </a:prstGeom>
        <a:solidFill>
          <a:srgbClr val="FF993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2060"/>
              </a:solidFill>
            </a:rPr>
            <a:t>Reasons</a:t>
          </a:r>
          <a:endParaRPr lang="en-US" sz="2600" kern="1200" dirty="0">
            <a:solidFill>
              <a:srgbClr val="002060"/>
            </a:solidFill>
          </a:endParaRPr>
        </a:p>
      </dsp:txBody>
      <dsp:txXfrm>
        <a:off x="4219034" y="2729544"/>
        <a:ext cx="1398906" cy="13989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in="-2.14748E9" max="2.14748E9" units="dev"/>
        </inkml:traceFormat>
        <inkml:channelProperties>
          <inkml:channelProperty channel="X" name="resolution" value="56.63717" units="1/cm"/>
          <inkml:channelProperty channel="Y" name="resolution" value="28.36565" units="1/cm"/>
          <inkml:channelProperty channel="T" name="resolution" value="1" units="1/dev"/>
        </inkml:channelProperties>
      </inkml:inkSource>
      <inkml:timestamp xml:id="ts0" timeString="2019-02-25T16:14:04.9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133 267 0,'0'0'265,"0"0"-249,0 0-1,54 0-15,-54 0 16,105 0-16,-105 0 16,53 0-1,1 0-15,-1 0 16,-53 0-16,54 0 15,-54 0-15,53 0 16,1 0-16,-54 0 16,54 0-1,-54 0-15,53 0 16,1 0-16,-54 0 15,53 0 1,1 0-16,-1 0 16,-53 0-1,52 0 1,-52 0 15,54 0 0,-54 0-15,53 0 15,1 0 16,-54 0-32,51 0 1,-51 0 15,54 0-15,-54 0-1,53 0 1,1 0-16,-54 0 16,53 0-1,-53 0 1,54 0-16,0 0 15,-54 0 1,53 0 0,-53 0-1,52 0 1,-52 0-1,53 0-15,1 0 16,-54 0-16,53 0 16,-53 0-16,54 0 15,-1 0 1,-53 0-1,54 0 1,-54 0 0,54 0-16,-54 0 15,53 0 1,1 0-1,-54 0-15,53 0 32,-53 0-32,54 0 15,-3 0 1,-51 0-1,54 0 1,-54 0 0,54 0-1,-54 0 1,53 0-1,1 0 1,-54 0 15,53 0-15,-53 0-1,54 0 1,-1 0-16,-53 0 16,54 0-1,-54 0 1,54 0-16,-54 0 15,53 0-15,1 0 16,-54 0-16,51 0 16,-51 0-1,54 0 1,-1 0 15,-53 0-15,54 0-1,-54 0 1,53 0-16,-53 0 15,54 0-15,0 0 16,-54 0-16,53 0 31,-53 0-15,52 0-1,1 0 1,-53 0 0,54 0 15,-54 0 0,53 0-15,-53 0-1,54 0-15,-3 0 16,-51 0-1,54 0-15,-54 0 16,54 0 0,-1 0-1,-53 0 1,54 0-1,-54 0 17,53 0-17,-53 0 16,54 0-15,-1 0 15,-53 0 16,54 0-16,-54 0-15,54 0 46,-54 0 47,53 0-93,-53 0 15,54 0-15,-54 0 62,51 0 187,-51 0-249,54 0-1,-1 0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8FA4F-1E6C-4428-A872-B7285D43EFC5}"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39683-EE97-453E-BFC4-2B04808FCEAF}" type="slidenum">
              <a:rPr lang="en-US" smtClean="0"/>
              <a:t>‹#›</a:t>
            </a:fld>
            <a:endParaRPr lang="en-US"/>
          </a:p>
        </p:txBody>
      </p:sp>
    </p:spTree>
    <p:extLst>
      <p:ext uri="{BB962C8B-B14F-4D97-AF65-F5344CB8AC3E}">
        <p14:creationId xmlns:p14="http://schemas.microsoft.com/office/powerpoint/2010/main" val="3573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44308800-9ECD-4263-892F-C799FAE2020A}" type="slidenum">
              <a:rPr kumimoji="0" lang="en-US" sz="12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980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30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01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330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23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16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8044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1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490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90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275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0" fontAlgn="base" latinLnBrk="0" hangingPunct="0">
              <a:lnSpc>
                <a:spcPct val="100000"/>
              </a:lnSpc>
              <a:spcBef>
                <a:spcPct val="0"/>
              </a:spcBef>
              <a:spcAft>
                <a:spcPct val="0"/>
              </a:spcAft>
              <a:buClrTx/>
              <a:buSzTx/>
              <a:buFontTx/>
              <a:buNone/>
              <a:tabLst/>
              <a:defRPr/>
            </a:pPr>
            <a:fld id="{44308800-9ECD-4263-892F-C799FAE2020A}" type="slidenum">
              <a:rPr kumimoji="0" lang="en-US" sz="1200" b="0" i="0" u="none" strike="noStrike" kern="1200" cap="none" spc="0" normalizeH="0" baseline="0" noProof="0">
                <a:ln>
                  <a:noFill/>
                </a:ln>
                <a:solidFill>
                  <a:prstClr val="black"/>
                </a:solidFill>
                <a:effectLst/>
                <a:uLnTx/>
                <a:uFillTx/>
                <a:latin typeface="Times New Roman"/>
                <a:ea typeface="+mn-ea"/>
                <a:cs typeface="+mn-cs"/>
              </a:rPr>
              <a:pPr marL="0" marR="0" lvl="0" indent="0" algn="r" defTabSz="931774"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52153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28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r>
              <a:rPr lang="en-US" dirty="0" smtClean="0"/>
              <a:t>Click “Find Payments”.</a:t>
            </a:r>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083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8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r>
              <a:rPr lang="en-US" dirty="0" smtClean="0"/>
              <a:t>…then click “Login” or hit</a:t>
            </a:r>
            <a:r>
              <a:rPr lang="en-US" baseline="0" dirty="0" smtClean="0"/>
              <a:t> “Enter” button on keyboard.</a:t>
            </a:r>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942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r>
              <a:rPr lang="en-US" dirty="0" smtClean="0"/>
              <a:t>…then click “Payee Search”.</a:t>
            </a:r>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184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r>
              <a:rPr lang="en-US" dirty="0" smtClean="0"/>
              <a:t>…then click “Find</a:t>
            </a:r>
            <a:r>
              <a:rPr lang="en-US" baseline="0" dirty="0" smtClean="0"/>
              <a:t> Payments”.</a:t>
            </a:r>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90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582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425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27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18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893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C110A04E-CDC3-46C3-A172-1328A2F324B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2052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8128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6067F02-0D0A-4182-98F7-F500277570C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676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D3AEA-F067-4D97-BA05-5A87A265BF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798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D3AEA-F067-4D97-BA05-5A87A265BF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34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9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092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pPr defTabSz="931774">
              <a:defRPr/>
            </a:pPr>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0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42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pPr defTabSz="931774"/>
            <a:endParaRPr lang="en-US" dirty="0"/>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0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a:prstGeom prst="rect">
            <a:avLst/>
          </a:prstGeom>
        </p:spPr>
      </p:sp>
      <p:sp>
        <p:nvSpPr>
          <p:cNvPr id="3" name="Notes Placeholder 2"/>
          <p:cNvSpPr>
            <a:spLocks noGrp="1"/>
          </p:cNvSpPr>
          <p:nvPr>
            <p:ph type="body" idx="1"/>
          </p:nvPr>
        </p:nvSpPr>
        <p:spPr>
          <a:xfrm>
            <a:off x="716619" y="4490033"/>
            <a:ext cx="5732949" cy="4252781"/>
          </a:xfrm>
          <a:prstGeom prst="rect">
            <a:avLst/>
          </a:prstGeom>
        </p:spPr>
        <p:txBody>
          <a:bodyPr/>
          <a:lstStyle/>
          <a:p>
            <a:endParaRPr lang="en-US"/>
          </a:p>
        </p:txBody>
      </p:sp>
      <p:sp>
        <p:nvSpPr>
          <p:cNvPr id="4" name="Slide Number Placeholder 3"/>
          <p:cNvSpPr>
            <a:spLocks noGrp="1"/>
          </p:cNvSpPr>
          <p:nvPr>
            <p:ph type="sldNum" sz="quarter" idx="10"/>
          </p:nvPr>
        </p:nvSpPr>
        <p:spPr>
          <a:xfrm>
            <a:off x="4059181" y="8976836"/>
            <a:ext cx="3105348" cy="472890"/>
          </a:xfrm>
          <a:prstGeom prst="rect">
            <a:avLst/>
          </a:prstGeom>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860E99B3-2F87-4A37-A540-0914DA9F27D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58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119029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0594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9489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76748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11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5961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4886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8764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1" name="Slide Number Placeholder 10"/>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771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033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F69B5E1-CB51-4E9B-83F3-35A39921669E}"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8/4/2021</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E4BADC2-326A-48EE-A9CF-A2DDC1A8304F}"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382992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s://www.hud.gov/sites/documents/CPD_ENV_SLIDES8-22.PDF"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mailto:Fenishia.favorite@la.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8" Type="http://schemas.openxmlformats.org/officeDocument/2006/relationships/hyperlink" Target="mailto:Fenishia.favorite@la.gov" TargetMode="External"/><Relationship Id="rId3" Type="http://schemas.openxmlformats.org/officeDocument/2006/relationships/hyperlink" Target="mailto:Victoria.cavalier@la.gov" TargetMode="External"/><Relationship Id="rId7" Type="http://schemas.openxmlformats.org/officeDocument/2006/relationships/hyperlink" Target="mailto:denease.mcgee2@la.gov" TargetMode="External"/><Relationship Id="rId2" Type="http://schemas.openxmlformats.org/officeDocument/2006/relationships/hyperlink" Target="mailto:Janelle.dickey@la.gov" TargetMode="External"/><Relationship Id="rId1" Type="http://schemas.openxmlformats.org/officeDocument/2006/relationships/slideLayout" Target="../slideLayouts/slideLayout1.xml"/><Relationship Id="rId6" Type="http://schemas.openxmlformats.org/officeDocument/2006/relationships/hyperlink" Target="mailto:james.martin@la.gov" TargetMode="External"/><Relationship Id="rId11" Type="http://schemas.openxmlformats.org/officeDocument/2006/relationships/hyperlink" Target="mailto:Jefferson.Tessier@la.gov" TargetMode="External"/><Relationship Id="rId5" Type="http://schemas.openxmlformats.org/officeDocument/2006/relationships/hyperlink" Target="mailto:Kristie.galy2@la.gov" TargetMode="External"/><Relationship Id="rId10" Type="http://schemas.openxmlformats.org/officeDocument/2006/relationships/hyperlink" Target="mailto:James.martin@la.gov" TargetMode="External"/><Relationship Id="rId4" Type="http://schemas.openxmlformats.org/officeDocument/2006/relationships/hyperlink" Target="mailto:william.hall@la.gov" TargetMode="External"/><Relationship Id="rId9" Type="http://schemas.openxmlformats.org/officeDocument/2006/relationships/hyperlink" Target="mailto:Layla.Argrave@la.gov"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a.la.gov/doa/ocd-lga/lcdbg-programs/grant-manage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a.la.gov/doa/osra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customXml" Target="../ink/ink1.xml"/></Relationships>
</file>

<file path=ppt/slides/_rels/slide3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anelle.dickey@l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Victoria.cavalier@la.gov"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portalapps.hud.gov/Sec3BusReg/BRegistry/SearchBusines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hud.go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lep.gov/" TargetMode="External"/><Relationship Id="rId2" Type="http://schemas.openxmlformats.org/officeDocument/2006/relationships/hyperlink" Target="https://portal.hud.gov/hudportal/HUD?src=/program_offices/fair_housing_equal_opp/promotingfh/lep-faq"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_DOA-OSRAP-EFT@la.gov"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dsbs.sba.gov/dsbs/search/dsp_dsbs.cf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a.la.gov/doa/ocd-lga/lcdbg-programs/grant-manage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MT" panose="020B0502020104020203" pitchFamily="34" charset="0"/>
              </a:rPr>
              <a:t>CDBG-CV HVAC Improvements 2021 Grantee Workshop</a:t>
            </a:r>
            <a:endParaRPr lang="en-US" dirty="0">
              <a:latin typeface="Gill Sans MT" panose="020B0502020104020203" pitchFamily="34" charset="0"/>
            </a:endParaRPr>
          </a:p>
        </p:txBody>
      </p:sp>
      <p:sp>
        <p:nvSpPr>
          <p:cNvPr id="3" name="Subtitle 2"/>
          <p:cNvSpPr>
            <a:spLocks noGrp="1"/>
          </p:cNvSpPr>
          <p:nvPr>
            <p:ph type="subTitle" idx="1"/>
          </p:nvPr>
        </p:nvSpPr>
        <p:spPr/>
        <p:txBody>
          <a:bodyPr>
            <a:normAutofit lnSpcReduction="10000"/>
          </a:bodyPr>
          <a:lstStyle/>
          <a:p>
            <a:r>
              <a:rPr lang="en-US" dirty="0" smtClean="0">
                <a:latin typeface="Gill Sans MT" panose="020B0502020104020203" pitchFamily="34" charset="0"/>
              </a:rPr>
              <a:t>Office of Community Development</a:t>
            </a:r>
          </a:p>
          <a:p>
            <a:r>
              <a:rPr lang="en-US" dirty="0" smtClean="0">
                <a:latin typeface="Gill Sans MT" panose="020B0502020104020203" pitchFamily="34" charset="0"/>
              </a:rPr>
              <a:t> Local Government Assistance </a:t>
            </a:r>
          </a:p>
          <a:p>
            <a:r>
              <a:rPr lang="en-US" dirty="0" smtClean="0">
                <a:latin typeface="Gill Sans MT" panose="020B0502020104020203" pitchFamily="34" charset="0"/>
              </a:rPr>
              <a:t>August 4, 2021</a:t>
            </a:r>
            <a:endParaRPr lang="en-US" dirty="0">
              <a:latin typeface="Gill Sans MT" panose="020B0502020104020203" pitchFamily="34" charset="0"/>
            </a:endParaRPr>
          </a:p>
        </p:txBody>
      </p:sp>
    </p:spTree>
    <p:extLst>
      <p:ext uri="{BB962C8B-B14F-4D97-AF65-F5344CB8AC3E}">
        <p14:creationId xmlns:p14="http://schemas.microsoft.com/office/powerpoint/2010/main" val="2224209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9932" y="265939"/>
            <a:ext cx="7772400" cy="865187"/>
          </a:xfrm>
        </p:spPr>
        <p:txBody>
          <a:bodyPr/>
          <a:lstStyle/>
          <a:p>
            <a:pPr algn="ctr" eaLnBrk="1" hangingPunct="1"/>
            <a:r>
              <a:rPr lang="en-US" dirty="0" smtClean="0">
                <a:latin typeface="Gill Sans MT" panose="020B0502020104020203" pitchFamily="34" charset="0"/>
              </a:rPr>
              <a:t>Next Steps</a:t>
            </a:r>
          </a:p>
        </p:txBody>
      </p:sp>
      <p:sp>
        <p:nvSpPr>
          <p:cNvPr id="6147" name="Rectangle 3"/>
          <p:cNvSpPr>
            <a:spLocks noGrp="1" noChangeArrowheads="1"/>
          </p:cNvSpPr>
          <p:nvPr>
            <p:ph idx="1"/>
          </p:nvPr>
        </p:nvSpPr>
        <p:spPr>
          <a:xfrm>
            <a:off x="894608" y="1453487"/>
            <a:ext cx="8915400" cy="4953000"/>
          </a:xfrm>
        </p:spPr>
        <p:txBody>
          <a:bodyPr>
            <a:normAutofit/>
          </a:bodyPr>
          <a:lstStyle/>
          <a:p>
            <a:pPr marL="685800" lvl="1" indent="0" algn="ctr" eaLnBrk="1" hangingPunct="1">
              <a:lnSpc>
                <a:spcPct val="80000"/>
              </a:lnSpc>
              <a:buClrTx/>
              <a:buSzPct val="100000"/>
              <a:buNone/>
            </a:pPr>
            <a:r>
              <a:rPr lang="en-US" sz="1800" dirty="0">
                <a:latin typeface="Gill Sans MT" panose="020B0502020104020203" pitchFamily="34" charset="0"/>
              </a:rPr>
              <a:t>Application Revisions Letter – Clear Grant Agreement Conditions</a:t>
            </a:r>
          </a:p>
          <a:p>
            <a:pPr marL="685800" lvl="1" indent="0" algn="ctr" eaLnBrk="1" hangingPunct="1">
              <a:lnSpc>
                <a:spcPct val="80000"/>
              </a:lnSpc>
              <a:spcAft>
                <a:spcPts val="600"/>
              </a:spcAft>
              <a:buClrTx/>
              <a:buSzPct val="100000"/>
              <a:buNone/>
            </a:pPr>
            <a:r>
              <a:rPr lang="en-US" sz="1800" dirty="0" smtClean="0">
                <a:solidFill>
                  <a:srgbClr val="FF0000"/>
                </a:solidFill>
                <a:latin typeface="Gill Sans MT" panose="020B0502020104020203" pitchFamily="34" charset="0"/>
              </a:rPr>
              <a:t>FOUR </a:t>
            </a:r>
            <a:r>
              <a:rPr lang="en-US" sz="1800" dirty="0">
                <a:solidFill>
                  <a:srgbClr val="FF0000"/>
                </a:solidFill>
                <a:latin typeface="Gill Sans MT" panose="020B0502020104020203" pitchFamily="34" charset="0"/>
              </a:rPr>
              <a:t>MONTH </a:t>
            </a:r>
            <a:r>
              <a:rPr lang="en-US" sz="1800" dirty="0" smtClean="0">
                <a:solidFill>
                  <a:srgbClr val="FF0000"/>
                </a:solidFill>
                <a:latin typeface="Gill Sans MT" panose="020B0502020104020203" pitchFamily="34" charset="0"/>
              </a:rPr>
              <a:t>DEADLINE (from the date on your </a:t>
            </a:r>
            <a:r>
              <a:rPr lang="en-US" sz="1800" smtClean="0">
                <a:solidFill>
                  <a:srgbClr val="FF0000"/>
                </a:solidFill>
                <a:latin typeface="Gill Sans MT" panose="020B0502020104020203" pitchFamily="34" charset="0"/>
              </a:rPr>
              <a:t>AIC letter) </a:t>
            </a:r>
            <a:r>
              <a:rPr lang="en-US" sz="1800" dirty="0">
                <a:solidFill>
                  <a:srgbClr val="FF0000"/>
                </a:solidFill>
                <a:latin typeface="Gill Sans MT" panose="020B0502020104020203" pitchFamily="34" charset="0"/>
              </a:rPr>
              <a:t>– </a:t>
            </a:r>
            <a:r>
              <a:rPr lang="en-US" sz="1800" dirty="0" smtClean="0">
                <a:solidFill>
                  <a:srgbClr val="FF0000"/>
                </a:solidFill>
                <a:latin typeface="Gill Sans MT" panose="020B0502020104020203" pitchFamily="34" charset="0"/>
              </a:rPr>
              <a:t>November 15, 2021</a:t>
            </a:r>
            <a:endParaRPr lang="en-US" sz="1800" dirty="0">
              <a:latin typeface="Gill Sans MT" panose="020B0502020104020203" pitchFamily="34" charset="0"/>
            </a:endParaRPr>
          </a:p>
          <a:p>
            <a:pPr lvl="2" eaLnBrk="1" hangingPunct="1">
              <a:lnSpc>
                <a:spcPct val="80000"/>
              </a:lnSpc>
              <a:spcAft>
                <a:spcPts val="600"/>
              </a:spcAft>
            </a:pPr>
            <a:r>
              <a:rPr lang="en-US" sz="1800" dirty="0">
                <a:latin typeface="Gill Sans MT" panose="020B0502020104020203" pitchFamily="34" charset="0"/>
              </a:rPr>
              <a:t>Annual Audits, Financial Mgt. Questionnaire (FMQ), Surety Bonds </a:t>
            </a:r>
            <a:endParaRPr lang="en-US" sz="1800" dirty="0">
              <a:solidFill>
                <a:srgbClr val="FF0066"/>
              </a:solidFill>
              <a:latin typeface="Gill Sans MT" panose="020B0502020104020203" pitchFamily="34" charset="0"/>
            </a:endParaRPr>
          </a:p>
          <a:p>
            <a:pPr lvl="2" eaLnBrk="1" hangingPunct="1">
              <a:lnSpc>
                <a:spcPct val="80000"/>
              </a:lnSpc>
              <a:spcAft>
                <a:spcPts val="600"/>
              </a:spcAft>
            </a:pPr>
            <a:r>
              <a:rPr lang="en-US" sz="1800" dirty="0">
                <a:latin typeface="Gill Sans MT" panose="020B0502020104020203" pitchFamily="34" charset="0"/>
              </a:rPr>
              <a:t>Environmental Review Record – must receive authority from OCD to publish final notice(s) and request release of funds by deadline</a:t>
            </a:r>
          </a:p>
          <a:p>
            <a:pPr lvl="2" eaLnBrk="1" hangingPunct="1">
              <a:lnSpc>
                <a:spcPct val="80000"/>
              </a:lnSpc>
              <a:spcAft>
                <a:spcPts val="600"/>
              </a:spcAft>
            </a:pPr>
            <a:r>
              <a:rPr lang="en-US" sz="1800" dirty="0" smtClean="0">
                <a:latin typeface="Gill Sans MT" panose="020B0502020104020203" pitchFamily="34" charset="0"/>
              </a:rPr>
              <a:t>Performance Schedule</a:t>
            </a:r>
            <a:endParaRPr lang="en-US" sz="1800" dirty="0">
              <a:latin typeface="Gill Sans MT" panose="020B0502020104020203" pitchFamily="34" charset="0"/>
            </a:endParaRPr>
          </a:p>
          <a:p>
            <a:pPr lvl="2" eaLnBrk="1" hangingPunct="1">
              <a:lnSpc>
                <a:spcPct val="80000"/>
              </a:lnSpc>
              <a:spcAft>
                <a:spcPts val="600"/>
              </a:spcAft>
            </a:pPr>
            <a:r>
              <a:rPr lang="en-US" sz="1800" dirty="0">
                <a:latin typeface="Gill Sans MT" panose="020B0502020104020203" pitchFamily="34" charset="0"/>
              </a:rPr>
              <a:t>Fair Housing Assurance</a:t>
            </a:r>
          </a:p>
          <a:p>
            <a:pPr lvl="2" eaLnBrk="1" hangingPunct="1">
              <a:lnSpc>
                <a:spcPct val="80000"/>
              </a:lnSpc>
              <a:spcAft>
                <a:spcPts val="600"/>
              </a:spcAft>
            </a:pPr>
            <a:r>
              <a:rPr lang="en-US" sz="1800" dirty="0">
                <a:latin typeface="Gill Sans MT" panose="020B0502020104020203" pitchFamily="34" charset="0"/>
              </a:rPr>
              <a:t>Section 504 Assurance </a:t>
            </a:r>
          </a:p>
          <a:p>
            <a:pPr lvl="2" eaLnBrk="1" hangingPunct="1">
              <a:lnSpc>
                <a:spcPct val="80000"/>
              </a:lnSpc>
              <a:spcAft>
                <a:spcPts val="600"/>
              </a:spcAft>
            </a:pPr>
            <a:r>
              <a:rPr lang="en-US" sz="1800" dirty="0">
                <a:latin typeface="Gill Sans MT" panose="020B0502020104020203" pitchFamily="34" charset="0"/>
              </a:rPr>
              <a:t>Residential Antidisplacement and Relocation Plan and Certification</a:t>
            </a:r>
          </a:p>
          <a:p>
            <a:pPr lvl="2" eaLnBrk="1" hangingPunct="1">
              <a:lnSpc>
                <a:spcPct val="80000"/>
              </a:lnSpc>
              <a:spcAft>
                <a:spcPts val="600"/>
              </a:spcAft>
            </a:pPr>
            <a:r>
              <a:rPr lang="en-US" sz="1800" dirty="0">
                <a:latin typeface="Gill Sans MT" panose="020B0502020104020203" pitchFamily="34" charset="0"/>
              </a:rPr>
              <a:t>Revisions to Application</a:t>
            </a:r>
          </a:p>
          <a:p>
            <a:pPr lvl="2" eaLnBrk="1" hangingPunct="1">
              <a:lnSpc>
                <a:spcPct val="80000"/>
              </a:lnSpc>
              <a:spcAft>
                <a:spcPts val="600"/>
              </a:spcAft>
            </a:pPr>
            <a:r>
              <a:rPr lang="en-US" sz="1800" dirty="0">
                <a:latin typeface="Gill Sans MT" panose="020B0502020104020203" pitchFamily="34" charset="0"/>
              </a:rPr>
              <a:t>Plans &amp; Specs and Final Cost Estimate – must only be submitted to OCD by deadline</a:t>
            </a:r>
          </a:p>
          <a:p>
            <a:pPr lvl="2" eaLnBrk="1" hangingPunct="1">
              <a:lnSpc>
                <a:spcPct val="80000"/>
              </a:lnSpc>
              <a:spcAft>
                <a:spcPts val="600"/>
              </a:spcAft>
            </a:pPr>
            <a:r>
              <a:rPr lang="en-US" sz="1800" dirty="0" smtClean="0">
                <a:latin typeface="Gill Sans MT" panose="020B0502020104020203" pitchFamily="34" charset="0"/>
              </a:rPr>
              <a:t>Any </a:t>
            </a:r>
            <a:r>
              <a:rPr lang="en-US" sz="1800" dirty="0">
                <a:latin typeface="Gill Sans MT" panose="020B0502020104020203" pitchFamily="34" charset="0"/>
              </a:rPr>
              <a:t>other documentation, if requested by OCD</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F1F67-4767-442A-9053-16927FC5AA7D}"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946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3392" y="370166"/>
            <a:ext cx="40567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Gill Sans MT" panose="020B0502020104020203" pitchFamily="34" charset="0"/>
              </a:rPr>
              <a:t>Grant – 3 Parts</a:t>
            </a:r>
            <a:endParaRPr kumimoji="0" lang="en-US" sz="36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3" name="Oval 2"/>
          <p:cNvSpPr/>
          <p:nvPr/>
        </p:nvSpPr>
        <p:spPr>
          <a:xfrm>
            <a:off x="4831307" y="770323"/>
            <a:ext cx="2676071" cy="270691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pitchFamily="34" charset="0"/>
            </a:endParaRPr>
          </a:p>
        </p:txBody>
      </p:sp>
      <p:sp>
        <p:nvSpPr>
          <p:cNvPr id="4" name="TextBox 3"/>
          <p:cNvSpPr txBox="1"/>
          <p:nvPr/>
        </p:nvSpPr>
        <p:spPr>
          <a:xfrm>
            <a:off x="4866817" y="1723284"/>
            <a:ext cx="292281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smtClean="0">
                <a:ln>
                  <a:noFill/>
                </a:ln>
                <a:solidFill>
                  <a:prstClr val="black"/>
                </a:solidFill>
                <a:effectLst/>
                <a:uLnTx/>
                <a:uFillTx/>
                <a:latin typeface="Gill Sans MT" panose="020B0502020104020203" pitchFamily="34" charset="0"/>
              </a:rPr>
              <a:t>Application</a:t>
            </a:r>
            <a:endParaRPr kumimoji="0" lang="en-US" sz="42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10" name="Oval 9"/>
          <p:cNvSpPr/>
          <p:nvPr/>
        </p:nvSpPr>
        <p:spPr>
          <a:xfrm>
            <a:off x="7239180" y="3371850"/>
            <a:ext cx="2676071" cy="27069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pitchFamily="34" charset="0"/>
            </a:endParaRPr>
          </a:p>
        </p:txBody>
      </p:sp>
      <p:sp>
        <p:nvSpPr>
          <p:cNvPr id="11" name="Oval 10"/>
          <p:cNvSpPr/>
          <p:nvPr/>
        </p:nvSpPr>
        <p:spPr>
          <a:xfrm>
            <a:off x="2600823" y="3315729"/>
            <a:ext cx="2676071" cy="27069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pitchFamily="34" charset="0"/>
            </a:endParaRPr>
          </a:p>
        </p:txBody>
      </p:sp>
      <p:sp>
        <p:nvSpPr>
          <p:cNvPr id="12" name="TextBox 11"/>
          <p:cNvSpPr txBox="1"/>
          <p:nvPr/>
        </p:nvSpPr>
        <p:spPr>
          <a:xfrm>
            <a:off x="8094162" y="4305294"/>
            <a:ext cx="292281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smtClean="0">
                <a:ln>
                  <a:noFill/>
                </a:ln>
                <a:solidFill>
                  <a:prstClr val="black"/>
                </a:solidFill>
                <a:effectLst/>
                <a:uLnTx/>
                <a:uFillTx/>
                <a:latin typeface="Gill Sans MT" panose="020B0502020104020203" pitchFamily="34" charset="0"/>
              </a:rPr>
              <a:t>P&amp;S</a:t>
            </a:r>
            <a:endParaRPr kumimoji="0" lang="en-US" sz="42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13" name="TextBox 12"/>
          <p:cNvSpPr txBox="1"/>
          <p:nvPr/>
        </p:nvSpPr>
        <p:spPr>
          <a:xfrm>
            <a:off x="3405410" y="4299854"/>
            <a:ext cx="292281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smtClean="0">
                <a:ln>
                  <a:noFill/>
                </a:ln>
                <a:solidFill>
                  <a:prstClr val="black"/>
                </a:solidFill>
                <a:effectLst/>
                <a:uLnTx/>
                <a:uFillTx/>
                <a:latin typeface="Gill Sans MT" panose="020B0502020104020203" pitchFamily="34" charset="0"/>
              </a:rPr>
              <a:t>ERR</a:t>
            </a:r>
            <a:endParaRPr kumimoji="0" lang="en-US" sz="42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14" name="Down Arrow 13"/>
          <p:cNvSpPr/>
          <p:nvPr/>
        </p:nvSpPr>
        <p:spPr>
          <a:xfrm>
            <a:off x="5865996" y="3548561"/>
            <a:ext cx="673006" cy="8939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pitchFamily="34" charset="0"/>
            </a:endParaRPr>
          </a:p>
        </p:txBody>
      </p:sp>
      <p:sp>
        <p:nvSpPr>
          <p:cNvPr id="15" name="Down Arrow 14"/>
          <p:cNvSpPr/>
          <p:nvPr/>
        </p:nvSpPr>
        <p:spPr>
          <a:xfrm rot="5400000">
            <a:off x="5491369" y="4332036"/>
            <a:ext cx="673006" cy="8939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pitchFamily="34" charset="0"/>
            </a:endParaRPr>
          </a:p>
        </p:txBody>
      </p:sp>
      <p:sp>
        <p:nvSpPr>
          <p:cNvPr id="16" name="Down Arrow 15"/>
          <p:cNvSpPr/>
          <p:nvPr/>
        </p:nvSpPr>
        <p:spPr>
          <a:xfrm rot="16200000">
            <a:off x="6349025" y="4332035"/>
            <a:ext cx="673006" cy="8939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pitchFamily="34" charset="0"/>
            </a:endParaRPr>
          </a:p>
        </p:txBody>
      </p:sp>
    </p:spTree>
    <p:extLst>
      <p:ext uri="{BB962C8B-B14F-4D97-AF65-F5344CB8AC3E}">
        <p14:creationId xmlns:p14="http://schemas.microsoft.com/office/powerpoint/2010/main" val="1680230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0" grpId="0" animBg="1"/>
      <p:bldP spid="11" grpId="0" animBg="1"/>
      <p:bldP spid="12" grpId="0"/>
      <p:bldP spid="13" grpId="0"/>
      <p:bldP spid="14" grpId="0" animBg="1"/>
      <p:bldP spid="15" grpId="0" animBg="1"/>
      <p:bldP spid="1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5513" y="1231900"/>
            <a:ext cx="7024915" cy="12818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730" b="0" i="0" u="none" strike="noStrike" kern="1200" cap="none" spc="0" normalizeH="0" baseline="0" noProof="0" dirty="0" smtClean="0">
                <a:ln>
                  <a:noFill/>
                </a:ln>
                <a:solidFill>
                  <a:srgbClr val="FF0000"/>
                </a:solidFill>
                <a:effectLst/>
                <a:uLnTx/>
                <a:uFillTx/>
                <a:latin typeface="Gill Sans MT" panose="020B0502020104020203" pitchFamily="34" charset="0"/>
              </a:rPr>
              <a:t>Communication!</a:t>
            </a:r>
            <a:endParaRPr kumimoji="0" lang="en-US" sz="7730" b="0" i="0" u="none" strike="noStrike" kern="1200" cap="none" spc="0" normalizeH="0" baseline="0" noProof="0" dirty="0">
              <a:ln>
                <a:noFill/>
              </a:ln>
              <a:solidFill>
                <a:srgbClr val="FF0000"/>
              </a:solidFill>
              <a:effectLst/>
              <a:uLnTx/>
              <a:uFillTx/>
              <a:latin typeface="Gill Sans MT" panose="020B0502020104020203" pitchFamily="34" charset="0"/>
            </a:endParaRPr>
          </a:p>
        </p:txBody>
      </p:sp>
      <p:graphicFrame>
        <p:nvGraphicFramePr>
          <p:cNvPr id="3" name="Diagram 2"/>
          <p:cNvGraphicFramePr/>
          <p:nvPr>
            <p:extLst>
              <p:ext uri="{D42A27DB-BD31-4B8C-83A1-F6EECF244321}">
                <p14:modId xmlns:p14="http://schemas.microsoft.com/office/powerpoint/2010/main" val="3790622240"/>
              </p:ext>
            </p:extLst>
          </p:nvPr>
        </p:nvGraphicFramePr>
        <p:xfrm>
          <a:off x="1306286" y="2441425"/>
          <a:ext cx="9013371" cy="4280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ame 3"/>
          <p:cNvSpPr/>
          <p:nvPr/>
        </p:nvSpPr>
        <p:spPr>
          <a:xfrm>
            <a:off x="4245429" y="5150757"/>
            <a:ext cx="3118757" cy="118472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694463" y="5188418"/>
            <a:ext cx="284117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smtClean="0">
                <a:ln>
                  <a:noFill/>
                </a:ln>
                <a:solidFill>
                  <a:srgbClr val="002060"/>
                </a:solidFill>
                <a:effectLst/>
                <a:uLnTx/>
                <a:uFillTx/>
                <a:latin typeface="Gill Sans MT" panose="020B0502020104020203" pitchFamily="34" charset="0"/>
              </a:rPr>
              <a:t>CDBG</a:t>
            </a:r>
            <a:endParaRPr kumimoji="0" lang="en-US" sz="6400" b="0" i="0" u="none" strike="noStrike" kern="1200" cap="none" spc="0" normalizeH="0" baseline="0" noProof="0" dirty="0">
              <a:ln>
                <a:noFill/>
              </a:ln>
              <a:solidFill>
                <a:srgbClr val="002060"/>
              </a:solidFill>
              <a:effectLst/>
              <a:uLnTx/>
              <a:uFillTx/>
              <a:latin typeface="Gill Sans MT" panose="020B0502020104020203" pitchFamily="34" charset="0"/>
            </a:endParaRPr>
          </a:p>
        </p:txBody>
      </p:sp>
    </p:spTree>
    <p:extLst>
      <p:ext uri="{BB962C8B-B14F-4D97-AF65-F5344CB8AC3E}">
        <p14:creationId xmlns:p14="http://schemas.microsoft.com/office/powerpoint/2010/main" val="1518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685" y="1693769"/>
            <a:ext cx="7201500" cy="4560951"/>
          </a:xfrm>
          <a:prstGeom prst="rect">
            <a:avLst/>
          </a:prstGeom>
        </p:spPr>
      </p:pic>
      <p:sp>
        <p:nvSpPr>
          <p:cNvPr id="5" name="TextBox 4"/>
          <p:cNvSpPr txBox="1"/>
          <p:nvPr/>
        </p:nvSpPr>
        <p:spPr>
          <a:xfrm>
            <a:off x="4731138" y="690036"/>
            <a:ext cx="32657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srgbClr val="00FF00"/>
                </a:solidFill>
                <a:effectLst/>
                <a:uLnTx/>
                <a:uFillTx/>
                <a:latin typeface="Calibri" panose="020F0502020204030204"/>
                <a:ea typeface="+mn-ea"/>
                <a:cs typeface="+mn-cs"/>
              </a:rPr>
              <a:t>Grant</a:t>
            </a:r>
            <a:endParaRPr kumimoji="0" lang="en-US" sz="7200" b="0" i="0" u="none" strike="noStrike" kern="1200" cap="none" spc="0" normalizeH="0" baseline="0" noProof="0" dirty="0">
              <a:ln>
                <a:noFill/>
              </a:ln>
              <a:solidFill>
                <a:srgbClr val="00FF00"/>
              </a:solidFill>
              <a:effectLst/>
              <a:uLnTx/>
              <a:uFillTx/>
              <a:latin typeface="Calibri" panose="020F0502020204030204"/>
              <a:ea typeface="+mn-ea"/>
              <a:cs typeface="+mn-cs"/>
            </a:endParaRPr>
          </a:p>
        </p:txBody>
      </p:sp>
      <p:sp>
        <p:nvSpPr>
          <p:cNvPr id="6" name="TextBox 5"/>
          <p:cNvSpPr txBox="1"/>
          <p:nvPr/>
        </p:nvSpPr>
        <p:spPr>
          <a:xfrm rot="16761249">
            <a:off x="2017485" y="3121681"/>
            <a:ext cx="4470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smtClean="0">
                <a:ln>
                  <a:noFill/>
                </a:ln>
                <a:solidFill>
                  <a:prstClr val="black"/>
                </a:solidFill>
                <a:effectLst/>
                <a:uLnTx/>
                <a:uFillTx/>
                <a:latin typeface="Calibri" panose="020F0502020204030204"/>
                <a:ea typeface="+mn-ea"/>
                <a:cs typeface="+mn-cs"/>
              </a:rPr>
              <a:t>Application</a:t>
            </a:r>
            <a:endParaRPr kumimoji="0" lang="en-US" sz="5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rot="16761249">
            <a:off x="2017486" y="3121682"/>
            <a:ext cx="4470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smtClean="0">
                <a:ln>
                  <a:noFill/>
                </a:ln>
                <a:solidFill>
                  <a:srgbClr val="002060"/>
                </a:solidFill>
                <a:effectLst/>
                <a:uLnTx/>
                <a:uFillTx/>
                <a:latin typeface="Calibri" panose="020F0502020204030204"/>
                <a:ea typeface="+mn-ea"/>
                <a:cs typeface="+mn-cs"/>
              </a:rPr>
              <a:t>Application</a:t>
            </a:r>
            <a:endParaRPr kumimoji="0" lang="en-US" sz="5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8" name="Rectangle 7"/>
          <p:cNvSpPr/>
          <p:nvPr/>
        </p:nvSpPr>
        <p:spPr>
          <a:xfrm rot="16200000">
            <a:off x="4171716" y="2610150"/>
            <a:ext cx="27868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smtClean="0">
                <a:ln>
                  <a:noFill/>
                </a:ln>
                <a:solidFill>
                  <a:srgbClr val="FF0000"/>
                </a:solidFill>
                <a:effectLst/>
                <a:uLnTx/>
                <a:uFillTx/>
                <a:latin typeface="Calibri" panose="020F0502020204030204"/>
                <a:ea typeface="+mn-ea"/>
                <a:cs typeface="+mn-cs"/>
              </a:rPr>
              <a:t>ERR</a:t>
            </a:r>
            <a:endParaRPr kumimoji="0" lang="en-US" sz="5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p:cNvSpPr txBox="1"/>
          <p:nvPr/>
        </p:nvSpPr>
        <p:spPr>
          <a:xfrm rot="4979806">
            <a:off x="5761652" y="4479191"/>
            <a:ext cx="4470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err="1" smtClean="0">
                <a:ln>
                  <a:noFill/>
                </a:ln>
                <a:solidFill>
                  <a:prstClr val="black"/>
                </a:solidFill>
                <a:effectLst/>
                <a:uLnTx/>
                <a:uFillTx/>
                <a:latin typeface="Calibri" panose="020F0502020204030204"/>
                <a:ea typeface="+mn-ea"/>
                <a:cs typeface="+mn-cs"/>
              </a:rPr>
              <a:t>P&amp;S</a:t>
            </a:r>
            <a:endParaRPr kumimoji="0" lang="en-US" sz="5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2825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46236537"/>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5572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377371" y="0"/>
          <a:ext cx="933994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95829" y="2736502"/>
            <a:ext cx="20737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002060"/>
                </a:solidFill>
                <a:effectLst/>
                <a:uLnTx/>
                <a:uFillTx/>
                <a:latin typeface="Calibri" panose="020F0502020204030204"/>
                <a:ea typeface="+mn-ea"/>
                <a:cs typeface="+mn-cs"/>
              </a:rPr>
              <a:t>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smtClean="0">
                <a:ln>
                  <a:noFill/>
                </a:ln>
                <a:solidFill>
                  <a:srgbClr val="002060"/>
                </a:solidFill>
                <a:effectLst/>
                <a:uLnTx/>
                <a:uFillTx/>
                <a:latin typeface="Calibri" panose="020F0502020204030204"/>
                <a:ea typeface="+mn-ea"/>
                <a:cs typeface="+mn-cs"/>
              </a:rPr>
              <a:t>Order</a:t>
            </a:r>
            <a:endParaRPr kumimoji="0" lang="en-US" sz="4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TextBox 1"/>
          <p:cNvSpPr txBox="1"/>
          <p:nvPr/>
        </p:nvSpPr>
        <p:spPr>
          <a:xfrm>
            <a:off x="6875318" y="1787236"/>
            <a:ext cx="41275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The engineer &amp; the contractor sign and date the 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rPr>
              <a:t>Submit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the C.O. to me by </a:t>
            </a: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rPr>
              <a:t>email or mail</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I approve it and email </a:t>
            </a: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rPr>
              <a:t>it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back to you, this is for your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rPr>
              <a:t>Get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the Mayor or Parish President to approve </a:t>
            </a: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rPr>
              <a:t>and date the Change Order.</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  You keep and distribute as many copies as you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ill Sans MT" panose="020B0502020104020203" pitchFamily="34" charset="0"/>
              </a:rPr>
              <a:t>Submit </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to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rPr>
              <a:t>LCDBG</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rPr>
              <a:t> one copy with all signatures.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Tree>
    <p:extLst>
      <p:ext uri="{BB962C8B-B14F-4D97-AF65-F5344CB8AC3E}">
        <p14:creationId xmlns:p14="http://schemas.microsoft.com/office/powerpoint/2010/main" val="41759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e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22" y="0"/>
            <a:ext cx="4152900" cy="4152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327900" y="542546"/>
            <a:ext cx="3848099" cy="2921861"/>
          </a:xfrm>
          <a:prstGeom prst="rect">
            <a:avLst/>
          </a:prstGeom>
        </p:spPr>
      </p:pic>
      <p:sp>
        <p:nvSpPr>
          <p:cNvPr id="6" name="TextBox 5"/>
          <p:cNvSpPr txBox="1"/>
          <p:nvPr/>
        </p:nvSpPr>
        <p:spPr>
          <a:xfrm>
            <a:off x="7612742" y="3781581"/>
            <a:ext cx="356325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Gill Sans MT" panose="020B0502020104020203" pitchFamily="34" charset="0"/>
              </a:rPr>
              <a:t>Plans and Specs and Revisions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Gill Sans MT" panose="020B0502020104020203" pitchFamily="34" charset="0"/>
              </a:rPr>
              <a:t>* Large Attachments</a:t>
            </a: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7" name="TextBox 6"/>
          <p:cNvSpPr txBox="1"/>
          <p:nvPr/>
        </p:nvSpPr>
        <p:spPr>
          <a:xfrm>
            <a:off x="889207" y="3464407"/>
            <a:ext cx="471594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Gill Sans MT" panose="020B0502020104020203" pitchFamily="34" charset="0"/>
              </a:rPr>
              <a:t>Change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Gill Sans MT" panose="020B0502020104020203" pitchFamily="34" charset="0"/>
              </a:rPr>
              <a:t>Addendums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dirty="0">
              <a:solidFill>
                <a:prstClr val="black"/>
              </a:solidFill>
              <a:latin typeface="Gill Sans MT" panose="020B0502020104020203" pitchFamily="34" charset="0"/>
            </a:endParaRPr>
          </a:p>
          <a:p>
            <a:pPr>
              <a:defRPr/>
            </a:pPr>
            <a:r>
              <a:rPr lang="en-US" sz="3000" dirty="0" err="1">
                <a:solidFill>
                  <a:prstClr val="black"/>
                </a:solidFill>
                <a:latin typeface="Gill Sans MT" panose="020B0502020104020203" pitchFamily="34" charset="0"/>
              </a:rPr>
              <a:t>RPR</a:t>
            </a:r>
            <a:r>
              <a:rPr lang="en-US" sz="3000" dirty="0">
                <a:solidFill>
                  <a:prstClr val="black"/>
                </a:solidFill>
                <a:latin typeface="Gill Sans MT" panose="020B0502020104020203" pitchFamily="34" charset="0"/>
              </a:rPr>
              <a:t> Certifications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Gill Sans MT" panose="020B0502020104020203" pitchFamily="34" charset="0"/>
              </a:rPr>
              <a:t>*Anything Time Sensitive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Tree>
    <p:extLst>
      <p:ext uri="{BB962C8B-B14F-4D97-AF65-F5344CB8AC3E}">
        <p14:creationId xmlns:p14="http://schemas.microsoft.com/office/powerpoint/2010/main" val="34187090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t="8576" r="-225"/>
          <a:stretch/>
        </p:blipFill>
        <p:spPr>
          <a:xfrm>
            <a:off x="2308343" y="679795"/>
            <a:ext cx="6670325" cy="5731165"/>
          </a:xfrm>
          <a:prstGeom prst="rect">
            <a:avLst/>
          </a:prstGeom>
        </p:spPr>
      </p:pic>
      <p:sp>
        <p:nvSpPr>
          <p:cNvPr id="2" name="Rectangle 1"/>
          <p:cNvSpPr/>
          <p:nvPr/>
        </p:nvSpPr>
        <p:spPr>
          <a:xfrm>
            <a:off x="3032074" y="849596"/>
            <a:ext cx="428367" cy="181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4842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330199"/>
            <a:ext cx="10629900" cy="45704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dirty="0">
              <a:solidFill>
                <a:prstClr val="black"/>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rPr>
              <a:t>To </a:t>
            </a: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rPr>
              <a:t>streamline and </a:t>
            </a:r>
            <a:r>
              <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rPr>
              <a:t>lessen paperwork and</a:t>
            </a:r>
            <a:r>
              <a:rPr kumimoji="0" lang="en-US" sz="2100" b="0" i="0" u="none" strike="noStrike" kern="1200" cap="none" spc="0" normalizeH="0" noProof="0" dirty="0" smtClean="0">
                <a:ln>
                  <a:noFill/>
                </a:ln>
                <a:solidFill>
                  <a:prstClr val="black"/>
                </a:solidFill>
                <a:effectLst/>
                <a:uLnTx/>
                <a:uFillTx/>
                <a:latin typeface="Gill Sans MT" panose="020B0502020104020203" pitchFamily="34" charset="0"/>
              </a:rPr>
              <a:t> findings</a:t>
            </a:r>
            <a:r>
              <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rPr>
              <a:t>, </a:t>
            </a: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rPr>
              <a:t>we are establishing a qualified Resident Project Representative (RPR) database.  </a:t>
            </a:r>
            <a:endPar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rPr>
              <a:t>Qualification process is the same.  Submit</a:t>
            </a:r>
            <a:r>
              <a:rPr kumimoji="0" lang="en-US" sz="2100" b="0" i="0" u="none" strike="noStrike" kern="1200" cap="none" spc="0" normalizeH="0" noProof="0" dirty="0" smtClean="0">
                <a:ln>
                  <a:noFill/>
                </a:ln>
                <a:solidFill>
                  <a:prstClr val="black"/>
                </a:solidFill>
                <a:effectLst/>
                <a:uLnTx/>
                <a:uFillTx/>
                <a:latin typeface="Gill Sans MT" panose="020B0502020104020203" pitchFamily="34" charset="0"/>
              </a:rPr>
              <a:t> </a:t>
            </a:r>
            <a:r>
              <a:rPr kumimoji="0" lang="en-US" sz="2100" b="0" i="0" u="none" strike="noStrike" kern="1200" cap="none" spc="0" normalizeH="0" noProof="0" dirty="0" err="1" smtClean="0">
                <a:ln>
                  <a:noFill/>
                </a:ln>
                <a:solidFill>
                  <a:prstClr val="black"/>
                </a:solidFill>
                <a:effectLst/>
                <a:uLnTx/>
                <a:uFillTx/>
                <a:latin typeface="Gill Sans MT" panose="020B0502020104020203" pitchFamily="34" charset="0"/>
              </a:rPr>
              <a:t>RPR</a:t>
            </a:r>
            <a:r>
              <a:rPr kumimoji="0" lang="en-US" sz="2100" b="0" i="0" u="none" strike="noStrike" kern="1200" cap="none" spc="0" normalizeH="0" noProof="0" dirty="0" smtClean="0">
                <a:ln>
                  <a:noFill/>
                </a:ln>
                <a:solidFill>
                  <a:prstClr val="black"/>
                </a:solidFill>
                <a:effectLst/>
                <a:uLnTx/>
                <a:uFillTx/>
                <a:latin typeface="Gill Sans MT" panose="020B0502020104020203" pitchFamily="34" charset="0"/>
              </a:rPr>
              <a:t> form and </a:t>
            </a:r>
            <a:r>
              <a:rPr kumimoji="0" lang="en-US" sz="2100" b="0" i="0" u="none" strike="noStrike" kern="1200" cap="none" spc="0" normalizeH="0" noProof="0" dirty="0" err="1" smtClean="0">
                <a:ln>
                  <a:noFill/>
                </a:ln>
                <a:solidFill>
                  <a:prstClr val="black"/>
                </a:solidFill>
                <a:effectLst/>
                <a:uLnTx/>
                <a:uFillTx/>
                <a:latin typeface="Gill Sans MT" panose="020B0502020104020203" pitchFamily="34" charset="0"/>
              </a:rPr>
              <a:t>RPR</a:t>
            </a:r>
            <a:r>
              <a:rPr kumimoji="0" lang="en-US" sz="2100" b="0" i="0" u="none" strike="noStrike" kern="1200" cap="none" spc="0" normalizeH="0" noProof="0" dirty="0" smtClean="0">
                <a:ln>
                  <a:noFill/>
                </a:ln>
                <a:solidFill>
                  <a:prstClr val="black"/>
                </a:solidFill>
                <a:effectLst/>
                <a:uLnTx/>
                <a:uFillTx/>
                <a:latin typeface="Gill Sans MT" panose="020B0502020104020203" pitchFamily="34" charset="0"/>
              </a:rPr>
              <a:t> resume.</a:t>
            </a:r>
            <a:endPar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rPr>
              <a:t> </a:t>
            </a:r>
            <a:endPar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Gill Sans MT" panose="020B0502020104020203" pitchFamily="34" charset="0"/>
              </a:rPr>
              <a:t>After a Resident Project Representative is qualified, there is no need to resubmit the certification or resume.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rPr>
              <a:t>When the grant is monitored, the monitoring team will check to see that the </a:t>
            </a:r>
            <a:r>
              <a:rPr kumimoji="0" lang="en-US" sz="2100" b="0" i="0" u="none" strike="noStrike" kern="1200" cap="none" spc="0" normalizeH="0" baseline="0" noProof="0" dirty="0" err="1">
                <a:ln>
                  <a:noFill/>
                </a:ln>
                <a:solidFill>
                  <a:prstClr val="black"/>
                </a:solidFill>
                <a:effectLst/>
                <a:uLnTx/>
                <a:uFillTx/>
                <a:latin typeface="Gill Sans MT" panose="020B0502020104020203" pitchFamily="34" charset="0"/>
              </a:rPr>
              <a:t>RPR</a:t>
            </a:r>
            <a:r>
              <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rPr>
              <a:t> signing the inspection reports is </a:t>
            </a:r>
            <a:r>
              <a:rPr kumimoji="0" lang="en-US" sz="2100" b="0" i="0" u="none" strike="noStrike" kern="1200" cap="none" spc="0" normalizeH="0" baseline="0" noProof="0" dirty="0" err="1" smtClean="0">
                <a:ln>
                  <a:noFill/>
                </a:ln>
                <a:solidFill>
                  <a:prstClr val="black"/>
                </a:solidFill>
                <a:effectLst/>
                <a:uLnTx/>
                <a:uFillTx/>
                <a:latin typeface="Gill Sans MT" panose="020B0502020104020203" pitchFamily="34" charset="0"/>
              </a:rPr>
              <a:t>RPR</a:t>
            </a:r>
            <a:r>
              <a:rPr kumimoji="0" lang="en-US" sz="2100" b="0" i="0" u="none" strike="noStrike" kern="1200" cap="none" spc="0" normalizeH="0" baseline="0" noProof="0" dirty="0" smtClean="0">
                <a:ln>
                  <a:noFill/>
                </a:ln>
                <a:solidFill>
                  <a:prstClr val="black"/>
                </a:solidFill>
                <a:effectLst/>
                <a:uLnTx/>
                <a:uFillTx/>
                <a:latin typeface="Gill Sans MT" panose="020B0502020104020203" pitchFamily="34" charset="0"/>
              </a:rPr>
              <a:t>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Tree>
    <p:extLst>
      <p:ext uri="{BB962C8B-B14F-4D97-AF65-F5344CB8AC3E}">
        <p14:creationId xmlns:p14="http://schemas.microsoft.com/office/powerpoint/2010/main" val="11312983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MT" panose="020B0502020104020203" pitchFamily="34" charset="0"/>
              </a:rPr>
              <a:t>Environmental Review	</a:t>
            </a:r>
            <a:endParaRPr lang="en-US" dirty="0">
              <a:latin typeface="Gill Sans MT" panose="020B0502020104020203" pitchFamily="34" charset="0"/>
            </a:endParaRPr>
          </a:p>
        </p:txBody>
      </p:sp>
      <p:sp>
        <p:nvSpPr>
          <p:cNvPr id="3" name="Subtitle 2"/>
          <p:cNvSpPr>
            <a:spLocks noGrp="1"/>
          </p:cNvSpPr>
          <p:nvPr>
            <p:ph type="subTitle" idx="1"/>
          </p:nvPr>
        </p:nvSpPr>
        <p:spPr/>
        <p:txBody>
          <a:bodyPr>
            <a:normAutofit/>
          </a:bodyPr>
          <a:lstStyle/>
          <a:p>
            <a:r>
              <a:rPr lang="en-US" sz="2400" dirty="0" smtClean="0">
                <a:latin typeface="Gill Sans MT" panose="020B0502020104020203" pitchFamily="34" charset="0"/>
              </a:rPr>
              <a:t>Presented by:</a:t>
            </a:r>
          </a:p>
          <a:p>
            <a:r>
              <a:rPr lang="en-US" sz="2400" dirty="0" smtClean="0">
                <a:latin typeface="Gill Sans MT" panose="020B0502020104020203" pitchFamily="34" charset="0"/>
              </a:rPr>
              <a:t>Fenishia Favorite</a:t>
            </a:r>
            <a:endParaRPr lang="en-US" sz="2400" dirty="0">
              <a:latin typeface="Gill Sans MT" panose="020B0502020104020203" pitchFamily="34" charset="0"/>
            </a:endParaRPr>
          </a:p>
        </p:txBody>
      </p:sp>
    </p:spTree>
    <p:extLst>
      <p:ext uri="{BB962C8B-B14F-4D97-AF65-F5344CB8AC3E}">
        <p14:creationId xmlns:p14="http://schemas.microsoft.com/office/powerpoint/2010/main" val="36201616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954" y="409698"/>
            <a:ext cx="6347713" cy="1320800"/>
          </a:xfrm>
        </p:spPr>
        <p:txBody>
          <a:bodyPr/>
          <a:lstStyle/>
          <a:p>
            <a:pPr algn="ctr"/>
            <a:r>
              <a:rPr lang="en-US" dirty="0" smtClean="0">
                <a:latin typeface="Gill Sans MT" panose="020B0502020104020203" pitchFamily="34" charset="0"/>
              </a:rPr>
              <a:t>Federal Requirements </a:t>
            </a:r>
            <a:endParaRPr lang="en-US" dirty="0">
              <a:latin typeface="Gill Sans MT" panose="020B0502020104020203" pitchFamily="34" charset="0"/>
            </a:endParaRPr>
          </a:p>
        </p:txBody>
      </p:sp>
      <p:sp>
        <p:nvSpPr>
          <p:cNvPr id="3" name="Content Placeholder 2"/>
          <p:cNvSpPr>
            <a:spLocks noGrp="1"/>
          </p:cNvSpPr>
          <p:nvPr>
            <p:ph idx="1"/>
          </p:nvPr>
        </p:nvSpPr>
        <p:spPr>
          <a:xfrm>
            <a:off x="520534" y="1590305"/>
            <a:ext cx="9385465" cy="3957055"/>
          </a:xfrm>
        </p:spPr>
        <p:txBody>
          <a:bodyPr>
            <a:normAutofit/>
          </a:bodyPr>
          <a:lstStyle/>
          <a:p>
            <a:endParaRPr lang="en-US" sz="2400" dirty="0" smtClean="0">
              <a:latin typeface="Gill Sans MT" panose="020B0502020104020203" pitchFamily="34" charset="0"/>
            </a:endParaRPr>
          </a:p>
          <a:p>
            <a:endParaRPr lang="en-US" sz="2400" dirty="0">
              <a:latin typeface="Gill Sans MT" panose="020B0502020104020203" pitchFamily="34" charset="0"/>
            </a:endParaRPr>
          </a:p>
          <a:p>
            <a:r>
              <a:rPr lang="en-US" sz="2400" dirty="0" smtClean="0">
                <a:latin typeface="Gill Sans MT" panose="020B0502020104020203" pitchFamily="34" charset="0"/>
              </a:rPr>
              <a:t>24 </a:t>
            </a:r>
            <a:r>
              <a:rPr lang="en-US" sz="2400" dirty="0">
                <a:latin typeface="Gill Sans MT" panose="020B0502020104020203" pitchFamily="34" charset="0"/>
              </a:rPr>
              <a:t>CFR Part 58 </a:t>
            </a:r>
          </a:p>
          <a:p>
            <a:r>
              <a:rPr lang="en-US" sz="2400" dirty="0">
                <a:latin typeface="Gill Sans MT" panose="020B0502020104020203" pitchFamily="34" charset="0"/>
              </a:rPr>
              <a:t>Each LCDBG (Louisiana Community Development Block Grant) Program participant must implement their program in compliance with the National Environmental Policy Act of 1969 (NEPA) and other applicable federal environmental laws</a:t>
            </a:r>
            <a:r>
              <a:rPr lang="en-US" sz="2400" dirty="0" smtClean="0">
                <a:latin typeface="Gill Sans MT" panose="020B0502020104020203" pitchFamily="34" charset="0"/>
              </a:rPr>
              <a:t>.</a:t>
            </a:r>
          </a:p>
          <a:p>
            <a:r>
              <a:rPr lang="en-US" sz="2400" dirty="0">
                <a:latin typeface="Gill Sans MT" panose="020B0502020104020203" pitchFamily="34" charset="0"/>
              </a:rPr>
              <a:t>For all projects, especially economic development projects, particular attention must be given to 24 CFR Part 58.32 – Project Aggregation.</a:t>
            </a:r>
          </a:p>
          <a:p>
            <a:endParaRPr lang="en-US" sz="2400" dirty="0">
              <a:latin typeface="Gill Sans MT" panose="020B0502020104020203" pitchFamily="34" charset="0"/>
            </a:endParaRPr>
          </a:p>
          <a:p>
            <a:endParaRPr lang="en-US" sz="2400" dirty="0">
              <a:latin typeface="Gill Sans MT" panose="020B0502020104020203" pitchFamily="34" charset="0"/>
            </a:endParaRPr>
          </a:p>
        </p:txBody>
      </p:sp>
    </p:spTree>
    <p:extLst>
      <p:ext uri="{BB962C8B-B14F-4D97-AF65-F5344CB8AC3E}">
        <p14:creationId xmlns:p14="http://schemas.microsoft.com/office/powerpoint/2010/main" val="371680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118" y="118754"/>
            <a:ext cx="7729728" cy="1092529"/>
          </a:xfrm>
        </p:spPr>
        <p:txBody>
          <a:bodyPr/>
          <a:lstStyle/>
          <a:p>
            <a:pPr algn="ctr"/>
            <a:r>
              <a:rPr lang="en-US" dirty="0" smtClean="0">
                <a:latin typeface="Gill Sans MT" panose="020B0502020104020203" pitchFamily="34" charset="0"/>
              </a:rPr>
              <a:t>Risk Analysis</a:t>
            </a:r>
            <a:endParaRPr lang="en-US" dirty="0">
              <a:latin typeface="Gill Sans MT" panose="020B0502020104020203" pitchFamily="34" charset="0"/>
            </a:endParaRPr>
          </a:p>
        </p:txBody>
      </p:sp>
      <p:sp>
        <p:nvSpPr>
          <p:cNvPr id="3" name="Content Placeholder 2"/>
          <p:cNvSpPr>
            <a:spLocks noGrp="1"/>
          </p:cNvSpPr>
          <p:nvPr>
            <p:ph idx="1"/>
          </p:nvPr>
        </p:nvSpPr>
        <p:spPr>
          <a:xfrm>
            <a:off x="575734" y="1408749"/>
            <a:ext cx="8596668" cy="4504371"/>
          </a:xfrm>
        </p:spPr>
        <p:txBody>
          <a:bodyPr>
            <a:noAutofit/>
          </a:bodyPr>
          <a:lstStyle/>
          <a:p>
            <a:pPr>
              <a:buFont typeface="+mj-lt"/>
              <a:buAutoNum type="arabicPeriod"/>
            </a:pPr>
            <a:r>
              <a:rPr lang="en-US" sz="2000" dirty="0">
                <a:latin typeface="Gill Sans MT" panose="020B0502020104020203" pitchFamily="34" charset="0"/>
              </a:rPr>
              <a:t>Based on various factors, the </a:t>
            </a:r>
            <a:r>
              <a:rPr lang="en-US" sz="2000" dirty="0" smtClean="0">
                <a:latin typeface="Gill Sans MT" panose="020B0502020104020203" pitchFamily="34" charset="0"/>
              </a:rPr>
              <a:t>grantee </a:t>
            </a:r>
            <a:r>
              <a:rPr lang="en-US" sz="2000" dirty="0">
                <a:latin typeface="Gill Sans MT" panose="020B0502020104020203" pitchFamily="34" charset="0"/>
              </a:rPr>
              <a:t>has been identified as a high risk grantee.  Therefore, the OCD will make an on-site technical assistance visit prior to conducting the monitoring of this grant.  During this visit, the OCD staff will work with the </a:t>
            </a:r>
            <a:r>
              <a:rPr lang="en-US" sz="2000" dirty="0" smtClean="0">
                <a:latin typeface="Gill Sans MT" panose="020B0502020104020203" pitchFamily="34" charset="0"/>
              </a:rPr>
              <a:t>grantee </a:t>
            </a:r>
            <a:r>
              <a:rPr lang="en-US" sz="2000" dirty="0">
                <a:latin typeface="Gill Sans MT" panose="020B0502020104020203" pitchFamily="34" charset="0"/>
              </a:rPr>
              <a:t>to ensure that all compliance areas are adhered to as required. </a:t>
            </a:r>
          </a:p>
          <a:p>
            <a:pPr>
              <a:buFont typeface="+mj-lt"/>
              <a:buAutoNum type="arabicPeriod"/>
            </a:pPr>
            <a:r>
              <a:rPr lang="en-US" sz="2000" dirty="0">
                <a:latin typeface="Gill Sans MT" panose="020B0502020104020203" pitchFamily="34" charset="0"/>
              </a:rPr>
              <a:t>Based on various factors, the </a:t>
            </a:r>
            <a:r>
              <a:rPr lang="en-US" sz="2000" dirty="0" smtClean="0">
                <a:latin typeface="Gill Sans MT" panose="020B0502020104020203" pitchFamily="34" charset="0"/>
              </a:rPr>
              <a:t>grantee </a:t>
            </a:r>
            <a:r>
              <a:rPr lang="en-US" sz="2000" dirty="0">
                <a:latin typeface="Gill Sans MT" panose="020B0502020104020203" pitchFamily="34" charset="0"/>
              </a:rPr>
              <a:t>has been identified as a medium risk grantee.  Therefore, the </a:t>
            </a:r>
            <a:r>
              <a:rPr lang="en-US" sz="2000" dirty="0" smtClean="0">
                <a:latin typeface="Gill Sans MT" panose="020B0502020104020203" pitchFamily="34" charset="0"/>
              </a:rPr>
              <a:t>grantee </a:t>
            </a:r>
            <a:r>
              <a:rPr lang="en-US" sz="2000" dirty="0">
                <a:latin typeface="Gill Sans MT" panose="020B0502020104020203" pitchFamily="34" charset="0"/>
              </a:rPr>
              <a:t>can request an on-site technical assistance visit prior to the date that OCD schedules to monitor this grant.  During this visit, the OCD staff will work with the </a:t>
            </a:r>
            <a:r>
              <a:rPr lang="en-US" sz="2000" dirty="0" smtClean="0">
                <a:latin typeface="Gill Sans MT" panose="020B0502020104020203" pitchFamily="34" charset="0"/>
              </a:rPr>
              <a:t>grantee </a:t>
            </a:r>
            <a:r>
              <a:rPr lang="en-US" sz="2000" dirty="0">
                <a:latin typeface="Gill Sans MT" panose="020B0502020104020203" pitchFamily="34" charset="0"/>
              </a:rPr>
              <a:t>to ensure that all compliance areas are adhered to as required. </a:t>
            </a:r>
          </a:p>
          <a:p>
            <a:pPr>
              <a:buFont typeface="+mj-lt"/>
              <a:buAutoNum type="arabicPeriod"/>
            </a:pPr>
            <a:r>
              <a:rPr lang="en-US" sz="2000" dirty="0">
                <a:latin typeface="Gill Sans MT" panose="020B0502020104020203" pitchFamily="34" charset="0"/>
              </a:rPr>
              <a:t>Based on various factors, the </a:t>
            </a:r>
            <a:r>
              <a:rPr lang="en-US" sz="2000" dirty="0" smtClean="0">
                <a:latin typeface="Gill Sans MT" panose="020B0502020104020203" pitchFamily="34" charset="0"/>
              </a:rPr>
              <a:t>grantee </a:t>
            </a:r>
            <a:r>
              <a:rPr lang="en-US" sz="2000" dirty="0">
                <a:latin typeface="Gill Sans MT" panose="020B0502020104020203" pitchFamily="34" charset="0"/>
              </a:rPr>
              <a:t>has been identified as a low risk grantee.  Technical assistance will be provided on an as needed basis.</a:t>
            </a:r>
          </a:p>
          <a:p>
            <a:endParaRPr lang="en-US" sz="20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F1F67-4767-442A-9053-16927FC5AA7D}"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631457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Program Requirements</a:t>
            </a:r>
            <a:endParaRPr lang="en-US" dirty="0">
              <a:latin typeface="Gill Sans MT" panose="020B0502020104020203" pitchFamily="34" charset="0"/>
            </a:endParaRPr>
          </a:p>
        </p:txBody>
      </p:sp>
      <p:sp>
        <p:nvSpPr>
          <p:cNvPr id="3" name="Content Placeholder 2"/>
          <p:cNvSpPr>
            <a:spLocks noGrp="1"/>
          </p:cNvSpPr>
          <p:nvPr>
            <p:ph idx="1"/>
          </p:nvPr>
        </p:nvSpPr>
        <p:spPr>
          <a:xfrm>
            <a:off x="886691" y="1600201"/>
            <a:ext cx="8531629" cy="4563093"/>
          </a:xfrm>
        </p:spPr>
        <p:txBody>
          <a:bodyPr>
            <a:normAutofit/>
          </a:bodyPr>
          <a:lstStyle/>
          <a:p>
            <a:endParaRPr lang="en-US" sz="2400" dirty="0" smtClean="0">
              <a:latin typeface="Gill Sans MT" panose="020B0502020104020203" pitchFamily="34" charset="0"/>
            </a:endParaRPr>
          </a:p>
          <a:p>
            <a:endParaRPr lang="en-US" dirty="0">
              <a:latin typeface="Gill Sans MT" panose="020B0502020104020203" pitchFamily="34" charset="0"/>
            </a:endParaRPr>
          </a:p>
          <a:p>
            <a:r>
              <a:rPr lang="en-US" sz="2400" dirty="0" smtClean="0">
                <a:latin typeface="Gill Sans MT" panose="020B0502020104020203" pitchFamily="34" charset="0"/>
              </a:rPr>
              <a:t>All </a:t>
            </a:r>
            <a:r>
              <a:rPr lang="en-US" sz="2400" dirty="0">
                <a:latin typeface="Gill Sans MT" panose="020B0502020104020203" pitchFamily="34" charset="0"/>
              </a:rPr>
              <a:t>contract conditions must be cleared within </a:t>
            </a:r>
            <a:r>
              <a:rPr lang="en-US" sz="2400" u="sng" dirty="0" smtClean="0">
                <a:latin typeface="Gill Sans MT" panose="020B0502020104020203" pitchFamily="34" charset="0"/>
              </a:rPr>
              <a:t>four</a:t>
            </a:r>
            <a:r>
              <a:rPr lang="en-US" sz="2400" dirty="0" smtClean="0">
                <a:latin typeface="Gill Sans MT" panose="020B0502020104020203" pitchFamily="34" charset="0"/>
              </a:rPr>
              <a:t> </a:t>
            </a:r>
            <a:r>
              <a:rPr lang="en-US" sz="2400" dirty="0">
                <a:latin typeface="Gill Sans MT" panose="020B0502020104020203" pitchFamily="34" charset="0"/>
              </a:rPr>
              <a:t>months of the date of the Authorization to Incur Costs letter. </a:t>
            </a:r>
          </a:p>
          <a:p>
            <a:r>
              <a:rPr lang="en-US" sz="2400" dirty="0">
                <a:latin typeface="Gill Sans MT" panose="020B0502020104020203" pitchFamily="34" charset="0"/>
              </a:rPr>
              <a:t>The Environmental Review Record (ERR) should be received by the State within </a:t>
            </a:r>
            <a:r>
              <a:rPr lang="en-US" sz="2400" u="sng" dirty="0">
                <a:latin typeface="Gill Sans MT" panose="020B0502020104020203" pitchFamily="34" charset="0"/>
              </a:rPr>
              <a:t>four</a:t>
            </a:r>
            <a:r>
              <a:rPr lang="en-US" sz="2400" dirty="0">
                <a:latin typeface="Gill Sans MT" panose="020B0502020104020203" pitchFamily="34" charset="0"/>
              </a:rPr>
              <a:t> months of this date to ensure sufficient time for review.</a:t>
            </a:r>
          </a:p>
          <a:p>
            <a:r>
              <a:rPr lang="en-US" sz="2400" dirty="0">
                <a:latin typeface="Gill Sans MT" panose="020B0502020104020203" pitchFamily="34" charset="0"/>
              </a:rPr>
              <a:t>The grantee’s Chief Elected </a:t>
            </a:r>
            <a:r>
              <a:rPr lang="en-US" sz="2400" dirty="0" smtClean="0">
                <a:latin typeface="Gill Sans MT" panose="020B0502020104020203" pitchFamily="34" charset="0"/>
              </a:rPr>
              <a:t>Official (CEO) </a:t>
            </a:r>
            <a:r>
              <a:rPr lang="en-US" sz="2400" dirty="0">
                <a:latin typeface="Gill Sans MT" panose="020B0502020104020203" pitchFamily="34" charset="0"/>
              </a:rPr>
              <a:t>will assume overall responsibility for the environmental review process.</a:t>
            </a:r>
          </a:p>
          <a:p>
            <a:r>
              <a:rPr lang="en-US" sz="2400" dirty="0">
                <a:latin typeface="Gill Sans MT" panose="020B0502020104020203" pitchFamily="34" charset="0"/>
              </a:rPr>
              <a:t>The CEO must sign all certifications and findings.</a:t>
            </a:r>
          </a:p>
          <a:p>
            <a:pPr marL="0" indent="0">
              <a:buNone/>
            </a:pPr>
            <a:endParaRPr lang="en-US" sz="2400" dirty="0">
              <a:latin typeface="Gill Sans MT" panose="020B0502020104020203" pitchFamily="34" charset="0"/>
            </a:endParaRPr>
          </a:p>
          <a:p>
            <a:endParaRPr lang="en-US" sz="2000" dirty="0">
              <a:latin typeface="Gill Sans MT" panose="020B0502020104020203" pitchFamily="34" charset="0"/>
            </a:endParaRPr>
          </a:p>
        </p:txBody>
      </p:sp>
    </p:spTree>
    <p:extLst>
      <p:ext uri="{BB962C8B-B14F-4D97-AF65-F5344CB8AC3E}">
        <p14:creationId xmlns:p14="http://schemas.microsoft.com/office/powerpoint/2010/main" val="3232172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345" y="261257"/>
            <a:ext cx="7435273" cy="885371"/>
          </a:xfrm>
        </p:spPr>
        <p:txBody>
          <a:bodyPr>
            <a:normAutofit fontScale="90000"/>
          </a:bodyPr>
          <a:lstStyle/>
          <a:p>
            <a:pPr algn="ctr"/>
            <a:r>
              <a:rPr lang="en-US" dirty="0" smtClean="0">
                <a:latin typeface="Gill Sans MT" panose="020B0502020104020203" pitchFamily="34" charset="0"/>
              </a:rPr>
              <a:t>Environmental Review Clearance Levels</a:t>
            </a:r>
            <a:endParaRPr lang="en-US" dirty="0">
              <a:latin typeface="Gill Sans MT" panose="020B0502020104020203" pitchFamily="34" charset="0"/>
            </a:endParaRPr>
          </a:p>
        </p:txBody>
      </p:sp>
      <p:sp>
        <p:nvSpPr>
          <p:cNvPr id="3" name="Content Placeholder 2"/>
          <p:cNvSpPr>
            <a:spLocks noGrp="1"/>
          </p:cNvSpPr>
          <p:nvPr>
            <p:ph idx="1"/>
          </p:nvPr>
        </p:nvSpPr>
        <p:spPr>
          <a:xfrm>
            <a:off x="1254824" y="1447800"/>
            <a:ext cx="6669975" cy="5029200"/>
          </a:xfrm>
        </p:spPr>
        <p:txBody>
          <a:bodyPr>
            <a:normAutofit fontScale="92500"/>
          </a:bodyPr>
          <a:lstStyle/>
          <a:p>
            <a:r>
              <a:rPr lang="en-US" sz="2200" dirty="0">
                <a:solidFill>
                  <a:srgbClr val="0070C0"/>
                </a:solidFill>
                <a:latin typeface="Gill Sans MT" panose="020B0502020104020203" pitchFamily="34" charset="0"/>
              </a:rPr>
              <a:t>Exempt </a:t>
            </a:r>
          </a:p>
          <a:p>
            <a:pPr lvl="1"/>
            <a:r>
              <a:rPr lang="en-US" sz="2200" dirty="0">
                <a:solidFill>
                  <a:srgbClr val="0070C0"/>
                </a:solidFill>
                <a:latin typeface="Gill Sans MT" panose="020B0502020104020203" pitchFamily="34" charset="0"/>
              </a:rPr>
              <a:t>Environmental studies, project planning, and administrative costs</a:t>
            </a:r>
          </a:p>
          <a:p>
            <a:r>
              <a:rPr lang="en-US" sz="2200" dirty="0">
                <a:solidFill>
                  <a:schemeClr val="accent5">
                    <a:lumMod val="75000"/>
                  </a:schemeClr>
                </a:solidFill>
                <a:latin typeface="Gill Sans MT" panose="020B0502020104020203" pitchFamily="34" charset="0"/>
              </a:rPr>
              <a:t>Categorically Excluded Not Subject to 58.5 – 58.35 (b)</a:t>
            </a:r>
          </a:p>
          <a:p>
            <a:pPr lvl="1"/>
            <a:r>
              <a:rPr lang="en-US" sz="2200" dirty="0">
                <a:solidFill>
                  <a:schemeClr val="accent5">
                    <a:lumMod val="75000"/>
                  </a:schemeClr>
                </a:solidFill>
                <a:latin typeface="Gill Sans MT" panose="020B0502020104020203" pitchFamily="34" charset="0"/>
              </a:rPr>
              <a:t>Operating costs and equipment</a:t>
            </a:r>
          </a:p>
          <a:p>
            <a:r>
              <a:rPr lang="en-US" sz="2200" dirty="0">
                <a:solidFill>
                  <a:schemeClr val="accent3">
                    <a:lumMod val="50000"/>
                  </a:schemeClr>
                </a:solidFill>
                <a:latin typeface="Gill Sans MT" panose="020B0502020104020203" pitchFamily="34" charset="0"/>
              </a:rPr>
              <a:t>Categorically Excluded Activities Subject to 58.5 – 58.35 (a)</a:t>
            </a:r>
          </a:p>
          <a:p>
            <a:pPr lvl="1"/>
            <a:r>
              <a:rPr lang="en-US" sz="2200" dirty="0">
                <a:solidFill>
                  <a:schemeClr val="accent3">
                    <a:lumMod val="50000"/>
                  </a:schemeClr>
                </a:solidFill>
                <a:latin typeface="Gill Sans MT" panose="020B0502020104020203" pitchFamily="34" charset="0"/>
              </a:rPr>
              <a:t>Acquisition, repair, and improvements (less than 20%)</a:t>
            </a:r>
          </a:p>
          <a:p>
            <a:r>
              <a:rPr lang="en-US" sz="2200" dirty="0">
                <a:solidFill>
                  <a:schemeClr val="accent2">
                    <a:lumMod val="75000"/>
                  </a:schemeClr>
                </a:solidFill>
                <a:latin typeface="Gill Sans MT" panose="020B0502020104020203" pitchFamily="34" charset="0"/>
              </a:rPr>
              <a:t>Activities Requiring an Environmental Assessment 58.36</a:t>
            </a:r>
          </a:p>
          <a:p>
            <a:pPr lvl="1"/>
            <a:r>
              <a:rPr lang="en-US" sz="2200" dirty="0">
                <a:solidFill>
                  <a:schemeClr val="accent2">
                    <a:lumMod val="75000"/>
                  </a:schemeClr>
                </a:solidFill>
                <a:latin typeface="Gill Sans MT" panose="020B0502020104020203" pitchFamily="34" charset="0"/>
              </a:rPr>
              <a:t>New construction and substantial improvements (more than 20%)</a:t>
            </a:r>
          </a:p>
          <a:p>
            <a:r>
              <a:rPr lang="en-US" sz="2200" dirty="0">
                <a:solidFill>
                  <a:srgbClr val="7030A0"/>
                </a:solidFill>
                <a:latin typeface="Gill Sans MT" panose="020B0502020104020203" pitchFamily="34" charset="0"/>
              </a:rPr>
              <a:t>Environmental Impact Statement – 58.37</a:t>
            </a:r>
          </a:p>
          <a:p>
            <a:pPr lvl="1"/>
            <a:r>
              <a:rPr lang="en-US" sz="2200" dirty="0">
                <a:solidFill>
                  <a:srgbClr val="7030A0"/>
                </a:solidFill>
                <a:latin typeface="Gill Sans MT" panose="020B0502020104020203" pitchFamily="34" charset="0"/>
              </a:rPr>
              <a:t>Significant impact on environment</a:t>
            </a:r>
          </a:p>
          <a:p>
            <a:pPr lvl="1"/>
            <a:endParaRPr lang="en-US" sz="1800" dirty="0">
              <a:latin typeface="Gill Sans MT" panose="020B0502020104020203" pitchFamily="34" charset="0"/>
            </a:endParaRPr>
          </a:p>
        </p:txBody>
      </p:sp>
    </p:spTree>
    <p:extLst>
      <p:ext uri="{BB962C8B-B14F-4D97-AF65-F5344CB8AC3E}">
        <p14:creationId xmlns:p14="http://schemas.microsoft.com/office/powerpoint/2010/main" val="33056410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Gill Sans MT" panose="020B0502020104020203" pitchFamily="34" charset="0"/>
              </a:rPr>
              <a:t>Activities Requiring an Environmental Assessment – 58.36</a:t>
            </a:r>
          </a:p>
        </p:txBody>
      </p:sp>
      <p:sp>
        <p:nvSpPr>
          <p:cNvPr id="3" name="Content Placeholder 2"/>
          <p:cNvSpPr>
            <a:spLocks noGrp="1"/>
          </p:cNvSpPr>
          <p:nvPr>
            <p:ph idx="1"/>
          </p:nvPr>
        </p:nvSpPr>
        <p:spPr/>
        <p:txBody>
          <a:bodyPr/>
          <a:lstStyle/>
          <a:p>
            <a:r>
              <a:rPr lang="en-US" dirty="0">
                <a:latin typeface="Gill Sans MT" panose="020B0502020104020203" pitchFamily="34" charset="0"/>
              </a:rPr>
              <a:t>Comment Periods - Combined Notice</a:t>
            </a:r>
          </a:p>
          <a:p>
            <a:endParaRPr lang="en-US" dirty="0">
              <a:latin typeface="Gill Sans MT" panose="020B05020201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44731756"/>
              </p:ext>
            </p:extLst>
          </p:nvPr>
        </p:nvGraphicFramePr>
        <p:xfrm>
          <a:off x="1568512" y="2540599"/>
          <a:ext cx="8881773" cy="3666989"/>
        </p:xfrm>
        <a:graphic>
          <a:graphicData uri="http://schemas.openxmlformats.org/drawingml/2006/table">
            <a:tbl>
              <a:tblPr firstRow="1" bandRow="1">
                <a:tableStyleId>{5C22544A-7EE6-4342-B048-85BDC9FD1C3A}</a:tableStyleId>
              </a:tblPr>
              <a:tblGrid>
                <a:gridCol w="2960591">
                  <a:extLst>
                    <a:ext uri="{9D8B030D-6E8A-4147-A177-3AD203B41FA5}">
                      <a16:colId xmlns:a16="http://schemas.microsoft.com/office/drawing/2014/main" val="1832557668"/>
                    </a:ext>
                  </a:extLst>
                </a:gridCol>
                <a:gridCol w="2960591">
                  <a:extLst>
                    <a:ext uri="{9D8B030D-6E8A-4147-A177-3AD203B41FA5}">
                      <a16:colId xmlns:a16="http://schemas.microsoft.com/office/drawing/2014/main" val="62082332"/>
                    </a:ext>
                  </a:extLst>
                </a:gridCol>
                <a:gridCol w="2960591">
                  <a:extLst>
                    <a:ext uri="{9D8B030D-6E8A-4147-A177-3AD203B41FA5}">
                      <a16:colId xmlns:a16="http://schemas.microsoft.com/office/drawing/2014/main" val="334320292"/>
                    </a:ext>
                  </a:extLst>
                </a:gridCol>
              </a:tblGrid>
              <a:tr h="336699">
                <a:tc>
                  <a:txBody>
                    <a:bodyPr/>
                    <a:lstStyle/>
                    <a:p>
                      <a:endParaRPr lang="en-US" dirty="0"/>
                    </a:p>
                  </a:txBody>
                  <a:tcPr/>
                </a:tc>
                <a:tc>
                  <a:txBody>
                    <a:bodyPr/>
                    <a:lstStyle/>
                    <a:p>
                      <a:pPr algn="ctr"/>
                      <a:r>
                        <a:rPr lang="en-US" dirty="0" smtClean="0"/>
                        <a:t>Publication</a:t>
                      </a:r>
                      <a:endParaRPr lang="en-US" dirty="0"/>
                    </a:p>
                  </a:txBody>
                  <a:tcPr/>
                </a:tc>
                <a:tc>
                  <a:txBody>
                    <a:bodyPr/>
                    <a:lstStyle/>
                    <a:p>
                      <a:pPr algn="ctr"/>
                      <a:r>
                        <a:rPr lang="en-US" dirty="0" smtClean="0"/>
                        <a:t>Posted</a:t>
                      </a:r>
                      <a:endParaRPr lang="en-US" dirty="0"/>
                    </a:p>
                  </a:txBody>
                  <a:tcPr/>
                </a:tc>
                <a:extLst>
                  <a:ext uri="{0D108BD9-81ED-4DB2-BD59-A6C34878D82A}">
                    <a16:rowId xmlns:a16="http://schemas.microsoft.com/office/drawing/2014/main" val="3540527729"/>
                  </a:ext>
                </a:extLst>
              </a:tr>
              <a:tr h="530659">
                <a:tc>
                  <a:txBody>
                    <a:bodyPr/>
                    <a:lstStyle/>
                    <a:p>
                      <a:r>
                        <a:rPr lang="en-US" dirty="0" smtClean="0"/>
                        <a:t>“Combined Notice” Date</a:t>
                      </a:r>
                      <a:endParaRPr lang="en-US" dirty="0"/>
                    </a:p>
                  </a:txBody>
                  <a:tcPr/>
                </a:tc>
                <a:tc>
                  <a:txBody>
                    <a:bodyPr/>
                    <a:lstStyle/>
                    <a:p>
                      <a:pPr algn="ctr"/>
                      <a:r>
                        <a:rPr lang="en-US" dirty="0" smtClean="0"/>
                        <a:t>06/04/xx (15 days)</a:t>
                      </a:r>
                      <a:endParaRPr lang="en-US" dirty="0"/>
                    </a:p>
                  </a:txBody>
                  <a:tcPr/>
                </a:tc>
                <a:tc>
                  <a:txBody>
                    <a:bodyPr/>
                    <a:lstStyle/>
                    <a:p>
                      <a:pPr algn="ctr"/>
                      <a:r>
                        <a:rPr lang="en-US" dirty="0" smtClean="0"/>
                        <a:t>06/04/xx (18 days)</a:t>
                      </a:r>
                      <a:endParaRPr lang="en-US" dirty="0"/>
                    </a:p>
                  </a:txBody>
                  <a:tcPr/>
                </a:tc>
                <a:extLst>
                  <a:ext uri="{0D108BD9-81ED-4DB2-BD59-A6C34878D82A}">
                    <a16:rowId xmlns:a16="http://schemas.microsoft.com/office/drawing/2014/main" val="3168469926"/>
                  </a:ext>
                </a:extLst>
              </a:tr>
              <a:tr h="841747">
                <a:tc>
                  <a:txBody>
                    <a:bodyPr/>
                    <a:lstStyle/>
                    <a:p>
                      <a:r>
                        <a:rPr lang="en-US" dirty="0" smtClean="0"/>
                        <a:t>Date of “Request for Release</a:t>
                      </a:r>
                      <a:r>
                        <a:rPr lang="en-US" baseline="0" dirty="0" smtClean="0"/>
                        <a:t> of Funds and Certification”</a:t>
                      </a:r>
                      <a:endParaRPr lang="en-US" dirty="0"/>
                    </a:p>
                  </a:txBody>
                  <a:tcPr/>
                </a:tc>
                <a:tc>
                  <a:txBody>
                    <a:bodyPr/>
                    <a:lstStyle/>
                    <a:p>
                      <a:pPr algn="ctr"/>
                      <a:r>
                        <a:rPr lang="en-US" dirty="0" smtClean="0"/>
                        <a:t>06/20/xx</a:t>
                      </a:r>
                      <a:endParaRPr lang="en-US" dirty="0"/>
                    </a:p>
                  </a:txBody>
                  <a:tcPr/>
                </a:tc>
                <a:tc>
                  <a:txBody>
                    <a:bodyPr/>
                    <a:lstStyle/>
                    <a:p>
                      <a:pPr algn="ctr"/>
                      <a:r>
                        <a:rPr lang="en-US" dirty="0" smtClean="0"/>
                        <a:t>06/23/xx</a:t>
                      </a:r>
                      <a:endParaRPr lang="en-US" dirty="0"/>
                    </a:p>
                  </a:txBody>
                  <a:tcPr/>
                </a:tc>
                <a:extLst>
                  <a:ext uri="{0D108BD9-81ED-4DB2-BD59-A6C34878D82A}">
                    <a16:rowId xmlns:a16="http://schemas.microsoft.com/office/drawing/2014/main" val="946979595"/>
                  </a:ext>
                </a:extLst>
              </a:tr>
              <a:tr h="758084">
                <a:tc>
                  <a:txBody>
                    <a:bodyPr/>
                    <a:lstStyle/>
                    <a:p>
                      <a:r>
                        <a:rPr lang="en-US" dirty="0" smtClean="0"/>
                        <a:t>Date ERR and request</a:t>
                      </a:r>
                      <a:r>
                        <a:rPr lang="en-US" baseline="0" dirty="0" smtClean="0"/>
                        <a:t> for funds mailed to State</a:t>
                      </a:r>
                      <a:endParaRPr lang="en-US" dirty="0"/>
                    </a:p>
                  </a:txBody>
                  <a:tcPr/>
                </a:tc>
                <a:tc>
                  <a:txBody>
                    <a:bodyPr/>
                    <a:lstStyle/>
                    <a:p>
                      <a:pPr algn="ctr"/>
                      <a:r>
                        <a:rPr lang="en-US" dirty="0" smtClean="0"/>
                        <a:t>06/20/xx</a:t>
                      </a:r>
                      <a:endParaRPr lang="en-US" dirty="0"/>
                    </a:p>
                  </a:txBody>
                  <a:tcPr/>
                </a:tc>
                <a:tc>
                  <a:txBody>
                    <a:bodyPr/>
                    <a:lstStyle/>
                    <a:p>
                      <a:pPr algn="ctr"/>
                      <a:r>
                        <a:rPr lang="en-US" dirty="0" smtClean="0"/>
                        <a:t>06/23/xx</a:t>
                      </a:r>
                      <a:endParaRPr lang="en-US" dirty="0"/>
                    </a:p>
                  </a:txBody>
                  <a:tcPr/>
                </a:tc>
                <a:extLst>
                  <a:ext uri="{0D108BD9-81ED-4DB2-BD59-A6C34878D82A}">
                    <a16:rowId xmlns:a16="http://schemas.microsoft.com/office/drawing/2014/main" val="3269967132"/>
                  </a:ext>
                </a:extLst>
              </a:tr>
              <a:tr h="530659">
                <a:tc>
                  <a:txBody>
                    <a:bodyPr/>
                    <a:lstStyle/>
                    <a:p>
                      <a:r>
                        <a:rPr lang="en-US" dirty="0" smtClean="0"/>
                        <a:t>ERR received by State</a:t>
                      </a:r>
                      <a:endParaRPr lang="en-US" dirty="0"/>
                    </a:p>
                  </a:txBody>
                  <a:tcPr/>
                </a:tc>
                <a:tc>
                  <a:txBody>
                    <a:bodyPr/>
                    <a:lstStyle/>
                    <a:p>
                      <a:pPr algn="ctr"/>
                      <a:r>
                        <a:rPr lang="en-US" dirty="0" smtClean="0"/>
                        <a:t>06/22/xx</a:t>
                      </a:r>
                      <a:endParaRPr lang="en-US" dirty="0"/>
                    </a:p>
                  </a:txBody>
                  <a:tcPr/>
                </a:tc>
                <a:tc>
                  <a:txBody>
                    <a:bodyPr/>
                    <a:lstStyle/>
                    <a:p>
                      <a:pPr algn="ctr"/>
                      <a:r>
                        <a:rPr lang="en-US" dirty="0" smtClean="0"/>
                        <a:t>06/25/xx</a:t>
                      </a:r>
                      <a:endParaRPr lang="en-US" dirty="0"/>
                    </a:p>
                  </a:txBody>
                  <a:tcPr/>
                </a:tc>
                <a:extLst>
                  <a:ext uri="{0D108BD9-81ED-4DB2-BD59-A6C34878D82A}">
                    <a16:rowId xmlns:a16="http://schemas.microsoft.com/office/drawing/2014/main" val="371261222"/>
                  </a:ext>
                </a:extLst>
              </a:tr>
              <a:tr h="589223">
                <a:tc>
                  <a:txBody>
                    <a:bodyPr/>
                    <a:lstStyle/>
                    <a:p>
                      <a:r>
                        <a:rPr lang="en-US" dirty="0" smtClean="0"/>
                        <a:t>State’s 15-day Public Comment Period</a:t>
                      </a:r>
                      <a:endParaRPr lang="en-US" dirty="0"/>
                    </a:p>
                  </a:txBody>
                  <a:tcPr/>
                </a:tc>
                <a:tc>
                  <a:txBody>
                    <a:bodyPr/>
                    <a:lstStyle/>
                    <a:p>
                      <a:pPr algn="ctr"/>
                      <a:r>
                        <a:rPr lang="en-US" dirty="0" smtClean="0"/>
                        <a:t>06/23/xx to 07/07/xx</a:t>
                      </a:r>
                      <a:endParaRPr lang="en-US" dirty="0"/>
                    </a:p>
                  </a:txBody>
                  <a:tcPr/>
                </a:tc>
                <a:tc>
                  <a:txBody>
                    <a:bodyPr/>
                    <a:lstStyle/>
                    <a:p>
                      <a:pPr algn="ctr"/>
                      <a:r>
                        <a:rPr lang="en-US" dirty="0" smtClean="0"/>
                        <a:t>06/26/xx to 07/10/xx</a:t>
                      </a:r>
                      <a:endParaRPr lang="en-US" dirty="0"/>
                    </a:p>
                  </a:txBody>
                  <a:tcPr/>
                </a:tc>
                <a:extLst>
                  <a:ext uri="{0D108BD9-81ED-4DB2-BD59-A6C34878D82A}">
                    <a16:rowId xmlns:a16="http://schemas.microsoft.com/office/drawing/2014/main" val="2708079451"/>
                  </a:ext>
                </a:extLst>
              </a:tr>
            </a:tbl>
          </a:graphicData>
        </a:graphic>
      </p:graphicFrame>
    </p:spTree>
    <p:extLst>
      <p:ext uri="{BB962C8B-B14F-4D97-AF65-F5344CB8AC3E}">
        <p14:creationId xmlns:p14="http://schemas.microsoft.com/office/powerpoint/2010/main" val="27487648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258"/>
            <a:ext cx="7729728" cy="1377538"/>
          </a:xfrm>
        </p:spPr>
        <p:txBody>
          <a:bodyPr>
            <a:normAutofit/>
          </a:bodyPr>
          <a:lstStyle/>
          <a:p>
            <a:r>
              <a:rPr lang="en-US" dirty="0"/>
              <a:t>Categorical Exclusions Subject To 58.5 – 58.35 (a)</a:t>
            </a:r>
          </a:p>
        </p:txBody>
      </p:sp>
      <p:sp>
        <p:nvSpPr>
          <p:cNvPr id="3" name="Content Placeholder 2"/>
          <p:cNvSpPr>
            <a:spLocks noGrp="1"/>
          </p:cNvSpPr>
          <p:nvPr>
            <p:ph idx="1"/>
          </p:nvPr>
        </p:nvSpPr>
        <p:spPr>
          <a:xfrm>
            <a:off x="677334" y="1754189"/>
            <a:ext cx="8596668" cy="4697411"/>
          </a:xfrm>
        </p:spPr>
        <p:txBody>
          <a:bodyPr/>
          <a:lstStyle/>
          <a:p>
            <a:r>
              <a:rPr lang="en-US" dirty="0">
                <a:latin typeface="Gill Sans MT" panose="020B0502020104020203" pitchFamily="34" charset="0"/>
              </a:rPr>
              <a:t>Comment Periods - Notice of Intent to Request Release of Funds</a:t>
            </a:r>
          </a:p>
          <a:p>
            <a:endParaRPr lang="en-US" dirty="0">
              <a:latin typeface="Gill Sans MT" panose="020B05020201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36915190"/>
              </p:ext>
            </p:extLst>
          </p:nvPr>
        </p:nvGraphicFramePr>
        <p:xfrm>
          <a:off x="1356168" y="2416897"/>
          <a:ext cx="7239000" cy="3772348"/>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116740373"/>
                    </a:ext>
                  </a:extLst>
                </a:gridCol>
                <a:gridCol w="2413000">
                  <a:extLst>
                    <a:ext uri="{9D8B030D-6E8A-4147-A177-3AD203B41FA5}">
                      <a16:colId xmlns:a16="http://schemas.microsoft.com/office/drawing/2014/main" val="2397818231"/>
                    </a:ext>
                  </a:extLst>
                </a:gridCol>
                <a:gridCol w="2413000">
                  <a:extLst>
                    <a:ext uri="{9D8B030D-6E8A-4147-A177-3AD203B41FA5}">
                      <a16:colId xmlns:a16="http://schemas.microsoft.com/office/drawing/2014/main" val="2794534553"/>
                    </a:ext>
                  </a:extLst>
                </a:gridCol>
              </a:tblGrid>
              <a:tr h="0">
                <a:tc>
                  <a:txBody>
                    <a:bodyPr/>
                    <a:lstStyle/>
                    <a:p>
                      <a:endParaRPr lang="en-US" dirty="0"/>
                    </a:p>
                  </a:txBody>
                  <a:tcPr/>
                </a:tc>
                <a:tc>
                  <a:txBody>
                    <a:bodyPr/>
                    <a:lstStyle/>
                    <a:p>
                      <a:pPr algn="ctr"/>
                      <a:r>
                        <a:rPr lang="en-US" dirty="0" smtClean="0"/>
                        <a:t>Publication</a:t>
                      </a:r>
                      <a:endParaRPr lang="en-US" dirty="0"/>
                    </a:p>
                  </a:txBody>
                  <a:tcPr/>
                </a:tc>
                <a:tc>
                  <a:txBody>
                    <a:bodyPr/>
                    <a:lstStyle/>
                    <a:p>
                      <a:pPr algn="ctr"/>
                      <a:r>
                        <a:rPr lang="en-US" dirty="0" smtClean="0"/>
                        <a:t>Posted</a:t>
                      </a:r>
                      <a:endParaRPr lang="en-US" dirty="0"/>
                    </a:p>
                  </a:txBody>
                  <a:tcPr/>
                </a:tc>
                <a:extLst>
                  <a:ext uri="{0D108BD9-81ED-4DB2-BD59-A6C34878D82A}">
                    <a16:rowId xmlns:a16="http://schemas.microsoft.com/office/drawing/2014/main" val="3014443633"/>
                  </a:ext>
                </a:extLst>
              </a:tr>
              <a:tr h="460188">
                <a:tc>
                  <a:txBody>
                    <a:bodyPr/>
                    <a:lstStyle/>
                    <a:p>
                      <a:r>
                        <a:rPr lang="en-US" dirty="0" smtClean="0"/>
                        <a:t>Notice of Intent Date</a:t>
                      </a:r>
                    </a:p>
                  </a:txBody>
                  <a:tcPr/>
                </a:tc>
                <a:tc>
                  <a:txBody>
                    <a:bodyPr/>
                    <a:lstStyle/>
                    <a:p>
                      <a:pPr algn="ctr"/>
                      <a:r>
                        <a:rPr lang="en-US" dirty="0" smtClean="0"/>
                        <a:t>06/04/XX (7 days)</a:t>
                      </a:r>
                      <a:endParaRPr lang="en-US" dirty="0"/>
                    </a:p>
                  </a:txBody>
                  <a:tcPr/>
                </a:tc>
                <a:tc>
                  <a:txBody>
                    <a:bodyPr/>
                    <a:lstStyle/>
                    <a:p>
                      <a:pPr algn="ctr"/>
                      <a:r>
                        <a:rPr lang="en-US" dirty="0" smtClean="0"/>
                        <a:t>06/04/xx (10 days)</a:t>
                      </a:r>
                      <a:endParaRPr lang="en-US" dirty="0"/>
                    </a:p>
                  </a:txBody>
                  <a:tcPr/>
                </a:tc>
                <a:extLst>
                  <a:ext uri="{0D108BD9-81ED-4DB2-BD59-A6C34878D82A}">
                    <a16:rowId xmlns:a16="http://schemas.microsoft.com/office/drawing/2014/main" val="1023881593"/>
                  </a:ext>
                </a:extLst>
              </a:tr>
              <a:tr h="854635">
                <a:tc>
                  <a:txBody>
                    <a:bodyPr/>
                    <a:lstStyle/>
                    <a:p>
                      <a:r>
                        <a:rPr lang="en-US" dirty="0" smtClean="0"/>
                        <a:t>Date of “Request for Release of Funds</a:t>
                      </a:r>
                      <a:r>
                        <a:rPr lang="en-US" baseline="0" dirty="0" smtClean="0"/>
                        <a:t> and Certification”</a:t>
                      </a:r>
                      <a:endParaRPr lang="en-US" dirty="0"/>
                    </a:p>
                  </a:txBody>
                  <a:tcPr/>
                </a:tc>
                <a:tc>
                  <a:txBody>
                    <a:bodyPr/>
                    <a:lstStyle/>
                    <a:p>
                      <a:pPr algn="ctr"/>
                      <a:r>
                        <a:rPr lang="en-US" dirty="0" smtClean="0"/>
                        <a:t>06/12/xx</a:t>
                      </a:r>
                      <a:endParaRPr lang="en-US" dirty="0"/>
                    </a:p>
                  </a:txBody>
                  <a:tcPr/>
                </a:tc>
                <a:tc>
                  <a:txBody>
                    <a:bodyPr/>
                    <a:lstStyle/>
                    <a:p>
                      <a:pPr algn="ctr"/>
                      <a:r>
                        <a:rPr lang="en-US" dirty="0" smtClean="0"/>
                        <a:t>06/15/xx</a:t>
                      </a:r>
                      <a:endParaRPr lang="en-US" dirty="0"/>
                    </a:p>
                  </a:txBody>
                  <a:tcPr/>
                </a:tc>
                <a:extLst>
                  <a:ext uri="{0D108BD9-81ED-4DB2-BD59-A6C34878D82A}">
                    <a16:rowId xmlns:a16="http://schemas.microsoft.com/office/drawing/2014/main" val="1141230903"/>
                  </a:ext>
                </a:extLst>
              </a:tr>
              <a:tr h="657412">
                <a:tc>
                  <a:txBody>
                    <a:bodyPr/>
                    <a:lstStyle/>
                    <a:p>
                      <a:r>
                        <a:rPr lang="en-US" dirty="0" smtClean="0"/>
                        <a:t>Date ERR and request for funds mailed to State</a:t>
                      </a:r>
                      <a:endParaRPr lang="en-US" dirty="0"/>
                    </a:p>
                  </a:txBody>
                  <a:tcPr/>
                </a:tc>
                <a:tc>
                  <a:txBody>
                    <a:bodyPr/>
                    <a:lstStyle/>
                    <a:p>
                      <a:pPr algn="ctr"/>
                      <a:r>
                        <a:rPr lang="en-US" dirty="0" smtClean="0"/>
                        <a:t>06/12/xx</a:t>
                      </a:r>
                      <a:endParaRPr lang="en-US" dirty="0"/>
                    </a:p>
                  </a:txBody>
                  <a:tcPr/>
                </a:tc>
                <a:tc>
                  <a:txBody>
                    <a:bodyPr/>
                    <a:lstStyle/>
                    <a:p>
                      <a:pPr algn="ctr"/>
                      <a:r>
                        <a:rPr lang="en-US" dirty="0" smtClean="0"/>
                        <a:t>06/15/xx</a:t>
                      </a:r>
                      <a:endParaRPr lang="en-US" dirty="0"/>
                    </a:p>
                  </a:txBody>
                  <a:tcPr/>
                </a:tc>
                <a:extLst>
                  <a:ext uri="{0D108BD9-81ED-4DB2-BD59-A6C34878D82A}">
                    <a16:rowId xmlns:a16="http://schemas.microsoft.com/office/drawing/2014/main" val="2355759562"/>
                  </a:ext>
                </a:extLst>
              </a:tr>
              <a:tr h="460188">
                <a:tc>
                  <a:txBody>
                    <a:bodyPr/>
                    <a:lstStyle/>
                    <a:p>
                      <a:r>
                        <a:rPr lang="en-US" dirty="0" smtClean="0"/>
                        <a:t>ERR</a:t>
                      </a:r>
                      <a:r>
                        <a:rPr lang="en-US" baseline="0" dirty="0" smtClean="0"/>
                        <a:t> received by State</a:t>
                      </a:r>
                      <a:endParaRPr lang="en-US" dirty="0"/>
                    </a:p>
                  </a:txBody>
                  <a:tcPr/>
                </a:tc>
                <a:tc>
                  <a:txBody>
                    <a:bodyPr/>
                    <a:lstStyle/>
                    <a:p>
                      <a:pPr algn="ctr"/>
                      <a:r>
                        <a:rPr lang="en-US" dirty="0" smtClean="0"/>
                        <a:t>06/14/xx</a:t>
                      </a:r>
                      <a:endParaRPr lang="en-US" dirty="0"/>
                    </a:p>
                  </a:txBody>
                  <a:tcPr/>
                </a:tc>
                <a:tc>
                  <a:txBody>
                    <a:bodyPr/>
                    <a:lstStyle/>
                    <a:p>
                      <a:pPr algn="ctr"/>
                      <a:r>
                        <a:rPr lang="en-US" dirty="0" smtClean="0"/>
                        <a:t>06/17/xx</a:t>
                      </a:r>
                      <a:endParaRPr lang="en-US" dirty="0"/>
                    </a:p>
                  </a:txBody>
                  <a:tcPr/>
                </a:tc>
                <a:extLst>
                  <a:ext uri="{0D108BD9-81ED-4DB2-BD59-A6C34878D82A}">
                    <a16:rowId xmlns:a16="http://schemas.microsoft.com/office/drawing/2014/main" val="4069098601"/>
                  </a:ext>
                </a:extLst>
              </a:tr>
              <a:tr h="657412">
                <a:tc>
                  <a:txBody>
                    <a:bodyPr/>
                    <a:lstStyle/>
                    <a:p>
                      <a:r>
                        <a:rPr lang="en-US" dirty="0" smtClean="0"/>
                        <a:t>State’s 15-day Public Comment Period</a:t>
                      </a:r>
                      <a:endParaRPr lang="en-US" dirty="0"/>
                    </a:p>
                  </a:txBody>
                  <a:tcPr/>
                </a:tc>
                <a:tc>
                  <a:txBody>
                    <a:bodyPr/>
                    <a:lstStyle/>
                    <a:p>
                      <a:pPr algn="ctr"/>
                      <a:r>
                        <a:rPr lang="en-US" dirty="0" smtClean="0"/>
                        <a:t>06/15/xx to 06/29/xx</a:t>
                      </a:r>
                      <a:endParaRPr lang="en-US" dirty="0"/>
                    </a:p>
                  </a:txBody>
                  <a:tcPr/>
                </a:tc>
                <a:tc>
                  <a:txBody>
                    <a:bodyPr/>
                    <a:lstStyle/>
                    <a:p>
                      <a:pPr algn="ctr"/>
                      <a:r>
                        <a:rPr lang="en-US" dirty="0" smtClean="0"/>
                        <a:t>06/18/xx to 07/02/xx</a:t>
                      </a:r>
                      <a:endParaRPr lang="en-US" dirty="0"/>
                    </a:p>
                  </a:txBody>
                  <a:tcPr/>
                </a:tc>
                <a:extLst>
                  <a:ext uri="{0D108BD9-81ED-4DB2-BD59-A6C34878D82A}">
                    <a16:rowId xmlns:a16="http://schemas.microsoft.com/office/drawing/2014/main" val="3961122244"/>
                  </a:ext>
                </a:extLst>
              </a:tr>
            </a:tbl>
          </a:graphicData>
        </a:graphic>
      </p:graphicFrame>
    </p:spTree>
    <p:extLst>
      <p:ext uri="{BB962C8B-B14F-4D97-AF65-F5344CB8AC3E}">
        <p14:creationId xmlns:p14="http://schemas.microsoft.com/office/powerpoint/2010/main" val="39015683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ASTM Phase I Environmental Site Assessment – Required for all HVAC projects</a:t>
            </a:r>
          </a:p>
        </p:txBody>
      </p:sp>
      <p:sp>
        <p:nvSpPr>
          <p:cNvPr id="3" name="Content Placeholder 2"/>
          <p:cNvSpPr>
            <a:spLocks noGrp="1"/>
          </p:cNvSpPr>
          <p:nvPr>
            <p:ph idx="1"/>
          </p:nvPr>
        </p:nvSpPr>
        <p:spPr/>
        <p:txBody>
          <a:bodyPr>
            <a:normAutofit/>
          </a:bodyPr>
          <a:lstStyle/>
          <a:p>
            <a:r>
              <a:rPr lang="en-US" sz="2400" dirty="0"/>
              <a:t>…all property being proposed for use in HUD programs be free of hazardous materials, contamination, toxic chemicals and gases, and radioactive substances, where a hazard could affect the health and safety of occupants or conflict with the intended utilization of the property. 24 CFR Part 58.5(</a:t>
            </a:r>
            <a:r>
              <a:rPr lang="en-US" sz="2400" dirty="0" err="1"/>
              <a:t>i</a:t>
            </a:r>
            <a:r>
              <a:rPr lang="en-US" sz="2400" dirty="0"/>
              <a:t>)(2) &amp; 50.3(</a:t>
            </a:r>
            <a:r>
              <a:rPr lang="en-US" sz="2400" dirty="0" err="1"/>
              <a:t>i</a:t>
            </a:r>
            <a:r>
              <a:rPr lang="en-US" sz="2400" dirty="0"/>
              <a:t>) </a:t>
            </a:r>
            <a:endParaRPr lang="en-US" sz="2400" dirty="0" smtClean="0"/>
          </a:p>
          <a:p>
            <a:r>
              <a:rPr lang="en-US" sz="2400" dirty="0" smtClean="0"/>
              <a:t>Site Assessment must follow the ASTM Standard E 1527-05</a:t>
            </a:r>
            <a:endParaRPr lang="en-US" sz="2400" dirty="0"/>
          </a:p>
        </p:txBody>
      </p:sp>
    </p:spTree>
    <p:extLst>
      <p:ext uri="{BB962C8B-B14F-4D97-AF65-F5344CB8AC3E}">
        <p14:creationId xmlns:p14="http://schemas.microsoft.com/office/powerpoint/2010/main" val="20846350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ASTM Phase I ESA</a:t>
            </a:r>
            <a:endParaRPr lang="en-US" dirty="0"/>
          </a:p>
        </p:txBody>
      </p:sp>
      <p:sp>
        <p:nvSpPr>
          <p:cNvPr id="3" name="Content Placeholder 2"/>
          <p:cNvSpPr>
            <a:spLocks noGrp="1"/>
          </p:cNvSpPr>
          <p:nvPr>
            <p:ph idx="1"/>
          </p:nvPr>
        </p:nvSpPr>
        <p:spPr/>
        <p:txBody>
          <a:bodyPr>
            <a:normAutofit fontScale="85000" lnSpcReduction="10000"/>
          </a:bodyPr>
          <a:lstStyle/>
          <a:p>
            <a:r>
              <a:rPr lang="en-US" dirty="0"/>
              <a:t>Systematic research of current and past on-site and surrounding property uses that could have adverse effect on the environment; </a:t>
            </a:r>
            <a:endParaRPr lang="en-US" dirty="0" smtClean="0"/>
          </a:p>
          <a:p>
            <a:r>
              <a:rPr lang="en-US" dirty="0" smtClean="0"/>
              <a:t> </a:t>
            </a:r>
            <a:r>
              <a:rPr lang="en-US" dirty="0"/>
              <a:t>Conducted or supervised by a qualified environmental professional; • Includes interviews, and review of historical and regulatory records </a:t>
            </a:r>
            <a:endParaRPr lang="en-US" dirty="0" smtClean="0"/>
          </a:p>
          <a:p>
            <a:r>
              <a:rPr lang="en-US" dirty="0" smtClean="0"/>
              <a:t> </a:t>
            </a:r>
            <a:r>
              <a:rPr lang="en-US" dirty="0"/>
              <a:t>Includes a site </a:t>
            </a:r>
            <a:r>
              <a:rPr lang="en-US" dirty="0" smtClean="0"/>
              <a:t>inspection (site inspection must include radon testing, and lead based paint/asbestos testing if applicable)  </a:t>
            </a:r>
          </a:p>
          <a:p>
            <a:r>
              <a:rPr lang="en-US" dirty="0" smtClean="0"/>
              <a:t>Interpretation </a:t>
            </a:r>
            <a:r>
              <a:rPr lang="en-US" dirty="0"/>
              <a:t>of ESA data and conclusions </a:t>
            </a:r>
            <a:endParaRPr lang="en-US" dirty="0" smtClean="0"/>
          </a:p>
          <a:p>
            <a:r>
              <a:rPr lang="en-US" dirty="0" smtClean="0"/>
              <a:t> </a:t>
            </a:r>
            <a:r>
              <a:rPr lang="en-US" dirty="0"/>
              <a:t>Presented in a written report that follows a standardized </a:t>
            </a:r>
            <a:r>
              <a:rPr lang="en-US" dirty="0" smtClean="0"/>
              <a:t>format</a:t>
            </a:r>
          </a:p>
          <a:p>
            <a:r>
              <a:rPr lang="en-US" dirty="0" smtClean="0"/>
              <a:t>Mold must be addressed in the assessment.</a:t>
            </a:r>
          </a:p>
          <a:p>
            <a:r>
              <a:rPr lang="en-US" dirty="0" smtClean="0"/>
              <a:t>For more </a:t>
            </a:r>
            <a:r>
              <a:rPr lang="en-US" dirty="0"/>
              <a:t>information visit </a:t>
            </a:r>
            <a:r>
              <a:rPr lang="en-US" dirty="0">
                <a:hlinkClick r:id="rId2"/>
              </a:rPr>
              <a:t>https://</a:t>
            </a:r>
            <a:r>
              <a:rPr lang="en-US" dirty="0" smtClean="0">
                <a:hlinkClick r:id="rId2"/>
              </a:rPr>
              <a:t>www.hud.gov/sites/documents/CPD_ENV_SLIDES8-22.PDF</a:t>
            </a:r>
            <a:endParaRPr lang="en-US" dirty="0" smtClean="0"/>
          </a:p>
          <a:p>
            <a:endParaRPr lang="en-US" dirty="0" smtClean="0"/>
          </a:p>
          <a:p>
            <a:endParaRPr lang="en-US" dirty="0"/>
          </a:p>
        </p:txBody>
      </p:sp>
    </p:spTree>
    <p:extLst>
      <p:ext uri="{BB962C8B-B14F-4D97-AF65-F5344CB8AC3E}">
        <p14:creationId xmlns:p14="http://schemas.microsoft.com/office/powerpoint/2010/main" val="37935417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228600"/>
            <a:ext cx="6347713" cy="685800"/>
          </a:xfrm>
        </p:spPr>
        <p:txBody>
          <a:bodyPr>
            <a:normAutofit fontScale="90000"/>
          </a:bodyPr>
          <a:lstStyle/>
          <a:p>
            <a:pPr algn="ctr"/>
            <a:r>
              <a:rPr lang="en-US" dirty="0" smtClean="0">
                <a:latin typeface="Gill Sans MT" panose="020B0502020104020203" pitchFamily="34" charset="0"/>
              </a:rPr>
              <a:t>ERR Clearance</a:t>
            </a:r>
            <a:endParaRPr lang="en-US" dirty="0">
              <a:latin typeface="Gill Sans MT" panose="020B0502020104020203" pitchFamily="34" charset="0"/>
            </a:endParaRPr>
          </a:p>
        </p:txBody>
      </p:sp>
      <p:sp>
        <p:nvSpPr>
          <p:cNvPr id="3" name="Content Placeholder 2"/>
          <p:cNvSpPr>
            <a:spLocks noGrp="1"/>
          </p:cNvSpPr>
          <p:nvPr>
            <p:ph idx="1"/>
          </p:nvPr>
        </p:nvSpPr>
        <p:spPr>
          <a:xfrm>
            <a:off x="688769" y="1066800"/>
            <a:ext cx="8379031" cy="4835236"/>
          </a:xfrm>
        </p:spPr>
        <p:txBody>
          <a:bodyPr>
            <a:normAutofit/>
          </a:bodyPr>
          <a:lstStyle/>
          <a:p>
            <a:r>
              <a:rPr lang="en-US" sz="2100" dirty="0"/>
              <a:t>All required </a:t>
            </a:r>
            <a:r>
              <a:rPr lang="en-US" sz="2100" dirty="0" smtClean="0"/>
              <a:t>permits, site assessments, remediation efforts, </a:t>
            </a:r>
            <a:r>
              <a:rPr lang="en-US" sz="2100" dirty="0"/>
              <a:t>mitigation measures, and the Eight-Step Process must be included in the notices.</a:t>
            </a:r>
          </a:p>
          <a:p>
            <a:r>
              <a:rPr lang="en-US" sz="2100" dirty="0"/>
              <a:t>The Request for Release of Funds must be signed by the CEO </a:t>
            </a:r>
            <a:r>
              <a:rPr lang="en-US" sz="2100" b="1" u="sng" dirty="0"/>
              <a:t>after</a:t>
            </a:r>
            <a:r>
              <a:rPr lang="en-US" sz="2100" dirty="0"/>
              <a:t> the end of the local public comment period</a:t>
            </a:r>
            <a:r>
              <a:rPr lang="en-US" sz="2100" dirty="0" smtClean="0"/>
              <a:t>.</a:t>
            </a:r>
            <a:endParaRPr lang="en-US" sz="2100" dirty="0" smtClean="0">
              <a:latin typeface="Gill Sans MT" panose="020B0502020104020203" pitchFamily="34" charset="0"/>
            </a:endParaRPr>
          </a:p>
          <a:p>
            <a:r>
              <a:rPr lang="en-US" sz="2100" dirty="0" smtClean="0">
                <a:latin typeface="Gill Sans MT" panose="020B0502020104020203" pitchFamily="34" charset="0"/>
              </a:rPr>
              <a:t>All </a:t>
            </a:r>
            <a:r>
              <a:rPr lang="en-US" sz="2100" dirty="0">
                <a:latin typeface="Gill Sans MT" panose="020B0502020104020203" pitchFamily="34" charset="0"/>
              </a:rPr>
              <a:t>activities must be environmentally cleared including those funded by private funds.</a:t>
            </a:r>
          </a:p>
          <a:p>
            <a:r>
              <a:rPr lang="en-US" sz="2100" dirty="0">
                <a:latin typeface="Gill Sans MT" panose="020B0502020104020203" pitchFamily="34" charset="0"/>
              </a:rPr>
              <a:t>Until the State has approved the recipient’s Request for Release of Funds, neither a grantee nor any participant, including public or private non-profit or for-profit entities or any of their contractors, may commit LCDBG/HUD funds or private funds or undertake an activity or project. </a:t>
            </a:r>
            <a:r>
              <a:rPr lang="en-US" sz="2100" b="1" dirty="0">
                <a:latin typeface="Gill Sans MT" panose="020B0502020104020203" pitchFamily="34" charset="0"/>
              </a:rPr>
              <a:t>(24 CFR Part 58.22)</a:t>
            </a:r>
          </a:p>
          <a:p>
            <a:r>
              <a:rPr lang="en-US" sz="2100" dirty="0">
                <a:latin typeface="Gill Sans MT" panose="020B0502020104020203" pitchFamily="34" charset="0"/>
              </a:rPr>
              <a:t>This regulation is triggered when the grantee’s application is submitted to the State.</a:t>
            </a:r>
          </a:p>
          <a:p>
            <a:endParaRPr lang="en-US" sz="2000" dirty="0">
              <a:latin typeface="Gill Sans MT" panose="020B0502020104020203" pitchFamily="34" charset="0"/>
            </a:endParaRPr>
          </a:p>
        </p:txBody>
      </p:sp>
    </p:spTree>
    <p:extLst>
      <p:ext uri="{BB962C8B-B14F-4D97-AF65-F5344CB8AC3E}">
        <p14:creationId xmlns:p14="http://schemas.microsoft.com/office/powerpoint/2010/main" val="40920092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26375" cy="1089891"/>
          </a:xfrm>
        </p:spPr>
        <p:txBody>
          <a:bodyPr>
            <a:normAutofit/>
          </a:bodyPr>
          <a:lstStyle/>
          <a:p>
            <a:pPr algn="ctr"/>
            <a:r>
              <a:rPr lang="en-US" dirty="0" smtClean="0">
                <a:latin typeface="Gill Sans MT" panose="020B0502020104020203" pitchFamily="34" charset="0"/>
              </a:rPr>
              <a:t>Revised Environmental Review Records</a:t>
            </a:r>
            <a:endParaRPr lang="en-US" dirty="0">
              <a:latin typeface="Gill Sans MT" panose="020B0502020104020203" pitchFamily="34" charset="0"/>
            </a:endParaRPr>
          </a:p>
        </p:txBody>
      </p:sp>
      <p:sp>
        <p:nvSpPr>
          <p:cNvPr id="3" name="Content Placeholder 2"/>
          <p:cNvSpPr>
            <a:spLocks noGrp="1"/>
          </p:cNvSpPr>
          <p:nvPr>
            <p:ph idx="1"/>
          </p:nvPr>
        </p:nvSpPr>
        <p:spPr>
          <a:xfrm>
            <a:off x="749331" y="1532907"/>
            <a:ext cx="8649197" cy="5071093"/>
          </a:xfrm>
        </p:spPr>
        <p:txBody>
          <a:bodyPr>
            <a:noAutofit/>
          </a:bodyPr>
          <a:lstStyle/>
          <a:p>
            <a:endParaRPr lang="en-US" sz="2400" dirty="0" smtClean="0">
              <a:latin typeface="Gill Sans MT" panose="020B0502020104020203" pitchFamily="34" charset="0"/>
            </a:endParaRPr>
          </a:p>
          <a:p>
            <a:r>
              <a:rPr lang="en-US" sz="2400" dirty="0" smtClean="0">
                <a:latin typeface="Gill Sans MT" panose="020B0502020104020203" pitchFamily="34" charset="0"/>
              </a:rPr>
              <a:t>If </a:t>
            </a:r>
            <a:r>
              <a:rPr lang="en-US" sz="2400" dirty="0">
                <a:latin typeface="Gill Sans MT" panose="020B0502020104020203" pitchFamily="34" charset="0"/>
              </a:rPr>
              <a:t>the project </a:t>
            </a:r>
            <a:r>
              <a:rPr lang="en-US" sz="2400" dirty="0" smtClean="0">
                <a:latin typeface="Gill Sans MT" panose="020B0502020104020203" pitchFamily="34" charset="0"/>
              </a:rPr>
              <a:t>site/location or scope of work changes </a:t>
            </a:r>
            <a:r>
              <a:rPr lang="en-US" sz="2400" dirty="0">
                <a:latin typeface="Gill Sans MT" panose="020B0502020104020203" pitchFamily="34" charset="0"/>
              </a:rPr>
              <a:t>after clearance, then the ERR </a:t>
            </a:r>
            <a:r>
              <a:rPr lang="en-US" sz="2400" b="1" dirty="0">
                <a:latin typeface="Gill Sans MT" panose="020B0502020104020203" pitchFamily="34" charset="0"/>
              </a:rPr>
              <a:t>must be </a:t>
            </a:r>
            <a:r>
              <a:rPr lang="en-US" sz="2400" b="1" dirty="0" smtClean="0">
                <a:latin typeface="Gill Sans MT" panose="020B0502020104020203" pitchFamily="34" charset="0"/>
              </a:rPr>
              <a:t>amended.</a:t>
            </a:r>
            <a:endParaRPr lang="en-US" sz="2400" dirty="0">
              <a:latin typeface="Gill Sans MT" panose="020B0502020104020203" pitchFamily="34" charset="0"/>
            </a:endParaRPr>
          </a:p>
          <a:p>
            <a:r>
              <a:rPr lang="en-US" sz="2400" dirty="0">
                <a:latin typeface="Gill Sans MT" panose="020B0502020104020203" pitchFamily="34" charset="0"/>
              </a:rPr>
              <a:t>All compliance areas must be reconsidered and all relevant agencies contacted</a:t>
            </a:r>
            <a:r>
              <a:rPr lang="en-US" sz="2400" dirty="0" smtClean="0">
                <a:latin typeface="Gill Sans MT" panose="020B0502020104020203" pitchFamily="34" charset="0"/>
              </a:rPr>
              <a:t>.</a:t>
            </a:r>
          </a:p>
          <a:p>
            <a:r>
              <a:rPr lang="en-US" sz="2400" dirty="0" smtClean="0">
                <a:latin typeface="Gill Sans MT" panose="020B0502020104020203" pitchFamily="34" charset="0"/>
              </a:rPr>
              <a:t>OCD will review all changes once submitted and issue a new clearance.</a:t>
            </a:r>
          </a:p>
          <a:p>
            <a:r>
              <a:rPr lang="en-US" sz="2400" dirty="0">
                <a:latin typeface="Gill Sans MT" panose="020B0502020104020203" pitchFamily="34" charset="0"/>
              </a:rPr>
              <a:t>For Environmental Assessment projects:</a:t>
            </a:r>
          </a:p>
          <a:p>
            <a:pPr lvl="1"/>
            <a:r>
              <a:rPr lang="en-US" sz="2400" dirty="0">
                <a:latin typeface="Gill Sans MT" panose="020B0502020104020203" pitchFamily="34" charset="0"/>
              </a:rPr>
              <a:t>No change in determinations - only have to submit revised ERR.</a:t>
            </a:r>
          </a:p>
          <a:p>
            <a:pPr lvl="1"/>
            <a:r>
              <a:rPr lang="en-US" sz="2400" dirty="0">
                <a:latin typeface="Gill Sans MT" panose="020B0502020104020203" pitchFamily="34" charset="0"/>
              </a:rPr>
              <a:t>Change in determinations or new activity or location added – post/publish new FONSI notice.</a:t>
            </a:r>
          </a:p>
          <a:p>
            <a:endParaRPr lang="en-US" sz="2400" dirty="0">
              <a:latin typeface="Gill Sans MT" panose="020B0502020104020203" pitchFamily="34" charset="0"/>
            </a:endParaRPr>
          </a:p>
        </p:txBody>
      </p:sp>
    </p:spTree>
    <p:extLst>
      <p:ext uri="{BB962C8B-B14F-4D97-AF65-F5344CB8AC3E}">
        <p14:creationId xmlns:p14="http://schemas.microsoft.com/office/powerpoint/2010/main" val="37095148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74" y="375920"/>
            <a:ext cx="8596668" cy="514729"/>
          </a:xfrm>
        </p:spPr>
        <p:txBody>
          <a:bodyPr>
            <a:normAutofit fontScale="90000"/>
          </a:bodyPr>
          <a:lstStyle/>
          <a:p>
            <a:pPr algn="ctr"/>
            <a:r>
              <a:rPr lang="en-US" dirty="0" smtClean="0"/>
              <a:t>Common Errors</a:t>
            </a:r>
            <a:endParaRPr lang="en-US" dirty="0"/>
          </a:p>
        </p:txBody>
      </p:sp>
      <p:sp>
        <p:nvSpPr>
          <p:cNvPr id="3" name="Content Placeholder 2"/>
          <p:cNvSpPr>
            <a:spLocks noGrp="1"/>
          </p:cNvSpPr>
          <p:nvPr>
            <p:ph idx="1"/>
          </p:nvPr>
        </p:nvSpPr>
        <p:spPr>
          <a:xfrm>
            <a:off x="346007" y="1036320"/>
            <a:ext cx="9239002" cy="4987636"/>
          </a:xfrm>
        </p:spPr>
        <p:txBody>
          <a:bodyPr>
            <a:noAutofit/>
          </a:bodyPr>
          <a:lstStyle/>
          <a:p>
            <a:pPr lvl="1"/>
            <a:r>
              <a:rPr lang="en-US" sz="2000" dirty="0" smtClean="0">
                <a:latin typeface="Gill Sans MT" panose="020B0502020104020203" pitchFamily="34" charset="0"/>
              </a:rPr>
              <a:t>Not including all of the required maps or not including enough information on the maps.</a:t>
            </a:r>
          </a:p>
          <a:p>
            <a:pPr lvl="1"/>
            <a:r>
              <a:rPr lang="en-US" sz="2000" dirty="0" smtClean="0">
                <a:latin typeface="Gill Sans MT" panose="020B0502020104020203" pitchFamily="34" charset="0"/>
              </a:rPr>
              <a:t>Not </a:t>
            </a:r>
            <a:r>
              <a:rPr lang="en-US" sz="2000" dirty="0">
                <a:latin typeface="Gill Sans MT" panose="020B0502020104020203" pitchFamily="34" charset="0"/>
              </a:rPr>
              <a:t>including whether or not the project is site specific or not listing all proposed activities in the Project Description.</a:t>
            </a:r>
          </a:p>
          <a:p>
            <a:pPr lvl="1"/>
            <a:r>
              <a:rPr lang="en-US" sz="2000" dirty="0">
                <a:latin typeface="Gill Sans MT" panose="020B0502020104020203" pitchFamily="34" charset="0"/>
              </a:rPr>
              <a:t>Not following requests from </a:t>
            </a:r>
            <a:r>
              <a:rPr lang="en-US" sz="2000" dirty="0" smtClean="0">
                <a:latin typeface="Gill Sans MT" panose="020B0502020104020203" pitchFamily="34" charset="0"/>
              </a:rPr>
              <a:t>tribes.</a:t>
            </a:r>
          </a:p>
          <a:p>
            <a:pPr lvl="1"/>
            <a:r>
              <a:rPr lang="en-US" sz="2000" dirty="0" smtClean="0">
                <a:latin typeface="Gill Sans MT" panose="020B0502020104020203" pitchFamily="34" charset="0"/>
              </a:rPr>
              <a:t>Not </a:t>
            </a:r>
            <a:r>
              <a:rPr lang="en-US" sz="2000" dirty="0">
                <a:latin typeface="Gill Sans MT" panose="020B0502020104020203" pitchFamily="34" charset="0"/>
              </a:rPr>
              <a:t>signing and dating forms that require </a:t>
            </a:r>
            <a:r>
              <a:rPr lang="en-US" sz="2000" dirty="0" smtClean="0">
                <a:latin typeface="Gill Sans MT" panose="020B0502020104020203" pitchFamily="34" charset="0"/>
              </a:rPr>
              <a:t>signatures.</a:t>
            </a:r>
          </a:p>
          <a:p>
            <a:pPr lvl="1"/>
            <a:r>
              <a:rPr lang="en-US" sz="2000" dirty="0" smtClean="0">
                <a:latin typeface="Gill Sans MT" panose="020B0502020104020203" pitchFamily="34" charset="0"/>
              </a:rPr>
              <a:t>Not discussing alternatives in the Eight-Step Process.</a:t>
            </a:r>
          </a:p>
          <a:p>
            <a:pPr lvl="1"/>
            <a:r>
              <a:rPr lang="en-US" sz="2000" dirty="0" smtClean="0">
                <a:latin typeface="Gill Sans MT" panose="020B0502020104020203" pitchFamily="34" charset="0"/>
              </a:rPr>
              <a:t>Request </a:t>
            </a:r>
            <a:r>
              <a:rPr lang="en-US" sz="2000" dirty="0">
                <a:latin typeface="Gill Sans MT" panose="020B0502020104020203" pitchFamily="34" charset="0"/>
              </a:rPr>
              <a:t>for Release of Funds not one </a:t>
            </a:r>
            <a:r>
              <a:rPr lang="en-US" sz="2000" dirty="0" smtClean="0">
                <a:latin typeface="Gill Sans MT" panose="020B0502020104020203" pitchFamily="34" charset="0"/>
              </a:rPr>
              <a:t>page.</a:t>
            </a:r>
          </a:p>
          <a:p>
            <a:pPr lvl="1"/>
            <a:r>
              <a:rPr lang="en-US" sz="2000" dirty="0" smtClean="0">
                <a:latin typeface="Gill Sans MT" panose="020B0502020104020203" pitchFamily="34" charset="0"/>
              </a:rPr>
              <a:t>Missing </a:t>
            </a:r>
            <a:r>
              <a:rPr lang="en-US" sz="2000" dirty="0">
                <a:latin typeface="Gill Sans MT" panose="020B0502020104020203" pitchFamily="34" charset="0"/>
              </a:rPr>
              <a:t>documentation to support </a:t>
            </a:r>
            <a:r>
              <a:rPr lang="en-US" sz="2000" dirty="0" smtClean="0">
                <a:latin typeface="Gill Sans MT" panose="020B0502020104020203" pitchFamily="34" charset="0"/>
              </a:rPr>
              <a:t>determinations.</a:t>
            </a:r>
          </a:p>
          <a:p>
            <a:pPr lvl="1"/>
            <a:r>
              <a:rPr lang="en-US" sz="2000" dirty="0" smtClean="0">
                <a:latin typeface="Gill Sans MT" panose="020B0502020104020203" pitchFamily="34" charset="0"/>
              </a:rPr>
              <a:t>Not </a:t>
            </a:r>
            <a:r>
              <a:rPr lang="en-US" sz="2000" dirty="0">
                <a:latin typeface="Gill Sans MT" panose="020B0502020104020203" pitchFamily="34" charset="0"/>
              </a:rPr>
              <a:t>making sure that the Statutory Worksheet and Checklist match (e.g., dates, names, etc.) and that all relevant information is included in the Statutory Checklist</a:t>
            </a:r>
            <a:r>
              <a:rPr lang="en-US" sz="2000" dirty="0" smtClean="0">
                <a:latin typeface="Gill Sans MT" panose="020B0502020104020203" pitchFamily="34" charset="0"/>
              </a:rPr>
              <a:t>.</a:t>
            </a:r>
          </a:p>
          <a:p>
            <a:pPr marL="589788" lvl="1" indent="-342900"/>
            <a:endParaRPr lang="en-US" sz="2000" dirty="0">
              <a:latin typeface="Gill Sans MT" panose="020B0502020104020203" pitchFamily="34" charset="0"/>
            </a:endParaRPr>
          </a:p>
          <a:p>
            <a:pPr marL="246888" lvl="1" indent="0">
              <a:buNone/>
            </a:pPr>
            <a:r>
              <a:rPr lang="en-US" sz="2000" b="1" dirty="0">
                <a:solidFill>
                  <a:schemeClr val="tx1"/>
                </a:solidFill>
                <a:latin typeface="Gill Sans MT" panose="020B0502020104020203" pitchFamily="34" charset="0"/>
              </a:rPr>
              <a:t>Make sure you review the entire ERR before </a:t>
            </a:r>
            <a:r>
              <a:rPr lang="en-US" sz="2000" b="1" dirty="0" smtClean="0">
                <a:solidFill>
                  <a:schemeClr val="tx1"/>
                </a:solidFill>
                <a:latin typeface="Gill Sans MT" panose="020B0502020104020203" pitchFamily="34" charset="0"/>
              </a:rPr>
              <a:t>turning </a:t>
            </a:r>
            <a:r>
              <a:rPr lang="en-US" sz="2000" b="1" dirty="0">
                <a:solidFill>
                  <a:schemeClr val="tx1"/>
                </a:solidFill>
                <a:latin typeface="Gill Sans MT" panose="020B0502020104020203" pitchFamily="34" charset="0"/>
              </a:rPr>
              <a:t>it in! This will minimize errors.</a:t>
            </a:r>
          </a:p>
          <a:p>
            <a:pPr marL="589788" lvl="1" indent="-342900"/>
            <a:endParaRPr lang="en-US" sz="2000" dirty="0" smtClean="0">
              <a:latin typeface="Gill Sans MT" panose="020B0502020104020203" pitchFamily="34" charset="0"/>
            </a:endParaRPr>
          </a:p>
          <a:p>
            <a:endParaRPr lang="en-US" sz="2000" dirty="0">
              <a:latin typeface="Gill Sans MT" panose="020B0502020104020203" pitchFamily="34" charset="0"/>
            </a:endParaRPr>
          </a:p>
        </p:txBody>
      </p:sp>
    </p:spTree>
    <p:extLst>
      <p:ext uri="{BB962C8B-B14F-4D97-AF65-F5344CB8AC3E}">
        <p14:creationId xmlns:p14="http://schemas.microsoft.com/office/powerpoint/2010/main" val="304642406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Gill Sans MT" panose="020B0502020104020203" pitchFamily="34" charset="0"/>
              </a:rPr>
              <a:t>Questions??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Please contact Fenishia Favorite</a:t>
            </a:r>
          </a:p>
          <a:p>
            <a:pPr marL="457200" lvl="1" indent="0">
              <a:buNone/>
            </a:pPr>
            <a:r>
              <a:rPr lang="en-US" sz="2400" dirty="0" smtClean="0">
                <a:latin typeface="Gill Sans MT" panose="020B0502020104020203" pitchFamily="34" charset="0"/>
                <a:hlinkClick r:id="rId2"/>
              </a:rPr>
              <a:t>Fenishia.favorite@la.gov</a:t>
            </a:r>
            <a:endParaRPr lang="en-US" sz="2400" dirty="0" smtClean="0">
              <a:latin typeface="Gill Sans MT" panose="020B0502020104020203" pitchFamily="34" charset="0"/>
            </a:endParaRPr>
          </a:p>
          <a:p>
            <a:pPr marL="0" indent="0">
              <a:buNone/>
            </a:pPr>
            <a:r>
              <a:rPr lang="en-US" sz="2400" dirty="0" smtClean="0">
                <a:latin typeface="Gill Sans MT" panose="020B0502020104020203" pitchFamily="34" charset="0"/>
              </a:rPr>
              <a:t>	225-342-5884</a:t>
            </a:r>
          </a:p>
          <a:p>
            <a:pPr marL="0" indent="0">
              <a:buNone/>
            </a:pPr>
            <a:endParaRPr lang="en-US" sz="2400" dirty="0">
              <a:latin typeface="Gill Sans MT" panose="020B0502020104020203" pitchFamily="34" charset="0"/>
            </a:endParaRPr>
          </a:p>
          <a:p>
            <a:r>
              <a:rPr lang="en-US" sz="2400" dirty="0" smtClean="0">
                <a:latin typeface="Gill Sans MT" panose="020B0502020104020203" pitchFamily="34" charset="0"/>
              </a:rPr>
              <a:t>Staff that Review Environmental Review Records: </a:t>
            </a:r>
          </a:p>
          <a:p>
            <a:pPr lvl="1"/>
            <a:r>
              <a:rPr lang="en-US" sz="2400" dirty="0" smtClean="0">
                <a:latin typeface="Gill Sans MT" panose="020B0502020104020203" pitchFamily="34" charset="0"/>
              </a:rPr>
              <a:t>Fenishia Favorite &amp; Layla Argrave</a:t>
            </a:r>
            <a:endParaRPr lang="en-US" sz="2400" dirty="0">
              <a:latin typeface="Gill Sans MT" panose="020B0502020104020203" pitchFamily="34" charset="0"/>
            </a:endParaRPr>
          </a:p>
        </p:txBody>
      </p:sp>
    </p:spTree>
    <p:extLst>
      <p:ext uri="{BB962C8B-B14F-4D97-AF65-F5344CB8AC3E}">
        <p14:creationId xmlns:p14="http://schemas.microsoft.com/office/powerpoint/2010/main" val="3169591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panose="020B0502020104020203" pitchFamily="34" charset="0"/>
              </a:rPr>
              <a:t>Contacts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eaLnBrk="1" hangingPunct="1"/>
            <a:endParaRPr lang="en-US" dirty="0" smtClean="0">
              <a:latin typeface="Gill Sans MT" panose="020B0502020104020203" pitchFamily="34" charset="0"/>
            </a:endParaRPr>
          </a:p>
          <a:p>
            <a:pPr lvl="1" eaLnBrk="1" hangingPunct="1"/>
            <a:r>
              <a:rPr lang="en-US" sz="2000" dirty="0" smtClean="0">
                <a:latin typeface="Gill Sans MT" panose="020B0502020104020203" pitchFamily="34" charset="0"/>
              </a:rPr>
              <a:t>Jimmy Martin</a:t>
            </a:r>
          </a:p>
          <a:p>
            <a:pPr lvl="1" eaLnBrk="1" hangingPunct="1"/>
            <a:r>
              <a:rPr lang="en-US" sz="2000" dirty="0">
                <a:latin typeface="Gill Sans MT" panose="020B0502020104020203" pitchFamily="34" charset="0"/>
              </a:rPr>
              <a:t>(225) 342-7412</a:t>
            </a:r>
          </a:p>
          <a:p>
            <a:pPr lvl="1" eaLnBrk="1" hangingPunct="1"/>
            <a:endParaRPr lang="en-US" sz="1800" dirty="0" smtClean="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F1F67-4767-442A-9053-16927FC5AA7D}"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549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MT" panose="020B0502020104020203" pitchFamily="34" charset="0"/>
              </a:rPr>
              <a:t>Labor Standards	</a:t>
            </a:r>
            <a:endParaRPr lang="en-US" dirty="0">
              <a:latin typeface="Gill Sans MT" panose="020B0502020104020203" pitchFamily="34" charset="0"/>
            </a:endParaRPr>
          </a:p>
        </p:txBody>
      </p:sp>
      <p:sp>
        <p:nvSpPr>
          <p:cNvPr id="3" name="Subtitle 2"/>
          <p:cNvSpPr>
            <a:spLocks noGrp="1"/>
          </p:cNvSpPr>
          <p:nvPr>
            <p:ph type="subTitle" idx="1"/>
          </p:nvPr>
        </p:nvSpPr>
        <p:spPr/>
        <p:txBody>
          <a:bodyPr>
            <a:normAutofit/>
          </a:bodyPr>
          <a:lstStyle/>
          <a:p>
            <a:r>
              <a:rPr lang="en-US" sz="2400" dirty="0" smtClean="0">
                <a:latin typeface="Gill Sans MT" panose="020B0502020104020203" pitchFamily="34" charset="0"/>
              </a:rPr>
              <a:t>Presented by:</a:t>
            </a:r>
          </a:p>
          <a:p>
            <a:r>
              <a:rPr lang="en-US" sz="2400" dirty="0" smtClean="0">
                <a:latin typeface="Gill Sans MT" panose="020B0502020104020203" pitchFamily="34" charset="0"/>
              </a:rPr>
              <a:t>Jimmy Martin</a:t>
            </a:r>
            <a:endParaRPr lang="en-US" sz="2400" dirty="0">
              <a:latin typeface="Gill Sans MT" panose="020B0502020104020203" pitchFamily="34" charset="0"/>
            </a:endParaRPr>
          </a:p>
        </p:txBody>
      </p:sp>
    </p:spTree>
    <p:extLst>
      <p:ext uri="{BB962C8B-B14F-4D97-AF65-F5344CB8AC3E}">
        <p14:creationId xmlns:p14="http://schemas.microsoft.com/office/powerpoint/2010/main" val="97860713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094509"/>
          </a:xfrm>
        </p:spPr>
        <p:txBody>
          <a:bodyPr>
            <a:normAutofit fontScale="90000"/>
          </a:bodyPr>
          <a:lstStyle/>
          <a:p>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Five Regulation/Requirements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939800" y="1539240"/>
            <a:ext cx="7772400" cy="4495800"/>
          </a:xfrm>
        </p:spPr>
        <p:txBody>
          <a:bodyPr>
            <a:normAutofit/>
          </a:bodyPr>
          <a:lstStyle/>
          <a:p>
            <a:r>
              <a:rPr lang="en-US" sz="2400" dirty="0" smtClean="0">
                <a:latin typeface="Gill Sans MT" panose="020B0502020104020203" pitchFamily="34" charset="0"/>
              </a:rPr>
              <a:t>Davis Bacon</a:t>
            </a:r>
          </a:p>
          <a:p>
            <a:pPr lvl="1"/>
            <a:r>
              <a:rPr lang="en-US" sz="2400" dirty="0" smtClean="0">
                <a:latin typeface="Gill Sans MT" panose="020B0502020104020203" pitchFamily="34" charset="0"/>
              </a:rPr>
              <a:t>DBA and DBRA – prevailing wages</a:t>
            </a:r>
          </a:p>
          <a:p>
            <a:r>
              <a:rPr lang="en-US" sz="2400" dirty="0" smtClean="0">
                <a:latin typeface="Gill Sans MT" panose="020B0502020104020203" pitchFamily="34" charset="0"/>
              </a:rPr>
              <a:t>Copeland</a:t>
            </a:r>
          </a:p>
          <a:p>
            <a:pPr lvl="1"/>
            <a:r>
              <a:rPr lang="en-US" sz="2400" dirty="0" smtClean="0">
                <a:latin typeface="Gill Sans MT" panose="020B0502020104020203" pitchFamily="34" charset="0"/>
              </a:rPr>
              <a:t>payrolls, Statements of Compliance, deductions</a:t>
            </a:r>
          </a:p>
          <a:p>
            <a:r>
              <a:rPr lang="en-US" sz="2400" dirty="0" smtClean="0">
                <a:latin typeface="Gill Sans MT" panose="020B0502020104020203" pitchFamily="34" charset="0"/>
              </a:rPr>
              <a:t>CWHSSA</a:t>
            </a:r>
          </a:p>
          <a:p>
            <a:pPr lvl="1"/>
            <a:r>
              <a:rPr lang="en-US" sz="2400" dirty="0">
                <a:latin typeface="Gill Sans MT" panose="020B0502020104020203" pitchFamily="34" charset="0"/>
              </a:rPr>
              <a:t>o</a:t>
            </a:r>
            <a:r>
              <a:rPr lang="en-US" sz="2400" dirty="0" smtClean="0">
                <a:latin typeface="Gill Sans MT" panose="020B0502020104020203" pitchFamily="34" charset="0"/>
              </a:rPr>
              <a:t>vertime (time-and-a-half)</a:t>
            </a:r>
          </a:p>
          <a:p>
            <a:r>
              <a:rPr lang="en-US" sz="2400" dirty="0" smtClean="0">
                <a:latin typeface="Gill Sans MT" panose="020B0502020104020203" pitchFamily="34" charset="0"/>
              </a:rPr>
              <a:t>Louisiana law (as opposed to federal law)</a:t>
            </a:r>
          </a:p>
          <a:p>
            <a:pPr lvl="1"/>
            <a:r>
              <a:rPr lang="en-US" sz="2400" dirty="0" smtClean="0">
                <a:latin typeface="Gill Sans MT" panose="020B0502020104020203" pitchFamily="34" charset="0"/>
              </a:rPr>
              <a:t>if state law is more stringent, state law governs</a:t>
            </a:r>
          </a:p>
          <a:p>
            <a:r>
              <a:rPr lang="en-US" sz="2400" dirty="0" smtClean="0">
                <a:latin typeface="Gill Sans MT" panose="020B0502020104020203" pitchFamily="34" charset="0"/>
              </a:rPr>
              <a:t>LCDBG program requirements</a:t>
            </a:r>
          </a:p>
        </p:txBody>
      </p:sp>
    </p:spTree>
    <p:extLst>
      <p:ext uri="{BB962C8B-B14F-4D97-AF65-F5344CB8AC3E}">
        <p14:creationId xmlns:p14="http://schemas.microsoft.com/office/powerpoint/2010/main" val="4140822328"/>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80010"/>
            <a:ext cx="7729728" cy="831273"/>
          </a:xfrm>
        </p:spPr>
        <p:txBody>
          <a:bodyPr/>
          <a:lstStyle/>
          <a:p>
            <a:pPr algn="ctr"/>
            <a:r>
              <a:rPr lang="en-US" dirty="0" smtClean="0">
                <a:latin typeface="Gill Sans MT" panose="020B0502020104020203" pitchFamily="34" charset="0"/>
              </a:rPr>
              <a:t>What is Davis Bacon?</a:t>
            </a:r>
            <a:endParaRPr lang="en-US" dirty="0">
              <a:latin typeface="Gill Sans MT" panose="020B0502020104020203" pitchFamily="34" charset="0"/>
            </a:endParaRPr>
          </a:p>
        </p:txBody>
      </p:sp>
      <p:sp>
        <p:nvSpPr>
          <p:cNvPr id="3" name="Content Placeholder 2"/>
          <p:cNvSpPr>
            <a:spLocks noGrp="1"/>
          </p:cNvSpPr>
          <p:nvPr>
            <p:ph idx="1"/>
          </p:nvPr>
        </p:nvSpPr>
        <p:spPr>
          <a:xfrm>
            <a:off x="677334" y="1744029"/>
            <a:ext cx="8596668" cy="3880773"/>
          </a:xfrm>
        </p:spPr>
        <p:txBody>
          <a:bodyPr>
            <a:normAutofit fontScale="77500" lnSpcReduction="20000"/>
          </a:bodyPr>
          <a:lstStyle/>
          <a:p>
            <a:r>
              <a:rPr lang="en-US" sz="2800" dirty="0">
                <a:latin typeface="Gill Sans MT" panose="020B0502020104020203" pitchFamily="34" charset="0"/>
              </a:rPr>
              <a:t>Davis-Bacon Act vs. </a:t>
            </a:r>
            <a:r>
              <a:rPr lang="en-US" sz="2800" b="1" u="sng" dirty="0">
                <a:latin typeface="Gill Sans MT" panose="020B0502020104020203" pitchFamily="34" charset="0"/>
              </a:rPr>
              <a:t>Davis-Bacon Related Acts</a:t>
            </a:r>
          </a:p>
          <a:p>
            <a:pPr lvl="1"/>
            <a:r>
              <a:rPr lang="en-US" sz="2400" dirty="0">
                <a:latin typeface="Gill Sans MT" panose="020B0502020104020203" pitchFamily="34" charset="0"/>
              </a:rPr>
              <a:t>federal law </a:t>
            </a:r>
          </a:p>
          <a:p>
            <a:r>
              <a:rPr lang="en-US" sz="3000" dirty="0">
                <a:latin typeface="Gill Sans MT" panose="020B0502020104020203" pitchFamily="34" charset="0"/>
              </a:rPr>
              <a:t>covering minimum payments to laborers and mechanics for work done on most LCDBG </a:t>
            </a:r>
            <a:r>
              <a:rPr lang="en-US" sz="3000" dirty="0" smtClean="0">
                <a:latin typeface="Gill Sans MT" panose="020B0502020104020203" pitchFamily="34" charset="0"/>
              </a:rPr>
              <a:t>projects.</a:t>
            </a:r>
            <a:endParaRPr lang="en-US" sz="3000" dirty="0">
              <a:latin typeface="Gill Sans MT" panose="020B0502020104020203" pitchFamily="34" charset="0"/>
            </a:endParaRPr>
          </a:p>
          <a:p>
            <a:r>
              <a:rPr lang="en-US" sz="3000" dirty="0">
                <a:latin typeface="Gill Sans MT" panose="020B0502020104020203" pitchFamily="34" charset="0"/>
              </a:rPr>
              <a:t>designed to prevent out of area contractors from underbidding local </a:t>
            </a:r>
            <a:r>
              <a:rPr lang="en-US" sz="3000" dirty="0" smtClean="0">
                <a:latin typeface="Gill Sans MT" panose="020B0502020104020203" pitchFamily="34" charset="0"/>
              </a:rPr>
              <a:t>contractors.</a:t>
            </a:r>
            <a:endParaRPr lang="en-US" sz="3000" dirty="0">
              <a:latin typeface="Gill Sans MT" panose="020B0502020104020203" pitchFamily="34" charset="0"/>
            </a:endParaRPr>
          </a:p>
          <a:p>
            <a:r>
              <a:rPr lang="en-US" sz="3000" dirty="0">
                <a:latin typeface="Gill Sans MT" panose="020B0502020104020203" pitchFamily="34" charset="0"/>
              </a:rPr>
              <a:t>covers federally-funded contracts</a:t>
            </a:r>
          </a:p>
          <a:p>
            <a:pPr lvl="1"/>
            <a:r>
              <a:rPr lang="en-US" sz="2400" dirty="0">
                <a:latin typeface="Gill Sans MT" panose="020B0502020104020203" pitchFamily="34" charset="0"/>
              </a:rPr>
              <a:t>over $2000</a:t>
            </a:r>
          </a:p>
          <a:p>
            <a:r>
              <a:rPr lang="en-US" sz="3000" dirty="0">
                <a:latin typeface="Gill Sans MT" panose="020B0502020104020203" pitchFamily="34" charset="0"/>
              </a:rPr>
              <a:t>“prevailing wages”</a:t>
            </a:r>
          </a:p>
          <a:p>
            <a:pPr lvl="1"/>
            <a:r>
              <a:rPr lang="en-US" sz="2400" dirty="0">
                <a:latin typeface="Gill Sans MT" panose="020B0502020104020203" pitchFamily="34" charset="0"/>
              </a:rPr>
              <a:t>contractors must meet, at minimum, wage requirements set forth in the wage </a:t>
            </a:r>
            <a:r>
              <a:rPr lang="en-US" sz="2400" dirty="0" smtClean="0">
                <a:latin typeface="Gill Sans MT" panose="020B0502020104020203" pitchFamily="34" charset="0"/>
              </a:rPr>
              <a:t>decision.</a:t>
            </a:r>
            <a:endParaRPr lang="en-US" sz="2400" dirty="0">
              <a:latin typeface="Gill Sans MT" panose="020B0502020104020203" pitchFamily="34" charset="0"/>
            </a:endParaRPr>
          </a:p>
        </p:txBody>
      </p:sp>
    </p:spTree>
    <p:extLst>
      <p:ext uri="{BB962C8B-B14F-4D97-AF65-F5344CB8AC3E}">
        <p14:creationId xmlns:p14="http://schemas.microsoft.com/office/powerpoint/2010/main" val="811968671"/>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12" y="164011"/>
            <a:ext cx="8596668" cy="1035397"/>
          </a:xfrm>
        </p:spPr>
        <p:txBody>
          <a:bodyPr/>
          <a:lstStyle/>
          <a:p>
            <a:pPr algn="ctr"/>
            <a:r>
              <a:rPr lang="en-US" dirty="0" smtClean="0">
                <a:latin typeface="Gill Sans MT" panose="020B0502020104020203" pitchFamily="34" charset="0"/>
              </a:rPr>
              <a:t>Wage Decision</a:t>
            </a:r>
            <a:endParaRPr lang="en-US" dirty="0">
              <a:latin typeface="Gill Sans MT" panose="020B0502020104020203" pitchFamily="34" charset="0"/>
            </a:endParaRPr>
          </a:p>
        </p:txBody>
      </p:sp>
      <p:pic>
        <p:nvPicPr>
          <p:cNvPr id="1026" name="Picture 2" descr="C:\Users\cwillia\Desktop\Wage Decision.JPG"/>
          <p:cNvPicPr>
            <a:picLocks noChangeAspect="1" noChangeArrowheads="1"/>
          </p:cNvPicPr>
          <p:nvPr/>
        </p:nvPicPr>
        <p:blipFill>
          <a:blip r:embed="rId2" cstate="print"/>
          <a:srcRect/>
          <a:stretch>
            <a:fillRect/>
          </a:stretch>
        </p:blipFill>
        <p:spPr bwMode="auto">
          <a:xfrm>
            <a:off x="2819400" y="1377538"/>
            <a:ext cx="6324600" cy="51776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64032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What is Copeland?</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10000"/>
          </a:bodyPr>
          <a:lstStyle/>
          <a:p>
            <a:r>
              <a:rPr lang="en-US" sz="2400" dirty="0" smtClean="0">
                <a:latin typeface="Gill Sans MT" panose="020B0502020104020203" pitchFamily="34" charset="0"/>
              </a:rPr>
              <a:t>Copeland Anti-kickback Act</a:t>
            </a:r>
          </a:p>
          <a:p>
            <a:pPr lvl="1"/>
            <a:r>
              <a:rPr lang="en-US" sz="2400" dirty="0" smtClean="0">
                <a:latin typeface="Gill Sans MT" panose="020B0502020104020203" pitchFamily="34" charset="0"/>
              </a:rPr>
              <a:t>federal law</a:t>
            </a:r>
          </a:p>
          <a:p>
            <a:r>
              <a:rPr lang="en-US" sz="2400" dirty="0" smtClean="0">
                <a:latin typeface="Gill Sans MT" panose="020B0502020104020203" pitchFamily="34" charset="0"/>
              </a:rPr>
              <a:t>outlaws paying the employer kickbacks</a:t>
            </a:r>
          </a:p>
          <a:p>
            <a:r>
              <a:rPr lang="en-US" sz="2400" dirty="0" smtClean="0">
                <a:latin typeface="Gill Sans MT" panose="020B0502020104020203" pitchFamily="34" charset="0"/>
              </a:rPr>
              <a:t>requires weekly payrolls</a:t>
            </a:r>
          </a:p>
          <a:p>
            <a:pPr lvl="1"/>
            <a:r>
              <a:rPr lang="en-US" sz="2400" dirty="0" smtClean="0">
                <a:latin typeface="Gill Sans MT" panose="020B0502020104020203" pitchFamily="34" charset="0"/>
              </a:rPr>
              <a:t>with Statements of Compliance</a:t>
            </a:r>
          </a:p>
          <a:p>
            <a:r>
              <a:rPr lang="en-US" sz="2400" dirty="0" smtClean="0">
                <a:latin typeface="Gill Sans MT" panose="020B0502020104020203" pitchFamily="34" charset="0"/>
              </a:rPr>
              <a:t>requires permission for pay deductions not required by law </a:t>
            </a:r>
          </a:p>
          <a:p>
            <a:pPr lvl="1"/>
            <a:r>
              <a:rPr lang="en-US" sz="2400" dirty="0" smtClean="0">
                <a:latin typeface="Gill Sans MT" panose="020B0502020104020203" pitchFamily="34" charset="0"/>
              </a:rPr>
              <a:t>authorization form (section B)</a:t>
            </a:r>
            <a:endParaRPr lang="en-US" sz="2400" dirty="0">
              <a:latin typeface="Gill Sans MT" panose="020B0502020104020203" pitchFamily="34" charset="0"/>
            </a:endParaRPr>
          </a:p>
        </p:txBody>
      </p:sp>
    </p:spTree>
    <p:extLst>
      <p:ext uri="{BB962C8B-B14F-4D97-AF65-F5344CB8AC3E}">
        <p14:creationId xmlns:p14="http://schemas.microsoft.com/office/powerpoint/2010/main" val="130271274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46266"/>
            <a:ext cx="7729728" cy="736269"/>
          </a:xfrm>
        </p:spPr>
        <p:txBody>
          <a:bodyPr>
            <a:normAutofit fontScale="90000"/>
          </a:bodyPr>
          <a:lstStyle/>
          <a:p>
            <a:pPr algn="ctr"/>
            <a:r>
              <a:rPr lang="en-US" dirty="0" smtClean="0">
                <a:latin typeface="Gill Sans MT" panose="020B0502020104020203" pitchFamily="34" charset="0"/>
              </a:rPr>
              <a:t>What Is CWHSSA?</a:t>
            </a:r>
            <a:endParaRPr lang="en-US" dirty="0">
              <a:latin typeface="Gill Sans MT" panose="020B0502020104020203" pitchFamily="34" charset="0"/>
            </a:endParaRPr>
          </a:p>
        </p:txBody>
      </p:sp>
      <p:sp>
        <p:nvSpPr>
          <p:cNvPr id="3" name="Content Placeholder 2"/>
          <p:cNvSpPr>
            <a:spLocks noGrp="1"/>
          </p:cNvSpPr>
          <p:nvPr>
            <p:ph idx="1"/>
          </p:nvPr>
        </p:nvSpPr>
        <p:spPr>
          <a:xfrm>
            <a:off x="1039784" y="1653309"/>
            <a:ext cx="8234218" cy="4976091"/>
          </a:xfrm>
        </p:spPr>
        <p:txBody>
          <a:bodyPr>
            <a:normAutofit/>
          </a:bodyPr>
          <a:lstStyle/>
          <a:p>
            <a:pPr>
              <a:spcAft>
                <a:spcPts val="600"/>
              </a:spcAft>
            </a:pPr>
            <a:r>
              <a:rPr lang="en-US" sz="2200" dirty="0" smtClean="0">
                <a:latin typeface="Gill Sans MT" panose="020B0502020104020203" pitchFamily="34" charset="0"/>
              </a:rPr>
              <a:t>Contract Work Hours and Safety Standards Act</a:t>
            </a:r>
          </a:p>
          <a:p>
            <a:pPr>
              <a:spcAft>
                <a:spcPts val="600"/>
              </a:spcAft>
            </a:pPr>
            <a:r>
              <a:rPr lang="en-US" sz="2200" dirty="0" smtClean="0">
                <a:latin typeface="Gill Sans MT" panose="020B0502020104020203" pitchFamily="34" charset="0"/>
              </a:rPr>
              <a:t>federal law that requires time and a half pay for any hours worked in excess of 40 during a work-week</a:t>
            </a:r>
          </a:p>
          <a:p>
            <a:pPr marL="438912" lvl="1" indent="-320040">
              <a:spcBef>
                <a:spcPts val="0"/>
              </a:spcBef>
              <a:spcAft>
                <a:spcPts val="600"/>
              </a:spcAft>
              <a:buClr>
                <a:schemeClr val="accent1"/>
              </a:buClr>
              <a:buSzPct val="80000"/>
              <a:buFont typeface="Wingdings 2"/>
              <a:buChar char=""/>
            </a:pPr>
            <a:r>
              <a:rPr lang="en-US" sz="2200" dirty="0">
                <a:latin typeface="Gill Sans MT" panose="020B0502020104020203" pitchFamily="34" charset="0"/>
              </a:rPr>
              <a:t>has liquidated damages of $27 per person per day for any hours in excess of 40 in a given workweek (no longer $10/$25/$26)</a:t>
            </a:r>
          </a:p>
          <a:p>
            <a:pPr lvl="1">
              <a:spcAft>
                <a:spcPts val="600"/>
              </a:spcAft>
            </a:pPr>
            <a:r>
              <a:rPr lang="en-US" sz="2200" dirty="0" smtClean="0">
                <a:latin typeface="Gill Sans MT" panose="020B0502020104020203" pitchFamily="34" charset="0"/>
              </a:rPr>
              <a:t>In addition to restitution paid to worker</a:t>
            </a:r>
          </a:p>
          <a:p>
            <a:r>
              <a:rPr lang="en-US" sz="2200" dirty="0">
                <a:latin typeface="Gill Sans MT" panose="020B0502020104020203" pitchFamily="34" charset="0"/>
              </a:rPr>
              <a:t>t</a:t>
            </a:r>
            <a:r>
              <a:rPr lang="en-US" sz="2200" dirty="0" smtClean="0">
                <a:latin typeface="Gill Sans MT" panose="020B0502020104020203" pitchFamily="34" charset="0"/>
              </a:rPr>
              <a:t>wo methods to address the liquidated damages penalties:</a:t>
            </a:r>
          </a:p>
          <a:p>
            <a:pPr lvl="1"/>
            <a:r>
              <a:rPr lang="en-US" sz="2200" b="1" dirty="0">
                <a:latin typeface="Gill Sans MT" panose="020B0502020104020203" pitchFamily="34" charset="0"/>
              </a:rPr>
              <a:t>c</a:t>
            </a:r>
            <a:r>
              <a:rPr lang="en-US" sz="2200" b="1" dirty="0" smtClean="0">
                <a:latin typeface="Gill Sans MT" panose="020B0502020104020203" pitchFamily="34" charset="0"/>
              </a:rPr>
              <a:t>ontractor requests a waiver from HUD </a:t>
            </a:r>
            <a:r>
              <a:rPr lang="en-US" sz="2200" b="1" dirty="0" smtClean="0">
                <a:latin typeface="Gill Sans MT" panose="020B0502020104020203" pitchFamily="34" charset="0"/>
                <a:sym typeface="Wingdings" pitchFamily="2" charset="2"/>
              </a:rPr>
              <a:t></a:t>
            </a:r>
            <a:r>
              <a:rPr lang="en-US" sz="2200" b="1" dirty="0" smtClean="0">
                <a:latin typeface="Gill Sans MT" panose="020B0502020104020203" pitchFamily="34" charset="0"/>
              </a:rPr>
              <a:t> </a:t>
            </a:r>
            <a:r>
              <a:rPr lang="en-US" sz="2200" b="1" dirty="0" smtClean="0">
                <a:latin typeface="Gill Sans MT" panose="020B0502020104020203" pitchFamily="34" charset="0"/>
                <a:sym typeface="Wingdings" pitchFamily="2" charset="2"/>
              </a:rPr>
              <a:t></a:t>
            </a:r>
            <a:endParaRPr lang="en-US" sz="2200" b="1" dirty="0" smtClean="0">
              <a:latin typeface="Gill Sans MT" panose="020B0502020104020203" pitchFamily="34" charset="0"/>
            </a:endParaRPr>
          </a:p>
          <a:p>
            <a:pPr lvl="1"/>
            <a:r>
              <a:rPr lang="en-US" sz="2200" b="1" dirty="0">
                <a:latin typeface="Gill Sans MT" panose="020B0502020104020203" pitchFamily="34" charset="0"/>
              </a:rPr>
              <a:t>c</a:t>
            </a:r>
            <a:r>
              <a:rPr lang="en-US" sz="2200" b="1" dirty="0" smtClean="0">
                <a:latin typeface="Gill Sans MT" panose="020B0502020104020203" pitchFamily="34" charset="0"/>
              </a:rPr>
              <a:t>ontractor </a:t>
            </a:r>
            <a:r>
              <a:rPr lang="en-US" sz="2200" b="1" dirty="0">
                <a:latin typeface="Gill Sans MT" panose="020B0502020104020203" pitchFamily="34" charset="0"/>
              </a:rPr>
              <a:t>p</a:t>
            </a:r>
            <a:r>
              <a:rPr lang="en-US" sz="2200" b="1" dirty="0" smtClean="0">
                <a:latin typeface="Gill Sans MT" panose="020B0502020104020203" pitchFamily="34" charset="0"/>
              </a:rPr>
              <a:t>ays HUD by wire transfer </a:t>
            </a:r>
            <a:r>
              <a:rPr lang="en-US" sz="2200" b="1" dirty="0" smtClean="0">
                <a:latin typeface="Gill Sans MT" panose="020B0502020104020203" pitchFamily="34" charset="0"/>
                <a:sym typeface="Wingdings" pitchFamily="2" charset="2"/>
              </a:rPr>
              <a:t> </a:t>
            </a:r>
            <a:r>
              <a:rPr lang="en-US" sz="2200" b="1" dirty="0" smtClean="0">
                <a:latin typeface="Gill Sans MT" panose="020B0502020104020203" pitchFamily="34" charset="0"/>
              </a:rPr>
              <a:t> </a:t>
            </a:r>
            <a:r>
              <a:rPr lang="en-US" sz="2200" b="1" dirty="0" smtClean="0">
                <a:latin typeface="Gill Sans MT" panose="020B0502020104020203" pitchFamily="34" charset="0"/>
                <a:sym typeface="Wingdings" pitchFamily="2" charset="2"/>
              </a:rPr>
              <a:t></a:t>
            </a:r>
            <a:endParaRPr lang="en-US" sz="2200" b="1" dirty="0" smtClean="0">
              <a:latin typeface="Gill Sans MT" panose="020B0502020104020203" pitchFamily="34" charset="0"/>
            </a:endParaRPr>
          </a:p>
        </p:txBody>
      </p:sp>
    </p:spTree>
    <p:extLst>
      <p:ext uri="{BB962C8B-B14F-4D97-AF65-F5344CB8AC3E}">
        <p14:creationId xmlns:p14="http://schemas.microsoft.com/office/powerpoint/2010/main" val="21542721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4379"/>
            <a:ext cx="7729728" cy="1116281"/>
          </a:xfrm>
        </p:spPr>
        <p:txBody>
          <a:bodyPr>
            <a:normAutofit/>
          </a:bodyPr>
          <a:lstStyle/>
          <a:p>
            <a:pPr algn="ctr"/>
            <a:r>
              <a:rPr lang="en-US" dirty="0" smtClean="0">
                <a:latin typeface="Gill Sans MT" panose="020B0502020104020203" pitchFamily="34" charset="0"/>
              </a:rPr>
              <a:t>Examine Labor Exhibits (Section B)</a:t>
            </a:r>
            <a:endParaRPr lang="en-US" dirty="0">
              <a:latin typeface="Gill Sans MT" panose="020B0502020104020203" pitchFamily="34" charset="0"/>
            </a:endParaRPr>
          </a:p>
        </p:txBody>
      </p:sp>
      <p:sp>
        <p:nvSpPr>
          <p:cNvPr id="3" name="Content Placeholder 2"/>
          <p:cNvSpPr>
            <a:spLocks noGrp="1"/>
          </p:cNvSpPr>
          <p:nvPr>
            <p:ph idx="1"/>
          </p:nvPr>
        </p:nvSpPr>
        <p:spPr>
          <a:xfrm>
            <a:off x="677334" y="1488441"/>
            <a:ext cx="8305800" cy="4625609"/>
          </a:xfrm>
        </p:spPr>
        <p:txBody>
          <a:bodyPr>
            <a:normAutofit/>
          </a:bodyPr>
          <a:lstStyle/>
          <a:p>
            <a:r>
              <a:rPr lang="en-US" sz="2400" dirty="0" smtClean="0">
                <a:latin typeface="Gill Sans MT" panose="020B0502020104020203" pitchFamily="34" charset="0"/>
              </a:rPr>
              <a:t>Wage Decision</a:t>
            </a:r>
          </a:p>
          <a:p>
            <a:r>
              <a:rPr lang="en-US" sz="2400" dirty="0" smtClean="0">
                <a:latin typeface="Gill Sans MT" panose="020B0502020104020203" pitchFamily="34" charset="0"/>
              </a:rPr>
              <a:t>Verification of Wage Decision and Contractor Eligibility </a:t>
            </a:r>
          </a:p>
          <a:p>
            <a:r>
              <a:rPr lang="en-US" sz="2400" dirty="0" smtClean="0">
                <a:latin typeface="Gill Sans MT" panose="020B0502020104020203" pitchFamily="34" charset="0"/>
              </a:rPr>
              <a:t>Notice of Contract Award</a:t>
            </a:r>
            <a:endParaRPr lang="en-US" sz="2400" dirty="0" smtClean="0">
              <a:solidFill>
                <a:srgbClr val="FF0000"/>
              </a:solidFill>
              <a:latin typeface="Gill Sans MT" panose="020B0502020104020203" pitchFamily="34" charset="0"/>
            </a:endParaRPr>
          </a:p>
          <a:p>
            <a:r>
              <a:rPr lang="en-US" sz="2400" dirty="0" smtClean="0">
                <a:latin typeface="Gill Sans MT" panose="020B0502020104020203" pitchFamily="34" charset="0"/>
              </a:rPr>
              <a:t>Report of Additional Classification and Rate</a:t>
            </a:r>
            <a:endParaRPr lang="en-US" sz="2400" dirty="0" smtClean="0">
              <a:solidFill>
                <a:srgbClr val="FF0000"/>
              </a:solidFill>
              <a:latin typeface="Gill Sans MT" panose="020B0502020104020203" pitchFamily="34" charset="0"/>
            </a:endParaRPr>
          </a:p>
          <a:p>
            <a:r>
              <a:rPr lang="en-US" sz="2400" dirty="0" smtClean="0">
                <a:latin typeface="Gill Sans MT" panose="020B0502020104020203" pitchFamily="34" charset="0"/>
              </a:rPr>
              <a:t>Record of Employee Interview Form</a:t>
            </a:r>
            <a:endParaRPr lang="en-US" sz="2400" dirty="0" smtClean="0">
              <a:solidFill>
                <a:srgbClr val="FF0000"/>
              </a:solidFill>
              <a:latin typeface="Gill Sans MT" panose="020B0502020104020203" pitchFamily="34" charset="0"/>
            </a:endParaRPr>
          </a:p>
          <a:p>
            <a:r>
              <a:rPr lang="en-US" sz="2400" dirty="0" smtClean="0">
                <a:latin typeface="Gill Sans MT" panose="020B0502020104020203" pitchFamily="34" charset="0"/>
              </a:rPr>
              <a:t>Payroll Form &amp; Statement of Compliance (HUD WH-347)</a:t>
            </a:r>
            <a:endParaRPr lang="en-US" sz="2400" dirty="0" smtClean="0">
              <a:solidFill>
                <a:srgbClr val="FF0000"/>
              </a:solidFill>
              <a:latin typeface="Gill Sans MT" panose="020B0502020104020203" pitchFamily="34" charset="0"/>
            </a:endParaRPr>
          </a:p>
          <a:p>
            <a:r>
              <a:rPr lang="en-US" sz="2400" dirty="0" smtClean="0">
                <a:latin typeface="Gill Sans MT" panose="020B0502020104020203" pitchFamily="34" charset="0"/>
              </a:rPr>
              <a:t>Payroll Review Flow Chart</a:t>
            </a:r>
            <a:endParaRPr lang="en-US" sz="2400" dirty="0" smtClean="0">
              <a:solidFill>
                <a:srgbClr val="FF0000"/>
              </a:solidFill>
              <a:latin typeface="Gill Sans MT" panose="020B0502020104020203" pitchFamily="34" charset="0"/>
            </a:endParaRPr>
          </a:p>
          <a:p>
            <a:r>
              <a:rPr lang="en-US" sz="2400" dirty="0" smtClean="0">
                <a:latin typeface="Gill Sans MT" panose="020B0502020104020203" pitchFamily="34" charset="0"/>
              </a:rPr>
              <a:t>Payroll Deduction Authorization</a:t>
            </a:r>
            <a:endParaRPr lang="en-US" sz="2400" dirty="0" smtClean="0">
              <a:solidFill>
                <a:srgbClr val="FF0000"/>
              </a:solidFill>
              <a:latin typeface="Gill Sans MT" panose="020B0502020104020203" pitchFamily="34" charset="0"/>
            </a:endParaRPr>
          </a:p>
          <a:p>
            <a:r>
              <a:rPr lang="en-US" sz="2400" dirty="0" smtClean="0">
                <a:latin typeface="Gill Sans MT" panose="020B0502020104020203" pitchFamily="34" charset="0"/>
              </a:rPr>
              <a:t>Notice of Restitution Due</a:t>
            </a:r>
            <a:endParaRPr lang="en-US" sz="2400" dirty="0" smtClean="0">
              <a:solidFill>
                <a:srgbClr val="FF0000"/>
              </a:solidFill>
              <a:latin typeface="Gill Sans MT" panose="020B0502020104020203" pitchFamily="34" charset="0"/>
            </a:endParaRPr>
          </a:p>
          <a:p>
            <a:endParaRPr lang="en-US" sz="2400" dirty="0">
              <a:latin typeface="Gill Sans MT" panose="020B0502020104020203" pitchFamily="34" charset="0"/>
            </a:endParaRPr>
          </a:p>
        </p:txBody>
      </p:sp>
    </p:spTree>
    <p:extLst>
      <p:ext uri="{BB962C8B-B14F-4D97-AF65-F5344CB8AC3E}">
        <p14:creationId xmlns:p14="http://schemas.microsoft.com/office/powerpoint/2010/main" val="115922975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Gill Sans MT" panose="020B0502020104020203" pitchFamily="34" charset="0"/>
              </a:rPr>
              <a:t>Verification Of Wage Decision &amp; Contractor Eligibility Form</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DUNS #’s for all known subs.</a:t>
            </a:r>
          </a:p>
          <a:p>
            <a:r>
              <a:rPr lang="en-US" sz="2400" dirty="0">
                <a:latin typeface="Gill Sans MT" panose="020B0502020104020203" pitchFamily="34" charset="0"/>
              </a:rPr>
              <a:t>m</a:t>
            </a:r>
            <a:r>
              <a:rPr lang="en-US" sz="2400" dirty="0" smtClean="0">
                <a:latin typeface="Gill Sans MT" panose="020B0502020104020203" pitchFamily="34" charset="0"/>
              </a:rPr>
              <a:t>ust receive proof of active DUNS #’s prior to subcontractor beginning work.</a:t>
            </a:r>
          </a:p>
          <a:p>
            <a:r>
              <a:rPr lang="en-US" sz="2400" dirty="0">
                <a:latin typeface="Gill Sans MT" panose="020B0502020104020203" pitchFamily="34" charset="0"/>
              </a:rPr>
              <a:t>i</a:t>
            </a:r>
            <a:r>
              <a:rPr lang="en-US" sz="2400" dirty="0" smtClean="0">
                <a:latin typeface="Gill Sans MT" panose="020B0502020104020203" pitchFamily="34" charset="0"/>
              </a:rPr>
              <a:t>f a subcontractor is later added, that subcontractor’s DUNS # must be active prior to that sub beginning work.</a:t>
            </a:r>
          </a:p>
          <a:p>
            <a:r>
              <a:rPr lang="en-US" sz="2400" dirty="0" smtClean="0">
                <a:latin typeface="Gill Sans MT" panose="020B0502020104020203" pitchFamily="34" charset="0"/>
              </a:rPr>
              <a:t>OCD must be notified of the “new” sub.</a:t>
            </a:r>
            <a:endParaRPr lang="en-US" sz="2400" dirty="0">
              <a:latin typeface="Gill Sans MT" panose="020B0502020104020203" pitchFamily="34" charset="0"/>
            </a:endParaRPr>
          </a:p>
        </p:txBody>
      </p:sp>
    </p:spTree>
    <p:extLst>
      <p:ext uri="{BB962C8B-B14F-4D97-AF65-F5344CB8AC3E}">
        <p14:creationId xmlns:p14="http://schemas.microsoft.com/office/powerpoint/2010/main" val="343834865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98" y="209665"/>
            <a:ext cx="9214811" cy="811613"/>
          </a:xfrm>
        </p:spPr>
        <p:txBody>
          <a:bodyPr>
            <a:normAutofit fontScale="90000"/>
          </a:bodyPr>
          <a:lstStyle/>
          <a:p>
            <a:pPr algn="ctr"/>
            <a:r>
              <a:rPr lang="en-US" dirty="0" smtClean="0">
                <a:latin typeface="Gill Sans MT" panose="020B0502020104020203" pitchFamily="34" charset="0"/>
              </a:rPr>
              <a:t>Verification Of Wage Decision &amp; Contractor Eligibility form</a:t>
            </a:r>
            <a:endParaRPr lang="en-US" dirty="0">
              <a:latin typeface="Gill Sans MT" panose="020B0502020104020203" pitchFamily="34" charset="0"/>
            </a:endParaRPr>
          </a:p>
        </p:txBody>
      </p:sp>
      <p:pic>
        <p:nvPicPr>
          <p:cNvPr id="6" name="Content Placeholder 3"/>
          <p:cNvPicPr>
            <a:picLocks noChangeAspect="1"/>
          </p:cNvPicPr>
          <p:nvPr/>
        </p:nvPicPr>
        <p:blipFill>
          <a:blip r:embed="rId2"/>
          <a:stretch>
            <a:fillRect/>
          </a:stretch>
        </p:blipFill>
        <p:spPr>
          <a:xfrm>
            <a:off x="2214418" y="1283854"/>
            <a:ext cx="4175460" cy="5292154"/>
          </a:xfrm>
          <a:prstGeom prst="rect">
            <a:avLst/>
          </a:prstGeom>
        </p:spPr>
      </p:pic>
    </p:spTree>
    <p:extLst>
      <p:ext uri="{BB962C8B-B14F-4D97-AF65-F5344CB8AC3E}">
        <p14:creationId xmlns:p14="http://schemas.microsoft.com/office/powerpoint/2010/main" val="119723789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520" y="208280"/>
            <a:ext cx="7868920" cy="753621"/>
          </a:xfrm>
        </p:spPr>
        <p:txBody>
          <a:bodyPr/>
          <a:lstStyle/>
          <a:p>
            <a:pPr algn="ctr"/>
            <a:r>
              <a:rPr lang="en-US" dirty="0" smtClean="0">
                <a:latin typeface="Gill Sans MT" panose="020B0502020104020203" pitchFamily="34" charset="0"/>
              </a:rPr>
              <a:t>Chronological Steps</a:t>
            </a:r>
            <a:endParaRPr lang="en-US" dirty="0">
              <a:latin typeface="Gill Sans MT" panose="020B0502020104020203" pitchFamily="34" charset="0"/>
            </a:endParaRPr>
          </a:p>
        </p:txBody>
      </p:sp>
      <p:sp>
        <p:nvSpPr>
          <p:cNvPr id="3" name="Content Placeholder 2"/>
          <p:cNvSpPr>
            <a:spLocks noGrp="1"/>
          </p:cNvSpPr>
          <p:nvPr>
            <p:ph idx="1"/>
          </p:nvPr>
        </p:nvSpPr>
        <p:spPr>
          <a:xfrm>
            <a:off x="755072" y="1089891"/>
            <a:ext cx="8686800" cy="5029200"/>
          </a:xfrm>
        </p:spPr>
        <p:txBody>
          <a:bodyPr>
            <a:normAutofit/>
          </a:bodyPr>
          <a:lstStyle/>
          <a:p>
            <a:pPr marL="514350" indent="-514350">
              <a:buFont typeface="+mj-lt"/>
              <a:buAutoNum type="arabicPeriod"/>
            </a:pPr>
            <a:r>
              <a:rPr lang="en-US" sz="2400" dirty="0">
                <a:latin typeface="Gill Sans MT" panose="020B0502020104020203" pitchFamily="34" charset="0"/>
              </a:rPr>
              <a:t>Obtain a wage decision </a:t>
            </a:r>
            <a:endParaRPr lang="en-US" sz="2400" dirty="0" smtClean="0">
              <a:latin typeface="Gill Sans MT" panose="020B0502020104020203" pitchFamily="34" charset="0"/>
            </a:endParaRPr>
          </a:p>
          <a:p>
            <a:pPr marL="514350" indent="-514350">
              <a:buFont typeface="+mj-lt"/>
              <a:buAutoNum type="arabicPeriod"/>
            </a:pPr>
            <a:r>
              <a:rPr lang="en-US" sz="2400" dirty="0" smtClean="0">
                <a:latin typeface="Gill Sans MT" panose="020B0502020104020203" pitchFamily="34" charset="0"/>
              </a:rPr>
              <a:t>Prepare </a:t>
            </a:r>
            <a:r>
              <a:rPr lang="en-US" sz="2400" dirty="0">
                <a:latin typeface="Gill Sans MT" panose="020B0502020104020203" pitchFamily="34" charset="0"/>
              </a:rPr>
              <a:t>bid documents</a:t>
            </a:r>
          </a:p>
          <a:p>
            <a:pPr marL="514350" indent="-514350">
              <a:buFont typeface="+mj-lt"/>
              <a:buAutoNum type="arabicPeriod"/>
            </a:pPr>
            <a:r>
              <a:rPr lang="en-US" sz="2400" dirty="0">
                <a:latin typeface="Gill Sans MT" panose="020B0502020104020203" pitchFamily="34" charset="0"/>
              </a:rPr>
              <a:t>Advertise for bids </a:t>
            </a:r>
          </a:p>
          <a:p>
            <a:pPr marL="514350" indent="-514350">
              <a:buFont typeface="+mj-lt"/>
              <a:buAutoNum type="arabicPeriod"/>
            </a:pPr>
            <a:r>
              <a:rPr lang="en-US" sz="2400" dirty="0">
                <a:latin typeface="Gill Sans MT" panose="020B0502020104020203" pitchFamily="34" charset="0"/>
              </a:rPr>
              <a:t>Ten day responsibility (10dc no longer required)</a:t>
            </a:r>
          </a:p>
          <a:p>
            <a:pPr marL="514350" indent="-514350">
              <a:buFont typeface="+mj-lt"/>
              <a:buAutoNum type="arabicPeriod"/>
            </a:pPr>
            <a:r>
              <a:rPr lang="en-US" sz="2400" dirty="0">
                <a:latin typeface="Gill Sans MT" panose="020B0502020104020203" pitchFamily="34" charset="0"/>
              </a:rPr>
              <a:t>Bid opening </a:t>
            </a:r>
          </a:p>
          <a:p>
            <a:pPr marL="514350" indent="-514350">
              <a:buFont typeface="+mj-lt"/>
              <a:buAutoNum type="arabicPeriod"/>
            </a:pPr>
            <a:r>
              <a:rPr lang="en-US" sz="2400" dirty="0">
                <a:latin typeface="Gill Sans MT" panose="020B0502020104020203" pitchFamily="34" charset="0"/>
              </a:rPr>
              <a:t>Verification  of contractor </a:t>
            </a:r>
            <a:r>
              <a:rPr lang="en-US" sz="2400" dirty="0" smtClean="0">
                <a:latin typeface="Gill Sans MT" panose="020B0502020104020203" pitchFamily="34" charset="0"/>
              </a:rPr>
              <a:t>eligibility (</a:t>
            </a:r>
            <a:r>
              <a:rPr lang="en-US" sz="2400" dirty="0" smtClean="0">
                <a:solidFill>
                  <a:srgbClr val="FF0000"/>
                </a:solidFill>
                <a:latin typeface="Gill Sans MT" panose="020B0502020104020203" pitchFamily="34" charset="0"/>
              </a:rPr>
              <a:t>Revised to Include Subs</a:t>
            </a:r>
            <a:r>
              <a:rPr lang="en-US" sz="2400" dirty="0" smtClean="0">
                <a:latin typeface="Gill Sans MT" panose="020B0502020104020203" pitchFamily="34" charset="0"/>
              </a:rPr>
              <a:t>)</a:t>
            </a:r>
            <a:endParaRPr lang="en-US" sz="2400" dirty="0">
              <a:solidFill>
                <a:srgbClr val="FF0000"/>
              </a:solidFill>
              <a:latin typeface="Gill Sans MT" panose="020B0502020104020203" pitchFamily="34" charset="0"/>
            </a:endParaRPr>
          </a:p>
          <a:p>
            <a:pPr marL="514350" indent="-514350">
              <a:buFont typeface="+mj-lt"/>
              <a:buAutoNum type="arabicPeriod" startAt="7"/>
            </a:pPr>
            <a:r>
              <a:rPr lang="en-US" sz="2400" dirty="0">
                <a:latin typeface="Gill Sans MT" panose="020B0502020104020203" pitchFamily="34" charset="0"/>
              </a:rPr>
              <a:t>Award contract </a:t>
            </a:r>
          </a:p>
          <a:p>
            <a:pPr marL="514350" indent="-514350">
              <a:buFont typeface="+mj-lt"/>
              <a:buAutoNum type="arabicPeriod" startAt="7"/>
            </a:pPr>
            <a:r>
              <a:rPr lang="en-US" sz="2400" dirty="0">
                <a:latin typeface="Gill Sans MT" panose="020B0502020104020203" pitchFamily="34" charset="0"/>
              </a:rPr>
              <a:t>Notice of contract </a:t>
            </a:r>
            <a:r>
              <a:rPr lang="en-US" sz="2400" dirty="0" smtClean="0">
                <a:latin typeface="Gill Sans MT" panose="020B0502020104020203" pitchFamily="34" charset="0"/>
              </a:rPr>
              <a:t>award</a:t>
            </a:r>
            <a:r>
              <a:rPr lang="en-US" sz="2400" dirty="0" smtClean="0">
                <a:solidFill>
                  <a:srgbClr val="FF0000"/>
                </a:solidFill>
                <a:latin typeface="Gill Sans MT" panose="020B0502020104020203" pitchFamily="34" charset="0"/>
              </a:rPr>
              <a:t> </a:t>
            </a:r>
            <a:endParaRPr lang="en-US" sz="2400" dirty="0">
              <a:solidFill>
                <a:srgbClr val="FF0000"/>
              </a:solidFill>
              <a:latin typeface="Gill Sans MT" panose="020B0502020104020203" pitchFamily="34" charset="0"/>
            </a:endParaRPr>
          </a:p>
          <a:p>
            <a:pPr marL="514350" indent="-514350">
              <a:buFont typeface="+mj-lt"/>
              <a:buAutoNum type="arabicPeriod" startAt="7"/>
            </a:pPr>
            <a:r>
              <a:rPr lang="en-US" sz="2400" dirty="0">
                <a:latin typeface="Gill Sans MT" panose="020B0502020104020203" pitchFamily="34" charset="0"/>
              </a:rPr>
              <a:t>Preconstruction conference </a:t>
            </a:r>
            <a:r>
              <a:rPr lang="en-US" sz="2400" dirty="0" smtClean="0">
                <a:latin typeface="Gill Sans MT" panose="020B0502020104020203" pitchFamily="34" charset="0"/>
              </a:rPr>
              <a:t>(</a:t>
            </a:r>
            <a:r>
              <a:rPr lang="en-US" sz="2400" b="1" dirty="0" smtClean="0">
                <a:latin typeface="Gill Sans MT" panose="020B0502020104020203" pitchFamily="34" charset="0"/>
              </a:rPr>
              <a:t>Required</a:t>
            </a:r>
            <a:r>
              <a:rPr lang="en-US" sz="2400" dirty="0" smtClean="0">
                <a:latin typeface="Gill Sans MT" panose="020B0502020104020203" pitchFamily="34" charset="0"/>
              </a:rPr>
              <a:t>)</a:t>
            </a:r>
            <a:endParaRPr lang="en-US" sz="2400" dirty="0">
              <a:solidFill>
                <a:srgbClr val="FF0000"/>
              </a:solidFill>
              <a:latin typeface="Gill Sans MT" panose="020B0502020104020203" pitchFamily="34" charset="0"/>
            </a:endParaRPr>
          </a:p>
          <a:p>
            <a:pPr marL="514350" indent="-514350">
              <a:buFont typeface="+mj-lt"/>
              <a:buAutoNum type="arabicPeriod" startAt="7"/>
            </a:pPr>
            <a:r>
              <a:rPr lang="en-US" sz="2400" dirty="0">
                <a:latin typeface="Gill Sans MT" panose="020B0502020104020203" pitchFamily="34" charset="0"/>
              </a:rPr>
              <a:t>Additional </a:t>
            </a:r>
            <a:r>
              <a:rPr lang="en-US" sz="2400" dirty="0" smtClean="0">
                <a:latin typeface="Gill Sans MT" panose="020B0502020104020203" pitchFamily="34" charset="0"/>
              </a:rPr>
              <a:t>classifications</a:t>
            </a:r>
            <a:endParaRPr lang="en-US" sz="2400"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593611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MT" panose="020B0502020104020203" pitchFamily="34" charset="0"/>
              </a:rPr>
              <a:t>Financial Management</a:t>
            </a:r>
            <a:endParaRPr lang="en-US" dirty="0">
              <a:latin typeface="Gill Sans MT" panose="020B0502020104020203" pitchFamily="34" charset="0"/>
            </a:endParaRPr>
          </a:p>
        </p:txBody>
      </p:sp>
      <p:sp>
        <p:nvSpPr>
          <p:cNvPr id="3" name="Subtitle 2"/>
          <p:cNvSpPr>
            <a:spLocks noGrp="1"/>
          </p:cNvSpPr>
          <p:nvPr>
            <p:ph type="subTitle" idx="1"/>
          </p:nvPr>
        </p:nvSpPr>
        <p:spPr/>
        <p:txBody>
          <a:bodyPr/>
          <a:lstStyle/>
          <a:p>
            <a:r>
              <a:rPr lang="en-US" dirty="0" smtClean="0">
                <a:latin typeface="Gill Sans MT" panose="020B0502020104020203" pitchFamily="34" charset="0"/>
              </a:rPr>
              <a:t>Presented by:</a:t>
            </a:r>
          </a:p>
          <a:p>
            <a:r>
              <a:rPr lang="en-US" dirty="0" smtClean="0">
                <a:latin typeface="Gill Sans MT" panose="020B0502020104020203" pitchFamily="34" charset="0"/>
              </a:rPr>
              <a:t>Janelle Dickey</a:t>
            </a:r>
            <a:endParaRPr lang="en-US" dirty="0">
              <a:latin typeface="Gill Sans MT" panose="020B0502020104020203" pitchFamily="34" charset="0"/>
            </a:endParaRPr>
          </a:p>
        </p:txBody>
      </p:sp>
    </p:spTree>
    <p:extLst>
      <p:ext uri="{BB962C8B-B14F-4D97-AF65-F5344CB8AC3E}">
        <p14:creationId xmlns:p14="http://schemas.microsoft.com/office/powerpoint/2010/main" val="242164524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418" y="277091"/>
            <a:ext cx="8001000" cy="993569"/>
          </a:xfrm>
        </p:spPr>
        <p:txBody>
          <a:bodyPr>
            <a:normAutofit/>
          </a:bodyPr>
          <a:lstStyle/>
          <a:p>
            <a:pPr algn="ctr"/>
            <a:r>
              <a:rPr lang="en-US" dirty="0" smtClean="0">
                <a:latin typeface="Gill Sans MT" panose="020B0502020104020203" pitchFamily="34" charset="0"/>
              </a:rPr>
              <a:t>17 Chronological Steps (cont’d)</a:t>
            </a:r>
            <a:endParaRPr lang="en-US" dirty="0">
              <a:latin typeface="Gill Sans MT" panose="020B0502020104020203" pitchFamily="34" charset="0"/>
            </a:endParaRPr>
          </a:p>
        </p:txBody>
      </p:sp>
      <p:sp>
        <p:nvSpPr>
          <p:cNvPr id="3" name="Content Placeholder 2"/>
          <p:cNvSpPr>
            <a:spLocks noGrp="1"/>
          </p:cNvSpPr>
          <p:nvPr>
            <p:ph idx="1"/>
          </p:nvPr>
        </p:nvSpPr>
        <p:spPr>
          <a:xfrm>
            <a:off x="771236" y="1420091"/>
            <a:ext cx="8458200" cy="4724400"/>
          </a:xfrm>
        </p:spPr>
        <p:txBody>
          <a:bodyPr>
            <a:normAutofit/>
          </a:bodyPr>
          <a:lstStyle/>
          <a:p>
            <a:pPr marL="514350" indent="-514350">
              <a:buFont typeface="+mj-lt"/>
              <a:buAutoNum type="arabicPeriod" startAt="11"/>
            </a:pPr>
            <a:endParaRPr lang="en-US" sz="2400" dirty="0" smtClean="0">
              <a:latin typeface="Gill Sans MT" panose="020B0502020104020203" pitchFamily="34" charset="0"/>
            </a:endParaRPr>
          </a:p>
          <a:p>
            <a:pPr marL="514350" indent="-514350">
              <a:buFont typeface="+mj-lt"/>
              <a:buAutoNum type="arabicPeriod" startAt="11"/>
            </a:pPr>
            <a:r>
              <a:rPr lang="en-US" sz="2400" dirty="0" smtClean="0">
                <a:latin typeface="Gill Sans MT" panose="020B0502020104020203" pitchFamily="34" charset="0"/>
              </a:rPr>
              <a:t>Employee interviews</a:t>
            </a:r>
            <a:endParaRPr lang="en-US" sz="2400" dirty="0">
              <a:solidFill>
                <a:srgbClr val="FF0000"/>
              </a:solidFill>
              <a:latin typeface="Gill Sans MT" panose="020B0502020104020203" pitchFamily="34" charset="0"/>
            </a:endParaRPr>
          </a:p>
          <a:p>
            <a:pPr marL="514350" indent="-514350">
              <a:buFont typeface="+mj-lt"/>
              <a:buAutoNum type="arabicPeriod" startAt="11"/>
            </a:pPr>
            <a:r>
              <a:rPr lang="en-US" sz="2400" dirty="0">
                <a:latin typeface="Gill Sans MT" panose="020B0502020104020203" pitchFamily="34" charset="0"/>
              </a:rPr>
              <a:t>Examinations of </a:t>
            </a:r>
            <a:r>
              <a:rPr lang="en-US" sz="2400" dirty="0" smtClean="0">
                <a:latin typeface="Gill Sans MT" panose="020B0502020104020203" pitchFamily="34" charset="0"/>
              </a:rPr>
              <a:t>payrolls (</a:t>
            </a:r>
            <a:r>
              <a:rPr lang="en-US" sz="2400" dirty="0" smtClean="0">
                <a:solidFill>
                  <a:srgbClr val="FF0000"/>
                </a:solidFill>
                <a:latin typeface="Gill Sans MT" panose="020B0502020104020203" pitchFamily="34" charset="0"/>
              </a:rPr>
              <a:t>must stay current to ensure compliance of contractors before they leave the site</a:t>
            </a:r>
            <a:r>
              <a:rPr lang="en-US" sz="2400" dirty="0" smtClean="0">
                <a:latin typeface="Gill Sans MT" panose="020B0502020104020203" pitchFamily="34" charset="0"/>
              </a:rPr>
              <a:t>)</a:t>
            </a:r>
            <a:endParaRPr lang="en-US" sz="2400" dirty="0">
              <a:latin typeface="Gill Sans MT" panose="020B0502020104020203" pitchFamily="34" charset="0"/>
            </a:endParaRPr>
          </a:p>
          <a:p>
            <a:pPr marL="514350" indent="-514350">
              <a:buFont typeface="+mj-lt"/>
              <a:buAutoNum type="arabicPeriod" startAt="11"/>
            </a:pPr>
            <a:r>
              <a:rPr lang="en-US" sz="2400" dirty="0">
                <a:latin typeface="Gill Sans MT" panose="020B0502020104020203" pitchFamily="34" charset="0"/>
              </a:rPr>
              <a:t>Corrective actions (if applicable) such as restitution and liquidated </a:t>
            </a:r>
            <a:r>
              <a:rPr lang="en-US" sz="2400" dirty="0" smtClean="0">
                <a:latin typeface="Gill Sans MT" panose="020B0502020104020203" pitchFamily="34" charset="0"/>
              </a:rPr>
              <a:t>damages</a:t>
            </a:r>
            <a:endParaRPr lang="en-US" sz="2400" dirty="0">
              <a:solidFill>
                <a:srgbClr val="FF0000"/>
              </a:solidFill>
              <a:latin typeface="Gill Sans MT" panose="020B0502020104020203" pitchFamily="34" charset="0"/>
            </a:endParaRPr>
          </a:p>
          <a:p>
            <a:pPr marL="514350" indent="-514350">
              <a:buFont typeface="+mj-lt"/>
              <a:buAutoNum type="arabicPeriod" startAt="11"/>
            </a:pPr>
            <a:r>
              <a:rPr lang="en-US" sz="2400" dirty="0">
                <a:latin typeface="Gill Sans MT" panose="020B0502020104020203" pitchFamily="34" charset="0"/>
              </a:rPr>
              <a:t>Labor Standards Enforcement </a:t>
            </a:r>
            <a:r>
              <a:rPr lang="en-US" sz="2400" dirty="0" smtClean="0">
                <a:latin typeface="Gill Sans MT" panose="020B0502020104020203" pitchFamily="34" charset="0"/>
              </a:rPr>
              <a:t>Report</a:t>
            </a:r>
            <a:endParaRPr lang="en-US" sz="2400" dirty="0">
              <a:solidFill>
                <a:srgbClr val="FF0000"/>
              </a:solidFill>
              <a:latin typeface="Gill Sans MT" panose="020B0502020104020203" pitchFamily="34" charset="0"/>
            </a:endParaRPr>
          </a:p>
          <a:p>
            <a:pPr marL="514350" indent="-514350">
              <a:buFont typeface="+mj-lt"/>
              <a:buAutoNum type="arabicPeriod" startAt="11"/>
            </a:pPr>
            <a:r>
              <a:rPr lang="en-US" sz="2400" dirty="0">
                <a:latin typeface="Gill Sans MT" panose="020B0502020104020203" pitchFamily="34" charset="0"/>
              </a:rPr>
              <a:t>Monitoring by OCD staff</a:t>
            </a:r>
          </a:p>
          <a:p>
            <a:pPr marL="514350" indent="-514350">
              <a:buFont typeface="+mj-lt"/>
              <a:buAutoNum type="arabicPeriod" startAt="11"/>
            </a:pPr>
            <a:r>
              <a:rPr lang="en-US" sz="2400" dirty="0">
                <a:latin typeface="Gill Sans MT" panose="020B0502020104020203" pitchFamily="34" charset="0"/>
              </a:rPr>
              <a:t>Corrective action to address findings of </a:t>
            </a:r>
            <a:r>
              <a:rPr lang="en-US" sz="2400" dirty="0" smtClean="0">
                <a:latin typeface="Gill Sans MT" panose="020B0502020104020203" pitchFamily="34" charset="0"/>
              </a:rPr>
              <a:t>deficiency</a:t>
            </a:r>
            <a:endParaRPr lang="en-US" sz="2400" dirty="0">
              <a:latin typeface="Gill Sans MT" panose="020B0502020104020203" pitchFamily="34" charset="0"/>
            </a:endParaRPr>
          </a:p>
          <a:p>
            <a:pPr marL="514350" indent="-514350">
              <a:buFont typeface="+mj-lt"/>
              <a:buAutoNum type="arabicPeriod" startAt="11"/>
            </a:pPr>
            <a:r>
              <a:rPr lang="en-US" sz="2400" dirty="0">
                <a:latin typeface="Gill Sans MT" panose="020B0502020104020203" pitchFamily="34" charset="0"/>
              </a:rPr>
              <a:t>Final Wage Compliance </a:t>
            </a:r>
            <a:r>
              <a:rPr lang="en-US" sz="2400" dirty="0" smtClean="0">
                <a:latin typeface="Gill Sans MT" panose="020B0502020104020203" pitchFamily="34" charset="0"/>
              </a:rPr>
              <a:t>Report</a:t>
            </a:r>
            <a:endParaRPr lang="en-US" sz="2400"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26537825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258"/>
            <a:ext cx="7729728" cy="1056904"/>
          </a:xfrm>
        </p:spPr>
        <p:txBody>
          <a:bodyPr>
            <a:normAutofit/>
          </a:bodyPr>
          <a:lstStyle/>
          <a:p>
            <a:pPr algn="ctr"/>
            <a:r>
              <a:rPr lang="en-US" dirty="0" smtClean="0">
                <a:latin typeface="Gill Sans MT" panose="020B0502020104020203" pitchFamily="34" charset="0"/>
              </a:rPr>
              <a:t>Finding a current wage decision</a:t>
            </a:r>
            <a:endParaRPr lang="en-US" dirty="0">
              <a:latin typeface="Gill Sans MT" panose="020B0502020104020203" pitchFamily="34" charset="0"/>
            </a:endParaRPr>
          </a:p>
        </p:txBody>
      </p:sp>
      <p:pic>
        <p:nvPicPr>
          <p:cNvPr id="6" name="Content Placeholder 5"/>
          <p:cNvPicPr>
            <a:picLocks noGrp="1" noChangeAspect="1"/>
          </p:cNvPicPr>
          <p:nvPr>
            <p:ph idx="1"/>
          </p:nvPr>
        </p:nvPicPr>
        <p:blipFill rotWithShape="1">
          <a:blip r:embed="rId2"/>
          <a:srcRect l="73747" t="5571" r="1036" b="4201"/>
          <a:stretch/>
        </p:blipFill>
        <p:spPr>
          <a:xfrm>
            <a:off x="1097280" y="1405287"/>
            <a:ext cx="9016538" cy="5300313"/>
          </a:xfrm>
          <a:prstGeom prst="rect">
            <a:avLst/>
          </a:prstGeom>
        </p:spPr>
      </p:pic>
    </p:spTree>
    <p:extLst>
      <p:ext uri="{BB962C8B-B14F-4D97-AF65-F5344CB8AC3E}">
        <p14:creationId xmlns:p14="http://schemas.microsoft.com/office/powerpoint/2010/main" val="162687224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ill Sans MT" panose="020B0502020104020203" pitchFamily="34" charset="0"/>
              </a:rPr>
              <a:t>Wage </a:t>
            </a:r>
            <a:r>
              <a:rPr lang="en-US" dirty="0" smtClean="0">
                <a:latin typeface="Gill Sans MT" panose="020B0502020104020203" pitchFamily="34" charset="0"/>
              </a:rPr>
              <a:t>Decisions </a:t>
            </a:r>
            <a:r>
              <a:rPr lang="en-US" dirty="0">
                <a:latin typeface="Gill Sans MT" panose="020B0502020104020203" pitchFamily="34" charset="0"/>
              </a:rPr>
              <a:t>(cont’d)</a:t>
            </a:r>
          </a:p>
        </p:txBody>
      </p:sp>
      <p:sp>
        <p:nvSpPr>
          <p:cNvPr id="3" name="Content Placeholder 2"/>
          <p:cNvSpPr>
            <a:spLocks noGrp="1"/>
          </p:cNvSpPr>
          <p:nvPr>
            <p:ph sz="half" idx="1"/>
          </p:nvPr>
        </p:nvSpPr>
        <p:spPr/>
        <p:txBody>
          <a:bodyPr/>
          <a:lstStyle/>
          <a:p>
            <a:endParaRPr lang="en-US"/>
          </a:p>
        </p:txBody>
      </p:sp>
      <p:pic>
        <p:nvPicPr>
          <p:cNvPr id="5" name="Content Placeholder 7"/>
          <p:cNvPicPr>
            <a:picLocks noGrp="1" noChangeAspect="1"/>
          </p:cNvPicPr>
          <p:nvPr>
            <p:ph sz="half" idx="1"/>
          </p:nvPr>
        </p:nvPicPr>
        <p:blipFill rotWithShape="1">
          <a:blip r:embed="rId2"/>
          <a:srcRect l="73771" t="4564" r="269" b="3133"/>
          <a:stretch/>
        </p:blipFill>
        <p:spPr>
          <a:xfrm>
            <a:off x="847022" y="2153411"/>
            <a:ext cx="10375159" cy="4558473"/>
          </a:xfrm>
          <a:prstGeom prst="rect">
            <a:avLst/>
          </a:prstGeom>
        </p:spPr>
      </p:pic>
    </p:spTree>
    <p:extLst>
      <p:ext uri="{BB962C8B-B14F-4D97-AF65-F5344CB8AC3E}">
        <p14:creationId xmlns:p14="http://schemas.microsoft.com/office/powerpoint/2010/main" val="37621097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53773" y="633719"/>
            <a:ext cx="8671103" cy="5571289"/>
          </a:xfrm>
          <a:prstGeom prst="rect">
            <a:avLst/>
          </a:prstGeom>
          <a:ln>
            <a:solidFill>
              <a:schemeClr val="tx1"/>
            </a:solidFill>
          </a:ln>
        </p:spPr>
      </p:pic>
      <p:sp>
        <p:nvSpPr>
          <p:cNvPr id="3" name="Oval 2"/>
          <p:cNvSpPr/>
          <p:nvPr/>
        </p:nvSpPr>
        <p:spPr>
          <a:xfrm>
            <a:off x="753773" y="836728"/>
            <a:ext cx="3913957" cy="457200"/>
          </a:xfrm>
          <a:prstGeom prst="ellipse">
            <a:avLst/>
          </a:prstGeom>
          <a:noFill/>
          <a:ln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orbel"/>
            </a:endParaRPr>
          </a:p>
        </p:txBody>
      </p:sp>
      <p:sp>
        <p:nvSpPr>
          <p:cNvPr id="5" name="Oval 4"/>
          <p:cNvSpPr/>
          <p:nvPr/>
        </p:nvSpPr>
        <p:spPr>
          <a:xfrm>
            <a:off x="5081562" y="5305375"/>
            <a:ext cx="2209800" cy="533400"/>
          </a:xfrm>
          <a:prstGeom prst="ellipse">
            <a:avLst/>
          </a:prstGeom>
          <a:noFill/>
          <a:ln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orbel"/>
            </a:endParaRPr>
          </a:p>
        </p:txBody>
      </p:sp>
      <p:sp>
        <p:nvSpPr>
          <p:cNvPr id="7" name="Oval 6"/>
          <p:cNvSpPr/>
          <p:nvPr/>
        </p:nvSpPr>
        <p:spPr>
          <a:xfrm>
            <a:off x="5705302" y="836728"/>
            <a:ext cx="481160" cy="457200"/>
          </a:xfrm>
          <a:prstGeom prst="ellipse">
            <a:avLst/>
          </a:prstGeom>
          <a:noFill/>
          <a:ln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orbel"/>
            </a:endParaRPr>
          </a:p>
        </p:txBody>
      </p:sp>
      <p:sp>
        <p:nvSpPr>
          <p:cNvPr id="10" name="TextBox 9"/>
          <p:cNvSpPr txBox="1"/>
          <p:nvPr/>
        </p:nvSpPr>
        <p:spPr>
          <a:xfrm>
            <a:off x="4667730" y="1065328"/>
            <a:ext cx="1204414" cy="461665"/>
          </a:xfrm>
          <a:prstGeom prst="rect">
            <a:avLst/>
          </a:prstGeom>
          <a:noFill/>
        </p:spPr>
        <p:txBody>
          <a:bodyPr wrap="square" rtlCol="0">
            <a:spAutoFit/>
          </a:bodyPr>
          <a:lstStyle/>
          <a:p>
            <a:pPr eaLnBrk="0" fontAlgn="base" hangingPunct="0">
              <a:spcBef>
                <a:spcPct val="0"/>
              </a:spcBef>
              <a:spcAft>
                <a:spcPct val="0"/>
              </a:spcAft>
            </a:pPr>
            <a:r>
              <a:rPr lang="en-US" sz="2400" dirty="0">
                <a:solidFill>
                  <a:srgbClr val="00B050"/>
                </a:solidFill>
                <a:latin typeface="Times New Roman"/>
              </a:rPr>
              <a:t>Fringe?</a:t>
            </a:r>
          </a:p>
        </p:txBody>
      </p:sp>
      <p:sp>
        <p:nvSpPr>
          <p:cNvPr id="11" name="Oval 10"/>
          <p:cNvSpPr/>
          <p:nvPr/>
        </p:nvSpPr>
        <p:spPr>
          <a:xfrm>
            <a:off x="1232065" y="5481935"/>
            <a:ext cx="481160" cy="457200"/>
          </a:xfrm>
          <a:prstGeom prst="ellipse">
            <a:avLst/>
          </a:prstGeom>
          <a:noFill/>
          <a:ln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orbel"/>
            </a:endParaRPr>
          </a:p>
        </p:txBody>
      </p:sp>
      <p:sp>
        <p:nvSpPr>
          <p:cNvPr id="12" name="TextBox 11"/>
          <p:cNvSpPr txBox="1"/>
          <p:nvPr/>
        </p:nvSpPr>
        <p:spPr>
          <a:xfrm>
            <a:off x="6186462" y="4911866"/>
            <a:ext cx="1920433" cy="338554"/>
          </a:xfrm>
          <a:prstGeom prst="rect">
            <a:avLst/>
          </a:prstGeom>
          <a:noFill/>
        </p:spPr>
        <p:txBody>
          <a:bodyPr wrap="square" rtlCol="0">
            <a:spAutoFit/>
          </a:bodyPr>
          <a:lstStyle/>
          <a:p>
            <a:pPr eaLnBrk="0" fontAlgn="base" hangingPunct="0">
              <a:spcBef>
                <a:spcPct val="0"/>
              </a:spcBef>
              <a:spcAft>
                <a:spcPct val="0"/>
              </a:spcAft>
            </a:pPr>
            <a:r>
              <a:rPr lang="en-US" sz="1600" dirty="0">
                <a:solidFill>
                  <a:srgbClr val="FF0000"/>
                </a:solidFill>
                <a:latin typeface="Times New Roman"/>
              </a:rPr>
              <a:t>Signatory authority?</a:t>
            </a:r>
          </a:p>
        </p:txBody>
      </p:sp>
    </p:spTree>
    <p:extLst>
      <p:ext uri="{BB962C8B-B14F-4D97-AF65-F5344CB8AC3E}">
        <p14:creationId xmlns:p14="http://schemas.microsoft.com/office/powerpoint/2010/main" val="33940835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550" y="199638"/>
            <a:ext cx="8596668" cy="1023520"/>
          </a:xfrm>
        </p:spPr>
        <p:txBody>
          <a:bodyPr>
            <a:normAutofit/>
          </a:bodyPr>
          <a:lstStyle/>
          <a:p>
            <a:pPr algn="ctr"/>
            <a:r>
              <a:rPr lang="en-US" dirty="0" smtClean="0">
                <a:latin typeface="Gill Sans MT" panose="020B0502020104020203" pitchFamily="34" charset="0"/>
              </a:rPr>
              <a:t>Report of Additional Classification</a:t>
            </a:r>
            <a:endParaRPr lang="en-US" dirty="0">
              <a:latin typeface="Gill Sans MT" panose="020B0502020104020203" pitchFamily="34" charset="0"/>
            </a:endParaRPr>
          </a:p>
        </p:txBody>
      </p:sp>
      <p:cxnSp>
        <p:nvCxnSpPr>
          <p:cNvPr id="10" name="Straight Arrow Connector 9"/>
          <p:cNvCxnSpPr/>
          <p:nvPr/>
        </p:nvCxnSpPr>
        <p:spPr>
          <a:xfrm flipH="1">
            <a:off x="8229600" y="1752600"/>
            <a:ext cx="1143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71800" y="4800600"/>
            <a:ext cx="1066800" cy="76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513" y="1520438"/>
            <a:ext cx="4048975" cy="5337562"/>
          </a:xfrm>
          <a:prstGeom prst="rect">
            <a:avLst/>
          </a:prstGeom>
        </p:spPr>
      </p:pic>
    </p:spTree>
    <p:extLst>
      <p:ext uri="{BB962C8B-B14F-4D97-AF65-F5344CB8AC3E}">
        <p14:creationId xmlns:p14="http://schemas.microsoft.com/office/powerpoint/2010/main" val="103291660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132" y="279400"/>
            <a:ext cx="8596668" cy="1003135"/>
          </a:xfrm>
        </p:spPr>
        <p:txBody>
          <a:bodyPr/>
          <a:lstStyle/>
          <a:p>
            <a:pPr algn="ctr"/>
            <a:r>
              <a:rPr lang="en-US" dirty="0" smtClean="0">
                <a:latin typeface="Gill Sans MT" panose="020B0502020104020203" pitchFamily="34" charset="0"/>
              </a:rPr>
              <a:t>Payroll Deductions</a:t>
            </a:r>
            <a:endParaRPr lang="en-US" dirty="0">
              <a:latin typeface="Gill Sans MT" panose="020B0502020104020203" pitchFamily="34" charset="0"/>
            </a:endParaRPr>
          </a:p>
        </p:txBody>
      </p:sp>
      <p:pic>
        <p:nvPicPr>
          <p:cNvPr id="3" name="Picture 2"/>
          <p:cNvPicPr>
            <a:picLocks noChangeAspect="1"/>
          </p:cNvPicPr>
          <p:nvPr/>
        </p:nvPicPr>
        <p:blipFill>
          <a:blip r:embed="rId2"/>
          <a:stretch>
            <a:fillRect/>
          </a:stretch>
        </p:blipFill>
        <p:spPr>
          <a:xfrm>
            <a:off x="4186238" y="1600200"/>
            <a:ext cx="3819525" cy="5067930"/>
          </a:xfrm>
          <a:prstGeom prst="rect">
            <a:avLst/>
          </a:prstGeom>
          <a:ln w="3175">
            <a:solidFill>
              <a:schemeClr val="tx1"/>
            </a:solidFill>
          </a:ln>
        </p:spPr>
      </p:pic>
      <p:cxnSp>
        <p:nvCxnSpPr>
          <p:cNvPr id="5" name="Straight Arrow Connector 4"/>
          <p:cNvCxnSpPr/>
          <p:nvPr/>
        </p:nvCxnSpPr>
        <p:spPr>
          <a:xfrm flipH="1">
            <a:off x="8153400" y="4343400"/>
            <a:ext cx="914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572893" y="3657601"/>
            <a:ext cx="1295400" cy="523220"/>
          </a:xfrm>
          <a:prstGeom prst="rect">
            <a:avLst/>
          </a:prstGeom>
          <a:noFill/>
        </p:spPr>
        <p:txBody>
          <a:bodyPr wrap="square" rtlCol="0">
            <a:spAutoFit/>
          </a:bodyPr>
          <a:lstStyle/>
          <a:p>
            <a:pPr eaLnBrk="0" fontAlgn="base" hangingPunct="0">
              <a:spcBef>
                <a:spcPct val="0"/>
              </a:spcBef>
              <a:spcAft>
                <a:spcPct val="0"/>
              </a:spcAft>
            </a:pPr>
            <a:r>
              <a:rPr lang="en-US" sz="1400" dirty="0">
                <a:solidFill>
                  <a:srgbClr val="FF0000"/>
                </a:solidFill>
                <a:latin typeface="Times New Roman"/>
              </a:rPr>
              <a:t>If a percentage, check weekly.</a:t>
            </a:r>
          </a:p>
        </p:txBody>
      </p:sp>
      <p:sp>
        <p:nvSpPr>
          <p:cNvPr id="7" name="TextBox 6"/>
          <p:cNvSpPr txBox="1"/>
          <p:nvPr/>
        </p:nvSpPr>
        <p:spPr>
          <a:xfrm>
            <a:off x="8305800" y="5029201"/>
            <a:ext cx="1905000" cy="1384995"/>
          </a:xfrm>
          <a:prstGeom prst="rect">
            <a:avLst/>
          </a:prstGeom>
          <a:noFill/>
        </p:spPr>
        <p:txBody>
          <a:bodyPr wrap="square" rtlCol="0">
            <a:spAutoFit/>
          </a:bodyPr>
          <a:lstStyle/>
          <a:p>
            <a:pPr eaLnBrk="0" fontAlgn="base" hangingPunct="0">
              <a:spcBef>
                <a:spcPct val="0"/>
              </a:spcBef>
              <a:spcAft>
                <a:spcPct val="0"/>
              </a:spcAft>
            </a:pPr>
            <a:r>
              <a:rPr lang="en-US" sz="1400" dirty="0">
                <a:solidFill>
                  <a:srgbClr val="FF0000"/>
                </a:solidFill>
                <a:latin typeface="Times New Roman"/>
              </a:rPr>
              <a:t>NOTE: If the amount is different week to week, and not a percentage, you need a form for every amount (i.e. loan payback).</a:t>
            </a:r>
          </a:p>
        </p:txBody>
      </p:sp>
      <p:cxnSp>
        <p:nvCxnSpPr>
          <p:cNvPr id="9" name="Straight Arrow Connector 8"/>
          <p:cNvCxnSpPr/>
          <p:nvPr/>
        </p:nvCxnSpPr>
        <p:spPr>
          <a:xfrm>
            <a:off x="2895600" y="6553200"/>
            <a:ext cx="1219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4649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8009" y="216547"/>
            <a:ext cx="7729728" cy="1188720"/>
          </a:xfrm>
        </p:spPr>
        <p:txBody>
          <a:bodyPr/>
          <a:lstStyle/>
          <a:p>
            <a:pPr algn="ctr"/>
            <a:r>
              <a:rPr lang="en-US" dirty="0" smtClean="0">
                <a:latin typeface="Gill Sans MT" panose="020B0502020104020203" pitchFamily="34" charset="0"/>
              </a:rPr>
              <a:t>Laborers, Laborers, Laborers</a:t>
            </a:r>
            <a:endParaRPr lang="en-US" dirty="0">
              <a:latin typeface="Gill Sans MT" panose="020B0502020104020203" pitchFamily="34" charset="0"/>
            </a:endParaRPr>
          </a:p>
        </p:txBody>
      </p:sp>
      <p:sp>
        <p:nvSpPr>
          <p:cNvPr id="3" name="Content Placeholder 2"/>
          <p:cNvSpPr>
            <a:spLocks noGrp="1"/>
          </p:cNvSpPr>
          <p:nvPr>
            <p:ph idx="1"/>
          </p:nvPr>
        </p:nvSpPr>
        <p:spPr>
          <a:xfrm>
            <a:off x="677334" y="1608935"/>
            <a:ext cx="8506691" cy="5249065"/>
          </a:xfrm>
        </p:spPr>
        <p:txBody>
          <a:bodyPr>
            <a:noAutofit/>
          </a:bodyPr>
          <a:lstStyle/>
          <a:p>
            <a:r>
              <a:rPr lang="en-US" sz="2000" dirty="0">
                <a:latin typeface="Gill Sans MT" panose="020B0502020104020203" pitchFamily="34" charset="0"/>
              </a:rPr>
              <a:t>r</a:t>
            </a:r>
            <a:r>
              <a:rPr lang="en-US" sz="2000" dirty="0" smtClean="0">
                <a:latin typeface="Gill Sans MT" panose="020B0502020104020203" pitchFamily="34" charset="0"/>
              </a:rPr>
              <a:t>ead, “Excessive use of the ‘Laborer’ classification”</a:t>
            </a:r>
          </a:p>
          <a:p>
            <a:endParaRPr lang="en-US" sz="2000" dirty="0" smtClean="0">
              <a:latin typeface="Gill Sans MT" panose="020B0502020104020203" pitchFamily="34" charset="0"/>
            </a:endParaRPr>
          </a:p>
          <a:p>
            <a:r>
              <a:rPr lang="en-US" sz="2000" dirty="0">
                <a:latin typeface="Gill Sans MT" panose="020B0502020104020203" pitchFamily="34" charset="0"/>
              </a:rPr>
              <a:t>c</a:t>
            </a:r>
            <a:r>
              <a:rPr lang="en-US" sz="2000" dirty="0" smtClean="0">
                <a:latin typeface="Gill Sans MT" panose="020B0502020104020203" pitchFamily="34" charset="0"/>
              </a:rPr>
              <a:t>aution:  excessive amount of laborers</a:t>
            </a:r>
          </a:p>
          <a:p>
            <a:pPr lvl="1"/>
            <a:r>
              <a:rPr lang="en-US" sz="2000" dirty="0" smtClean="0">
                <a:latin typeface="Gill Sans MT" panose="020B0502020104020203" pitchFamily="34" charset="0"/>
              </a:rPr>
              <a:t>laborer usually lowest paid classification on WD</a:t>
            </a:r>
          </a:p>
          <a:p>
            <a:pPr lvl="1"/>
            <a:r>
              <a:rPr lang="en-US" sz="2000" dirty="0" smtClean="0">
                <a:latin typeface="Gill Sans MT" panose="020B0502020104020203" pitchFamily="34" charset="0"/>
              </a:rPr>
              <a:t>payroll must reflect a reasonable distribution of laborers to mechanics</a:t>
            </a:r>
          </a:p>
          <a:p>
            <a:pPr lvl="2"/>
            <a:r>
              <a:rPr lang="en-US" sz="2000" dirty="0" smtClean="0">
                <a:latin typeface="Gill Sans MT" panose="020B0502020104020203" pitchFamily="34" charset="0"/>
              </a:rPr>
              <a:t>inspection reports, site observations, employee interviews, general logic/knowledge</a:t>
            </a:r>
          </a:p>
          <a:p>
            <a:pPr lvl="2"/>
            <a:r>
              <a:rPr lang="en-US" sz="2000" dirty="0" smtClean="0">
                <a:latin typeface="Gill Sans MT" panose="020B0502020104020203" pitchFamily="34" charset="0"/>
              </a:rPr>
              <a:t>Foremen/supervisors can’t do everything; don’t forget about the 20% rule for working foremen</a:t>
            </a:r>
          </a:p>
          <a:p>
            <a:pPr lvl="1"/>
            <a:r>
              <a:rPr lang="en-US" sz="2000" dirty="0" smtClean="0">
                <a:latin typeface="Gill Sans MT" panose="020B0502020104020203" pitchFamily="34" charset="0"/>
              </a:rPr>
              <a:t>could result in massive restitution</a:t>
            </a:r>
          </a:p>
          <a:p>
            <a:endParaRPr lang="en-US" sz="2000" dirty="0" smtClean="0">
              <a:latin typeface="Gill Sans MT" panose="020B0502020104020203" pitchFamily="34" charset="0"/>
            </a:endParaRPr>
          </a:p>
          <a:p>
            <a:r>
              <a:rPr lang="en-US" sz="2000" dirty="0" smtClean="0">
                <a:latin typeface="Gill Sans MT" panose="020B0502020104020203" pitchFamily="34" charset="0"/>
              </a:rPr>
              <a:t>Inspection Reports – use them &amp; compare them to payrolls</a:t>
            </a:r>
          </a:p>
        </p:txBody>
      </p:sp>
    </p:spTree>
    <p:extLst>
      <p:ext uri="{BB962C8B-B14F-4D97-AF65-F5344CB8AC3E}">
        <p14:creationId xmlns:p14="http://schemas.microsoft.com/office/powerpoint/2010/main" val="13827001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1143000"/>
          </a:xfrm>
        </p:spPr>
        <p:txBody>
          <a:bodyPr/>
          <a:lstStyle/>
          <a:p>
            <a:r>
              <a:rPr lang="en-US" dirty="0" smtClean="0">
                <a:latin typeface="Gill Sans MT" panose="020B0502020104020203" pitchFamily="34" charset="0"/>
              </a:rPr>
              <a:t>Final Wage Compliance Report</a:t>
            </a:r>
            <a:endParaRPr lang="en-US" dirty="0">
              <a:latin typeface="Gill Sans MT" panose="020B0502020104020203" pitchFamily="34" charset="0"/>
            </a:endParaRPr>
          </a:p>
        </p:txBody>
      </p:sp>
      <p:sp>
        <p:nvSpPr>
          <p:cNvPr id="3" name="Content Placeholder 2"/>
          <p:cNvSpPr>
            <a:spLocks noGrp="1"/>
          </p:cNvSpPr>
          <p:nvPr>
            <p:ph idx="1"/>
          </p:nvPr>
        </p:nvSpPr>
        <p:spPr>
          <a:xfrm>
            <a:off x="747683" y="1579880"/>
            <a:ext cx="8077200" cy="4495800"/>
          </a:xfrm>
        </p:spPr>
        <p:txBody>
          <a:bodyPr>
            <a:normAutofit/>
          </a:bodyPr>
          <a:lstStyle/>
          <a:p>
            <a:r>
              <a:rPr lang="en-US" sz="2000" dirty="0" smtClean="0">
                <a:latin typeface="Gill Sans MT" panose="020B0502020104020203" pitchFamily="34" charset="0"/>
              </a:rPr>
              <a:t>submitted with closeout documents</a:t>
            </a:r>
          </a:p>
          <a:p>
            <a:pPr lvl="1"/>
            <a:r>
              <a:rPr lang="en-US" sz="2000" dirty="0" smtClean="0">
                <a:latin typeface="Gill Sans MT" panose="020B0502020104020203" pitchFamily="34" charset="0"/>
              </a:rPr>
              <a:t>reports all restitution or absence of restitution under Davis-Bacon and CWHSSA</a:t>
            </a:r>
            <a:endParaRPr lang="en-US" sz="2000" dirty="0" smtClean="0">
              <a:solidFill>
                <a:srgbClr val="FF0000"/>
              </a:solidFill>
              <a:latin typeface="Gill Sans MT" panose="020B0502020104020203" pitchFamily="34" charset="0"/>
            </a:endParaRPr>
          </a:p>
          <a:p>
            <a:pPr lvl="1"/>
            <a:r>
              <a:rPr lang="en-US" sz="2000" dirty="0" smtClean="0">
                <a:latin typeface="Gill Sans MT" panose="020B0502020104020203" pitchFamily="34" charset="0"/>
              </a:rPr>
              <a:t>we will remind you at monitoring to include restitution in the FWCR; as LCO you should ensure that it is there</a:t>
            </a:r>
          </a:p>
          <a:p>
            <a:r>
              <a:rPr lang="en-US" sz="2000" dirty="0" smtClean="0">
                <a:latin typeface="Gill Sans MT" panose="020B0502020104020203" pitchFamily="34" charset="0"/>
              </a:rPr>
              <a:t>must be approved by OCD before grant can be closed out</a:t>
            </a:r>
          </a:p>
          <a:p>
            <a:pPr lvl="1"/>
            <a:r>
              <a:rPr lang="en-US" sz="2000" dirty="0">
                <a:latin typeface="Gill Sans MT" panose="020B0502020104020203" pitchFamily="34" charset="0"/>
              </a:rPr>
              <a:t>any labor findings must </a:t>
            </a:r>
            <a:r>
              <a:rPr lang="en-US" sz="2000" dirty="0" smtClean="0">
                <a:latin typeface="Gill Sans MT" panose="020B0502020104020203" pitchFamily="34" charset="0"/>
              </a:rPr>
              <a:t>be </a:t>
            </a:r>
            <a:r>
              <a:rPr lang="en-US" sz="2000" dirty="0">
                <a:latin typeface="Gill Sans MT" panose="020B0502020104020203" pitchFamily="34" charset="0"/>
              </a:rPr>
              <a:t>cleared</a:t>
            </a:r>
          </a:p>
          <a:p>
            <a:pPr lvl="1"/>
            <a:r>
              <a:rPr lang="en-US" sz="2000" dirty="0" smtClean="0">
                <a:latin typeface="Gill Sans MT" panose="020B0502020104020203" pitchFamily="34" charset="0"/>
              </a:rPr>
              <a:t>if </a:t>
            </a:r>
            <a:r>
              <a:rPr lang="en-US" sz="2000" dirty="0">
                <a:latin typeface="Gill Sans MT" panose="020B0502020104020203" pitchFamily="34" charset="0"/>
              </a:rPr>
              <a:t>there are any outstanding labor issues, such </a:t>
            </a:r>
            <a:r>
              <a:rPr lang="en-US" sz="2000" dirty="0" smtClean="0">
                <a:latin typeface="Gill Sans MT" panose="020B0502020104020203" pitchFamily="34" charset="0"/>
              </a:rPr>
              <a:t>as restitution</a:t>
            </a:r>
            <a:r>
              <a:rPr lang="en-US" sz="2000" dirty="0">
                <a:latin typeface="Gill Sans MT" panose="020B0502020104020203" pitchFamily="34" charset="0"/>
              </a:rPr>
              <a:t>, liquidated damages, unapproved additional classification requests, etc…those must be </a:t>
            </a:r>
            <a:r>
              <a:rPr lang="en-US" sz="2000" dirty="0" smtClean="0">
                <a:latin typeface="Gill Sans MT" panose="020B0502020104020203" pitchFamily="34" charset="0"/>
              </a:rPr>
              <a:t>corrected</a:t>
            </a:r>
            <a:endParaRPr lang="en-US" sz="2000" dirty="0">
              <a:latin typeface="Gill Sans MT" panose="020B0502020104020203" pitchFamily="34" charset="0"/>
            </a:endParaRPr>
          </a:p>
        </p:txBody>
      </p:sp>
    </p:spTree>
    <p:extLst>
      <p:ext uri="{BB962C8B-B14F-4D97-AF65-F5344CB8AC3E}">
        <p14:creationId xmlns:p14="http://schemas.microsoft.com/office/powerpoint/2010/main" val="374145955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ill Sans MT" panose="020B0502020104020203" pitchFamily="34" charset="0"/>
              </a:rPr>
              <a:t>Monitoring/Closeout</a:t>
            </a:r>
            <a:r>
              <a:rPr lang="en-US" dirty="0" smtClean="0">
                <a:latin typeface="Gill Sans MT" panose="020B0502020104020203" pitchFamily="34" charset="0"/>
              </a:rPr>
              <a:t>/ Program </a:t>
            </a:r>
            <a:r>
              <a:rPr lang="en-US" dirty="0">
                <a:latin typeface="Gill Sans MT" panose="020B0502020104020203" pitchFamily="34" charset="0"/>
              </a:rPr>
              <a:t>Amendments</a:t>
            </a:r>
          </a:p>
        </p:txBody>
      </p:sp>
      <p:sp>
        <p:nvSpPr>
          <p:cNvPr id="3" name="Subtitle 2"/>
          <p:cNvSpPr>
            <a:spLocks noGrp="1"/>
          </p:cNvSpPr>
          <p:nvPr>
            <p:ph type="subTitle" idx="1"/>
          </p:nvPr>
        </p:nvSpPr>
        <p:spPr>
          <a:xfrm>
            <a:off x="1115181" y="4777381"/>
            <a:ext cx="8895717" cy="910900"/>
          </a:xfrm>
        </p:spPr>
        <p:txBody>
          <a:bodyPr>
            <a:normAutofit/>
          </a:bodyPr>
          <a:lstStyle/>
          <a:p>
            <a:r>
              <a:rPr lang="en-US" sz="2000" dirty="0" smtClean="0"/>
              <a:t>Presented by: </a:t>
            </a:r>
          </a:p>
          <a:p>
            <a:r>
              <a:rPr lang="en-US" sz="2000" dirty="0" smtClean="0"/>
              <a:t>Kristie Galy</a:t>
            </a:r>
            <a:endParaRPr lang="en-US" sz="2000" dirty="0"/>
          </a:p>
        </p:txBody>
      </p:sp>
    </p:spTree>
    <p:extLst>
      <p:ext uri="{BB962C8B-B14F-4D97-AF65-F5344CB8AC3E}">
        <p14:creationId xmlns:p14="http://schemas.microsoft.com/office/powerpoint/2010/main" val="20691232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80010"/>
            <a:ext cx="7729728" cy="985652"/>
          </a:xfrm>
        </p:spPr>
        <p:txBody>
          <a:bodyPr>
            <a:normAutofit/>
          </a:bodyPr>
          <a:lstStyle/>
          <a:p>
            <a:pPr algn="ctr"/>
            <a:r>
              <a:rPr lang="en-US" dirty="0" smtClean="0">
                <a:latin typeface="Gill Sans MT" panose="020B0502020104020203" pitchFamily="34" charset="0"/>
              </a:rPr>
              <a:t>Desktop </a:t>
            </a:r>
            <a:r>
              <a:rPr lang="en-US" dirty="0">
                <a:latin typeface="Gill Sans MT" panose="020B0502020104020203" pitchFamily="34" charset="0"/>
              </a:rPr>
              <a:t>R</a:t>
            </a:r>
            <a:r>
              <a:rPr lang="en-US" dirty="0" smtClean="0">
                <a:latin typeface="Gill Sans MT" panose="020B0502020104020203" pitchFamily="34" charset="0"/>
              </a:rPr>
              <a:t>eview</a:t>
            </a:r>
            <a:endParaRPr lang="en-US" dirty="0">
              <a:latin typeface="Gill Sans MT" panose="020B0502020104020203" pitchFamily="34" charset="0"/>
            </a:endParaRPr>
          </a:p>
        </p:txBody>
      </p:sp>
      <p:sp>
        <p:nvSpPr>
          <p:cNvPr id="3" name="Content Placeholder 2"/>
          <p:cNvSpPr>
            <a:spLocks noGrp="1"/>
          </p:cNvSpPr>
          <p:nvPr>
            <p:ph idx="1"/>
          </p:nvPr>
        </p:nvSpPr>
        <p:spPr>
          <a:xfrm>
            <a:off x="566497" y="1772661"/>
            <a:ext cx="9390302" cy="3778393"/>
          </a:xfrm>
        </p:spPr>
        <p:txBody>
          <a:bodyPr>
            <a:noAutofit/>
          </a:bodyPr>
          <a:lstStyle/>
          <a:p>
            <a:r>
              <a:rPr lang="en-US" sz="2400" dirty="0" smtClean="0">
                <a:latin typeface="Gill Sans MT" panose="020B0502020104020203" pitchFamily="34" charset="0"/>
              </a:rPr>
              <a:t>OCD staff will send a letter requesting documents when the grant is 25% expended.</a:t>
            </a:r>
          </a:p>
          <a:p>
            <a:r>
              <a:rPr lang="en-US" sz="2400" dirty="0" smtClean="0">
                <a:latin typeface="Gill Sans MT" panose="020B0502020104020203" pitchFamily="34" charset="0"/>
              </a:rPr>
              <a:t>Grantees will have 30 days to submit requested documents.</a:t>
            </a:r>
          </a:p>
          <a:p>
            <a:r>
              <a:rPr lang="en-US" sz="2400" dirty="0" smtClean="0">
                <a:latin typeface="Gill Sans MT" panose="020B0502020104020203" pitchFamily="34" charset="0"/>
              </a:rPr>
              <a:t>OCD staff will review documents and provide technical assistance to grantee if needed.</a:t>
            </a:r>
          </a:p>
          <a:p>
            <a:r>
              <a:rPr lang="en-US" sz="2400" dirty="0" smtClean="0">
                <a:latin typeface="Gill Sans MT" panose="020B0502020104020203" pitchFamily="34" charset="0"/>
              </a:rPr>
              <a:t>Review checklists are included as an exhibit in Section E of the LCDBG Grantee Handbook. </a:t>
            </a:r>
          </a:p>
          <a:p>
            <a:r>
              <a:rPr lang="en-US" sz="2400" dirty="0" smtClean="0">
                <a:latin typeface="Gill Sans MT" panose="020B0502020104020203" pitchFamily="34" charset="0"/>
              </a:rPr>
              <a:t>OCD is conducting this review in an effort to reduce findings through the provision of technical assistance.</a:t>
            </a:r>
          </a:p>
        </p:txBody>
      </p:sp>
    </p:spTree>
    <p:extLst>
      <p:ext uri="{BB962C8B-B14F-4D97-AF65-F5344CB8AC3E}">
        <p14:creationId xmlns:p14="http://schemas.microsoft.com/office/powerpoint/2010/main" val="378091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09600"/>
            <a:ext cx="8169102" cy="1320800"/>
          </a:xfrm>
        </p:spPr>
        <p:txBody>
          <a:bodyPr>
            <a:normAutofit/>
          </a:bodyPr>
          <a:lstStyle/>
          <a:p>
            <a:pPr algn="ctr"/>
            <a:r>
              <a:rPr lang="en-US" sz="3400" dirty="0" smtClean="0"/>
              <a:t>Financial Management Section of Grantee Handbook</a:t>
            </a:r>
            <a:endParaRPr lang="en-US" sz="3400" dirty="0"/>
          </a:p>
        </p:txBody>
      </p:sp>
      <p:sp>
        <p:nvSpPr>
          <p:cNvPr id="3" name="Content Placeholder 2"/>
          <p:cNvSpPr>
            <a:spLocks noGrp="1"/>
          </p:cNvSpPr>
          <p:nvPr>
            <p:ph idx="1"/>
          </p:nvPr>
        </p:nvSpPr>
        <p:spPr/>
        <p:txBody>
          <a:bodyPr>
            <a:normAutofit/>
          </a:bodyPr>
          <a:lstStyle/>
          <a:p>
            <a:pPr marL="240030" lvl="1">
              <a:buClr>
                <a:schemeClr val="tx2"/>
              </a:buClr>
              <a:buSzPct val="100000"/>
              <a:buFont typeface="Wingdings" panose="05000000000000000000" pitchFamily="2" charset="2"/>
              <a:buChar char="§"/>
            </a:pPr>
            <a:r>
              <a:rPr lang="en-US" sz="2400" dirty="0">
                <a:latin typeface="Gill Sans MT" panose="020B0502020104020203" pitchFamily="34" charset="0"/>
              </a:rPr>
              <a:t>Complete Requirements and forms are in the Grantee Handbook beginning on page 7.</a:t>
            </a:r>
          </a:p>
        </p:txBody>
      </p:sp>
    </p:spTree>
    <p:extLst>
      <p:ext uri="{BB962C8B-B14F-4D97-AF65-F5344CB8AC3E}">
        <p14:creationId xmlns:p14="http://schemas.microsoft.com/office/powerpoint/2010/main" val="42141871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20634"/>
            <a:ext cx="7729728" cy="1140031"/>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Monitoring</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677334" y="1366262"/>
            <a:ext cx="8596668" cy="4600429"/>
          </a:xfrm>
        </p:spPr>
        <p:txBody>
          <a:bodyPr>
            <a:normAutofit/>
          </a:bodyPr>
          <a:lstStyle/>
          <a:p>
            <a:endParaRPr lang="en-US" sz="2000" dirty="0" smtClean="0">
              <a:latin typeface="Gill Sans MT" panose="020B0502020104020203" pitchFamily="34" charset="0"/>
            </a:endParaRPr>
          </a:p>
          <a:p>
            <a:endParaRPr lang="en-US" sz="2000" dirty="0">
              <a:latin typeface="Gill Sans MT" panose="020B0502020104020203" pitchFamily="34" charset="0"/>
            </a:endParaRPr>
          </a:p>
          <a:p>
            <a:r>
              <a:rPr lang="en-US" sz="2000" dirty="0" smtClean="0">
                <a:latin typeface="Gill Sans MT" panose="020B0502020104020203" pitchFamily="34" charset="0"/>
              </a:rPr>
              <a:t>Each grant will be monitored on site when 50% of the grant funds have been requested by the grantee.</a:t>
            </a:r>
          </a:p>
          <a:p>
            <a:r>
              <a:rPr lang="en-US" sz="2000" dirty="0" smtClean="0">
                <a:latin typeface="Gill Sans MT" panose="020B0502020104020203" pitchFamily="34" charset="0"/>
              </a:rPr>
              <a:t>OCD staff will review all compliance areas as well as view the project site.</a:t>
            </a:r>
          </a:p>
          <a:p>
            <a:r>
              <a:rPr lang="en-US" sz="2000" dirty="0" smtClean="0">
                <a:latin typeface="Gill Sans MT" panose="020B0502020104020203" pitchFamily="34" charset="0"/>
              </a:rPr>
              <a:t>Monitoring checklists are included as an exhibit in Section E of the LCDBG Grantee </a:t>
            </a:r>
            <a:r>
              <a:rPr lang="en-US" sz="2000" dirty="0">
                <a:latin typeface="Gill Sans MT" panose="020B0502020104020203" pitchFamily="34" charset="0"/>
              </a:rPr>
              <a:t>Handbook and will be updated online as new guidance is </a:t>
            </a:r>
            <a:r>
              <a:rPr lang="en-US" sz="2000" dirty="0" smtClean="0">
                <a:latin typeface="Gill Sans MT" panose="020B0502020104020203" pitchFamily="34" charset="0"/>
              </a:rPr>
              <a:t>available.</a:t>
            </a:r>
          </a:p>
          <a:p>
            <a:r>
              <a:rPr lang="en-US" sz="2000" dirty="0" smtClean="0">
                <a:latin typeface="Gill Sans MT" panose="020B0502020104020203" pitchFamily="34" charset="0"/>
              </a:rPr>
              <a:t>OCD will send the </a:t>
            </a:r>
            <a:r>
              <a:rPr lang="en-US" sz="2000" dirty="0">
                <a:latin typeface="Gill Sans MT" panose="020B0502020104020203" pitchFamily="34" charset="0"/>
              </a:rPr>
              <a:t>g</a:t>
            </a:r>
            <a:r>
              <a:rPr lang="en-US" sz="2000" dirty="0" smtClean="0">
                <a:latin typeface="Gill Sans MT" panose="020B0502020104020203" pitchFamily="34" charset="0"/>
              </a:rPr>
              <a:t>rantee a monitoring report and the grantee will be required to respond to any findings of deficiency noted during the monitoring review.</a:t>
            </a:r>
          </a:p>
        </p:txBody>
      </p:sp>
    </p:spTree>
    <p:extLst>
      <p:ext uri="{BB962C8B-B14F-4D97-AF65-F5344CB8AC3E}">
        <p14:creationId xmlns:p14="http://schemas.microsoft.com/office/powerpoint/2010/main" val="208350138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73132"/>
            <a:ext cx="7729728" cy="866899"/>
          </a:xfrm>
        </p:spPr>
        <p:txBody>
          <a:bodyPr>
            <a:normAutofit/>
          </a:bodyPr>
          <a:lstStyle/>
          <a:p>
            <a:pPr algn="ctr"/>
            <a:r>
              <a:rPr lang="en-US" dirty="0" smtClean="0">
                <a:latin typeface="Gill Sans MT" panose="020B0502020104020203" pitchFamily="34" charset="0"/>
              </a:rPr>
              <a:t>Closeout</a:t>
            </a:r>
            <a:endParaRPr lang="en-US" dirty="0">
              <a:latin typeface="Gill Sans MT" panose="020B0502020104020203" pitchFamily="34" charset="0"/>
            </a:endParaRPr>
          </a:p>
        </p:txBody>
      </p:sp>
      <p:sp>
        <p:nvSpPr>
          <p:cNvPr id="3" name="Content Placeholder 2"/>
          <p:cNvSpPr>
            <a:spLocks noGrp="1"/>
          </p:cNvSpPr>
          <p:nvPr>
            <p:ph idx="1"/>
          </p:nvPr>
        </p:nvSpPr>
        <p:spPr>
          <a:xfrm>
            <a:off x="677334" y="1422401"/>
            <a:ext cx="8771466" cy="4618962"/>
          </a:xfrm>
        </p:spPr>
        <p:txBody>
          <a:bodyPr>
            <a:normAutofit/>
          </a:bodyPr>
          <a:lstStyle/>
          <a:p>
            <a:pPr>
              <a:buNone/>
            </a:pPr>
            <a:r>
              <a:rPr lang="en-US" sz="2400" dirty="0" smtClean="0">
                <a:latin typeface="Gill Sans MT" panose="020B0502020104020203" pitchFamily="34" charset="0"/>
              </a:rPr>
              <a:t>In order to receive a Conditional Closeout…</a:t>
            </a:r>
          </a:p>
          <a:p>
            <a:r>
              <a:rPr lang="en-US" sz="2400" dirty="0" smtClean="0">
                <a:latin typeface="Gill Sans MT" panose="020B0502020104020203" pitchFamily="34" charset="0"/>
              </a:rPr>
              <a:t>Improvements/construction undertaken with grant funds must be in full operation</a:t>
            </a:r>
          </a:p>
          <a:p>
            <a:r>
              <a:rPr lang="en-US" sz="2400" dirty="0" smtClean="0">
                <a:latin typeface="Gill Sans MT" panose="020B0502020104020203" pitchFamily="34" charset="0"/>
              </a:rPr>
              <a:t>Submit 1 copy of the Program Completion Report from the most recent grant year</a:t>
            </a:r>
          </a:p>
          <a:p>
            <a:r>
              <a:rPr lang="en-US" sz="2400" dirty="0" smtClean="0">
                <a:latin typeface="Gill Sans MT" panose="020B0502020104020203" pitchFamily="34" charset="0"/>
              </a:rPr>
              <a:t>Submit 3 copies of the Certificate of Completion (must be original signatures)</a:t>
            </a:r>
          </a:p>
          <a:p>
            <a:r>
              <a:rPr lang="en-US" sz="2400" dirty="0" smtClean="0">
                <a:latin typeface="Gill Sans MT" panose="020B0502020104020203" pitchFamily="34" charset="0"/>
              </a:rPr>
              <a:t>Submit Clear Lien Certificate</a:t>
            </a:r>
          </a:p>
          <a:p>
            <a:r>
              <a:rPr lang="en-US" sz="2400" dirty="0" smtClean="0">
                <a:latin typeface="Gill Sans MT" panose="020B0502020104020203" pitchFamily="34" charset="0"/>
              </a:rPr>
              <a:t>All findings of deficiency must be cleared</a:t>
            </a:r>
            <a:endParaRPr lang="en-US" sz="2400" dirty="0">
              <a:latin typeface="Gill Sans MT" panose="020B0502020104020203" pitchFamily="34" charset="0"/>
            </a:endParaRPr>
          </a:p>
        </p:txBody>
      </p:sp>
    </p:spTree>
    <p:extLst>
      <p:ext uri="{BB962C8B-B14F-4D97-AF65-F5344CB8AC3E}">
        <p14:creationId xmlns:p14="http://schemas.microsoft.com/office/powerpoint/2010/main" val="25256739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29392"/>
            <a:ext cx="7729728" cy="958543"/>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Closeout</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677334" y="1587935"/>
            <a:ext cx="8596668" cy="3880773"/>
          </a:xfrm>
        </p:spPr>
        <p:txBody>
          <a:bodyPr>
            <a:normAutofit/>
          </a:bodyPr>
          <a:lstStyle/>
          <a:p>
            <a:pPr>
              <a:buNone/>
            </a:pPr>
            <a:endParaRPr lang="en-US" sz="2400" dirty="0" smtClean="0">
              <a:latin typeface="Gill Sans MT" panose="020B0502020104020203" pitchFamily="34" charset="0"/>
            </a:endParaRPr>
          </a:p>
          <a:p>
            <a:pPr>
              <a:buNone/>
            </a:pPr>
            <a:endParaRPr lang="en-US" sz="2400" dirty="0">
              <a:latin typeface="Gill Sans MT" panose="020B0502020104020203" pitchFamily="34" charset="0"/>
            </a:endParaRPr>
          </a:p>
          <a:p>
            <a:pPr>
              <a:buNone/>
            </a:pPr>
            <a:r>
              <a:rPr lang="en-US" sz="2400" dirty="0" smtClean="0">
                <a:latin typeface="Gill Sans MT" panose="020B0502020104020203" pitchFamily="34" charset="0"/>
              </a:rPr>
              <a:t>In order to receive a Final Closeout</a:t>
            </a:r>
          </a:p>
          <a:p>
            <a:r>
              <a:rPr lang="en-US" sz="2400" dirty="0" smtClean="0">
                <a:latin typeface="Gill Sans MT" panose="020B0502020104020203" pitchFamily="34" charset="0"/>
              </a:rPr>
              <a:t>All conditions must be met in order to be approved for a Conditional Closeout.</a:t>
            </a:r>
          </a:p>
          <a:p>
            <a:r>
              <a:rPr lang="en-US" sz="2400" dirty="0" smtClean="0">
                <a:latin typeface="Gill Sans MT" panose="020B0502020104020203" pitchFamily="34" charset="0"/>
              </a:rPr>
              <a:t>All financial reports/audits covering the expenditure of all LCDBG funds have been received and accepted.</a:t>
            </a:r>
          </a:p>
          <a:p>
            <a:endParaRPr lang="en-US" sz="2400" dirty="0">
              <a:latin typeface="Gill Sans MT" panose="020B0502020104020203" pitchFamily="34" charset="0"/>
            </a:endParaRPr>
          </a:p>
        </p:txBody>
      </p:sp>
    </p:spTree>
    <p:extLst>
      <p:ext uri="{BB962C8B-B14F-4D97-AF65-F5344CB8AC3E}">
        <p14:creationId xmlns:p14="http://schemas.microsoft.com/office/powerpoint/2010/main" val="2357468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2509"/>
            <a:ext cx="7729728" cy="1009403"/>
          </a:xfrm>
        </p:spPr>
        <p:txBody>
          <a:bodyPr>
            <a:normAutofit/>
          </a:bodyPr>
          <a:lstStyle/>
          <a:p>
            <a:pPr algn="ctr"/>
            <a:r>
              <a:rPr lang="en-US" dirty="0" smtClean="0">
                <a:latin typeface="Gill Sans MT" panose="020B0502020104020203" pitchFamily="34" charset="0"/>
              </a:rPr>
              <a:t>Program Amendments</a:t>
            </a:r>
            <a:endParaRPr lang="en-US" dirty="0">
              <a:latin typeface="Gill Sans MT" panose="020B0502020104020203" pitchFamily="34" charset="0"/>
            </a:endParaRPr>
          </a:p>
        </p:txBody>
      </p:sp>
      <p:sp>
        <p:nvSpPr>
          <p:cNvPr id="3" name="Content Placeholder 2"/>
          <p:cNvSpPr>
            <a:spLocks noGrp="1"/>
          </p:cNvSpPr>
          <p:nvPr>
            <p:ph idx="1"/>
          </p:nvPr>
        </p:nvSpPr>
        <p:spPr>
          <a:xfrm>
            <a:off x="489527" y="1653309"/>
            <a:ext cx="8784475" cy="4388053"/>
          </a:xfrm>
        </p:spPr>
        <p:txBody>
          <a:bodyPr>
            <a:normAutofit/>
          </a:bodyPr>
          <a:lstStyle/>
          <a:p>
            <a:r>
              <a:rPr lang="en-US" sz="2400" dirty="0" smtClean="0">
                <a:latin typeface="Gill Sans MT" panose="020B0502020104020203" pitchFamily="34" charset="0"/>
              </a:rPr>
              <a:t>Required when single or cumulative changes to the program budget greater than 10% of the grant award amount or changes that result in the deletion or addition of an activity or item.</a:t>
            </a:r>
          </a:p>
          <a:p>
            <a:r>
              <a:rPr lang="en-US" sz="2400" dirty="0" smtClean="0">
                <a:latin typeface="Gill Sans MT" panose="020B0502020104020203" pitchFamily="34" charset="0"/>
              </a:rPr>
              <a:t>Must be submitted by the grantee.</a:t>
            </a:r>
          </a:p>
          <a:p>
            <a:r>
              <a:rPr lang="en-US" sz="2400" dirty="0" smtClean="0">
                <a:latin typeface="Gill Sans MT" panose="020B0502020104020203" pitchFamily="34" charset="0"/>
              </a:rPr>
              <a:t>Funds remaining due to cost under-runs may be used with prior approval by OCD through a Request for Program Amendment.</a:t>
            </a:r>
          </a:p>
          <a:p>
            <a:r>
              <a:rPr lang="en-US" sz="2400" dirty="0" smtClean="0">
                <a:latin typeface="Gill Sans MT" panose="020B0502020104020203" pitchFamily="34" charset="0"/>
              </a:rPr>
              <a:t>Project must continue to be fundable based on the proposed changes to be approved and NOT require an amendment to the ERR.</a:t>
            </a:r>
            <a:endParaRPr lang="en-US" sz="2400" dirty="0">
              <a:latin typeface="Gill Sans MT" panose="020B0502020104020203" pitchFamily="34" charset="0"/>
            </a:endParaRPr>
          </a:p>
        </p:txBody>
      </p:sp>
    </p:spTree>
    <p:extLst>
      <p:ext uri="{BB962C8B-B14F-4D97-AF65-F5344CB8AC3E}">
        <p14:creationId xmlns:p14="http://schemas.microsoft.com/office/powerpoint/2010/main" val="326610159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51262"/>
            <a:ext cx="7729728" cy="843148"/>
          </a:xfrm>
        </p:spPr>
        <p:txBody>
          <a:bodyPr>
            <a:normAutofit/>
          </a:bodyPr>
          <a:lstStyle/>
          <a:p>
            <a:pPr algn="ctr"/>
            <a:r>
              <a:rPr lang="en-US" dirty="0" smtClean="0">
                <a:latin typeface="Gill Sans MT" panose="020B0502020104020203" pitchFamily="34" charset="0"/>
              </a:rPr>
              <a:t>Changes to approved projects</a:t>
            </a:r>
            <a:endParaRPr lang="en-US" dirty="0">
              <a:latin typeface="Gill Sans MT" panose="020B0502020104020203" pitchFamily="34" charset="0"/>
            </a:endParaRPr>
          </a:p>
        </p:txBody>
      </p:sp>
      <p:sp>
        <p:nvSpPr>
          <p:cNvPr id="3" name="Content Placeholder 2"/>
          <p:cNvSpPr>
            <a:spLocks noGrp="1"/>
          </p:cNvSpPr>
          <p:nvPr>
            <p:ph idx="1"/>
          </p:nvPr>
        </p:nvSpPr>
        <p:spPr>
          <a:xfrm>
            <a:off x="474134" y="1541753"/>
            <a:ext cx="8623684" cy="4027774"/>
          </a:xfrm>
        </p:spPr>
        <p:txBody>
          <a:bodyPr>
            <a:noAutofit/>
          </a:bodyPr>
          <a:lstStyle/>
          <a:p>
            <a:r>
              <a:rPr lang="en-US" sz="2400" dirty="0" smtClean="0">
                <a:latin typeface="Gill Sans MT" panose="020B0502020104020203" pitchFamily="34" charset="0"/>
              </a:rPr>
              <a:t>Some changes that become necessary for project implementation do not involve a change in scope of work or number of project beneficiaries and may not require a full program amendment. </a:t>
            </a:r>
          </a:p>
          <a:p>
            <a:r>
              <a:rPr lang="en-US" sz="2400" dirty="0" smtClean="0">
                <a:latin typeface="Gill Sans MT" panose="020B0502020104020203" pitchFamily="34" charset="0"/>
              </a:rPr>
              <a:t>These program changes generally must be requested in writing by the grantee.</a:t>
            </a:r>
          </a:p>
          <a:p>
            <a:r>
              <a:rPr lang="en-US" sz="2400" dirty="0" smtClean="0">
                <a:latin typeface="Gill Sans MT" panose="020B0502020104020203" pitchFamily="34" charset="0"/>
              </a:rPr>
              <a:t>The request should describe the intended change to the project and statements regarding whether the change will affect the intent/scope of the project, number of project beneficiates, and the </a:t>
            </a:r>
            <a:r>
              <a:rPr lang="en-US" sz="2400" u="sng" dirty="0" smtClean="0">
                <a:latin typeface="Gill Sans MT" panose="020B0502020104020203" pitchFamily="34" charset="0"/>
              </a:rPr>
              <a:t>Environmental Review Record</a:t>
            </a:r>
            <a:r>
              <a:rPr lang="en-US" sz="2400" dirty="0" smtClean="0">
                <a:latin typeface="Gill Sans MT" panose="020B0502020104020203" pitchFamily="34" charset="0"/>
              </a:rPr>
              <a:t>.</a:t>
            </a:r>
            <a:endParaRPr lang="en-US" sz="2400" dirty="0">
              <a:latin typeface="Gill Sans MT" panose="020B0502020104020203" pitchFamily="34" charset="0"/>
            </a:endParaRPr>
          </a:p>
        </p:txBody>
      </p:sp>
    </p:spTree>
    <p:extLst>
      <p:ext uri="{BB962C8B-B14F-4D97-AF65-F5344CB8AC3E}">
        <p14:creationId xmlns:p14="http://schemas.microsoft.com/office/powerpoint/2010/main" val="33602527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0040"/>
            <a:ext cx="7239000" cy="899160"/>
          </a:xfrm>
        </p:spPr>
        <p:txBody>
          <a:bodyPr>
            <a:normAutofit/>
          </a:bodyPr>
          <a:lstStyle/>
          <a:p>
            <a:r>
              <a:rPr lang="en-US" dirty="0" smtClean="0">
                <a:latin typeface="Gill Sans MT" panose="020B0502020104020203" pitchFamily="34" charset="0"/>
              </a:rPr>
              <a:t>Changes to approved projects</a:t>
            </a:r>
            <a:endParaRPr lang="en-US" dirty="0">
              <a:latin typeface="Gill Sans MT" panose="020B0502020104020203" pitchFamily="34" charset="0"/>
            </a:endParaRPr>
          </a:p>
        </p:txBody>
      </p:sp>
      <p:sp>
        <p:nvSpPr>
          <p:cNvPr id="3" name="Content Placeholder 2"/>
          <p:cNvSpPr>
            <a:spLocks noGrp="1"/>
          </p:cNvSpPr>
          <p:nvPr>
            <p:ph idx="1"/>
          </p:nvPr>
        </p:nvSpPr>
        <p:spPr>
          <a:xfrm>
            <a:off x="1039090" y="1482437"/>
            <a:ext cx="8659091" cy="4087090"/>
          </a:xfrm>
        </p:spPr>
        <p:txBody>
          <a:bodyPr>
            <a:normAutofit/>
          </a:bodyPr>
          <a:lstStyle/>
          <a:p>
            <a:r>
              <a:rPr lang="en-US" sz="2400" dirty="0" smtClean="0">
                <a:latin typeface="Gill Sans MT" panose="020B0502020104020203" pitchFamily="34" charset="0"/>
              </a:rPr>
              <a:t>OCD must be contacted anytime a grantee seeks to make changes to an approved LCDBG project.</a:t>
            </a:r>
          </a:p>
          <a:p>
            <a:r>
              <a:rPr lang="en-US" sz="2400" dirty="0" smtClean="0">
                <a:latin typeface="Gill Sans MT" panose="020B0502020104020203" pitchFamily="34" charset="0"/>
              </a:rPr>
              <a:t>Amendments and/or project changes to the approved LCDBG project can neither be requested nor approved through the submittal of engineering change orders only. </a:t>
            </a:r>
          </a:p>
          <a:p>
            <a:r>
              <a:rPr lang="en-US" sz="2400" dirty="0" smtClean="0">
                <a:latin typeface="Gill Sans MT" panose="020B0502020104020203" pitchFamily="34" charset="0"/>
              </a:rPr>
              <a:t>Major reductions in the scope of proposed work could result in adverse state action — grant reduction, termination, or a finding of ineligibility for future funding.</a:t>
            </a:r>
            <a:endParaRPr lang="en-US" sz="2400" b="1" dirty="0" smtClean="0">
              <a:latin typeface="Gill Sans MT" panose="020B0502020104020203" pitchFamily="34" charset="0"/>
            </a:endParaRPr>
          </a:p>
          <a:p>
            <a:endParaRPr lang="en-US" sz="2400" dirty="0">
              <a:latin typeface="Gill Sans MT" panose="020B0502020104020203" pitchFamily="34" charset="0"/>
            </a:endParaRPr>
          </a:p>
        </p:txBody>
      </p:sp>
    </p:spTree>
    <p:extLst>
      <p:ext uri="{BB962C8B-B14F-4D97-AF65-F5344CB8AC3E}">
        <p14:creationId xmlns:p14="http://schemas.microsoft.com/office/powerpoint/2010/main" val="335302712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2">
                    <a:lumMod val="75000"/>
                  </a:schemeClr>
                </a:solidFill>
                <a:latin typeface="Gill Sans MT" panose="020B0502020104020203" pitchFamily="34" charset="0"/>
              </a:rPr>
              <a:t>PLEASE NOTE:</a:t>
            </a:r>
          </a:p>
        </p:txBody>
      </p:sp>
      <p:sp>
        <p:nvSpPr>
          <p:cNvPr id="3" name="Content Placeholder 2"/>
          <p:cNvSpPr>
            <a:spLocks noGrp="1"/>
          </p:cNvSpPr>
          <p:nvPr>
            <p:ph idx="1"/>
          </p:nvPr>
        </p:nvSpPr>
        <p:spPr/>
        <p:txBody>
          <a:bodyPr>
            <a:normAutofit/>
          </a:bodyPr>
          <a:lstStyle/>
          <a:p>
            <a:pPr marL="0" indent="0">
              <a:buNone/>
            </a:pPr>
            <a:r>
              <a:rPr lang="en-US" sz="3600" dirty="0">
                <a:latin typeface="Gill Sans MT" panose="020B0502020104020203" pitchFamily="34" charset="0"/>
              </a:rPr>
              <a:t>Any changes that are not necessary to complete the originally approved project and/or require an amendment to the originally approved ERR will </a:t>
            </a:r>
            <a:r>
              <a:rPr lang="en-US" sz="3600" b="1" dirty="0">
                <a:latin typeface="Gill Sans MT" panose="020B0502020104020203" pitchFamily="34" charset="0"/>
              </a:rPr>
              <a:t>NOT</a:t>
            </a:r>
            <a:r>
              <a:rPr lang="en-US" sz="3600" dirty="0">
                <a:latin typeface="Gill Sans MT" panose="020B0502020104020203" pitchFamily="34" charset="0"/>
              </a:rPr>
              <a:t> be considered.</a:t>
            </a:r>
          </a:p>
        </p:txBody>
      </p:sp>
    </p:spTree>
    <p:extLst>
      <p:ext uri="{BB962C8B-B14F-4D97-AF65-F5344CB8AC3E}">
        <p14:creationId xmlns:p14="http://schemas.microsoft.com/office/powerpoint/2010/main" val="100834330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2267" y="683490"/>
            <a:ext cx="8579042" cy="1052945"/>
          </a:xfrm>
        </p:spPr>
        <p:txBody>
          <a:bodyPr/>
          <a:lstStyle/>
          <a:p>
            <a:pPr algn="ctr"/>
            <a:r>
              <a:rPr lang="en-US" sz="3600" dirty="0" smtClean="0">
                <a:latin typeface="Gill Sans MT" panose="020B0502020104020203" pitchFamily="34" charset="0"/>
              </a:rPr>
              <a:t>Grant Performance Factors </a:t>
            </a:r>
            <a:endParaRPr lang="en-US" sz="3600" dirty="0">
              <a:latin typeface="Gill Sans MT" panose="020B0502020104020203" pitchFamily="34" charset="0"/>
            </a:endParaRPr>
          </a:p>
        </p:txBody>
      </p:sp>
      <p:sp>
        <p:nvSpPr>
          <p:cNvPr id="3" name="Subtitle 2"/>
          <p:cNvSpPr>
            <a:spLocks noGrp="1"/>
          </p:cNvSpPr>
          <p:nvPr>
            <p:ph type="subTitle" idx="1"/>
          </p:nvPr>
        </p:nvSpPr>
        <p:spPr>
          <a:xfrm>
            <a:off x="1368522" y="2314396"/>
            <a:ext cx="7932496" cy="3208949"/>
          </a:xfrm>
        </p:spPr>
        <p:txBody>
          <a:bodyPr>
            <a:normAutofit/>
          </a:bodyPr>
          <a:lstStyle/>
          <a:p>
            <a:pPr marL="285750" indent="-285750" algn="l">
              <a:buFont typeface="Arial" panose="020B0604020202020204" pitchFamily="34" charset="0"/>
              <a:buChar char="•"/>
            </a:pPr>
            <a:r>
              <a:rPr lang="en-US" sz="2400" dirty="0">
                <a:latin typeface="Gill Sans MT" panose="020B0502020104020203" pitchFamily="34" charset="0"/>
              </a:rPr>
              <a:t>A second contract or contract extension was required in order to complete and/or closeout the grant. </a:t>
            </a:r>
            <a:endParaRPr lang="en-US" sz="2400" dirty="0" smtClean="0">
              <a:latin typeface="Gill Sans MT" panose="020B0502020104020203" pitchFamily="34" charset="0"/>
            </a:endParaRPr>
          </a:p>
          <a:p>
            <a:pPr marL="285750" indent="-285750" algn="l">
              <a:buFont typeface="Arial" panose="020B0604020202020204" pitchFamily="34" charset="0"/>
              <a:buChar char="•"/>
            </a:pPr>
            <a:r>
              <a:rPr lang="en-US" sz="2400" dirty="0" smtClean="0">
                <a:latin typeface="Gill Sans MT" panose="020B0502020104020203" pitchFamily="34" charset="0"/>
              </a:rPr>
              <a:t>Penalties </a:t>
            </a:r>
            <a:r>
              <a:rPr lang="en-US" sz="2400" dirty="0">
                <a:latin typeface="Gill Sans MT" panose="020B0502020104020203" pitchFamily="34" charset="0"/>
              </a:rPr>
              <a:t>were assessed at any point during the grant due to failure to meet a required benchmark. </a:t>
            </a:r>
            <a:r>
              <a:rPr lang="en-US" sz="2400" dirty="0" smtClean="0">
                <a:latin typeface="Gill Sans MT" panose="020B0502020104020203" pitchFamily="34" charset="0"/>
              </a:rPr>
              <a:t> </a:t>
            </a:r>
          </a:p>
          <a:p>
            <a:pPr marL="285750" indent="-285750" algn="l">
              <a:buFont typeface="Arial" panose="020B0604020202020204" pitchFamily="34" charset="0"/>
              <a:buChar char="•"/>
            </a:pPr>
            <a:r>
              <a:rPr lang="en-US" sz="2400" dirty="0" smtClean="0">
                <a:latin typeface="Gill Sans MT" panose="020B0502020104020203" pitchFamily="34" charset="0"/>
              </a:rPr>
              <a:t>Finding </a:t>
            </a:r>
            <a:r>
              <a:rPr lang="en-US" sz="2400" dirty="0">
                <a:latin typeface="Gill Sans MT" panose="020B0502020104020203" pitchFamily="34" charset="0"/>
              </a:rPr>
              <a:t>of deficiency identified as “very serious” issued during the grant.</a:t>
            </a:r>
          </a:p>
        </p:txBody>
      </p:sp>
    </p:spTree>
    <p:extLst>
      <p:ext uri="{BB962C8B-B14F-4D97-AF65-F5344CB8AC3E}">
        <p14:creationId xmlns:p14="http://schemas.microsoft.com/office/powerpoint/2010/main" val="8728135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6053" y="314507"/>
            <a:ext cx="8140115" cy="1146648"/>
          </a:xfrm>
        </p:spPr>
        <p:txBody>
          <a:bodyPr/>
          <a:lstStyle/>
          <a:p>
            <a:pPr algn="ctr"/>
            <a:r>
              <a:rPr lang="en-US" dirty="0" smtClean="0"/>
              <a:t>Contacts</a:t>
            </a:r>
            <a:endParaRPr lang="en-US" dirty="0"/>
          </a:p>
        </p:txBody>
      </p:sp>
      <p:sp>
        <p:nvSpPr>
          <p:cNvPr id="3" name="Subtitle 2"/>
          <p:cNvSpPr>
            <a:spLocks noGrp="1"/>
          </p:cNvSpPr>
          <p:nvPr>
            <p:ph type="subTitle" idx="1"/>
          </p:nvPr>
        </p:nvSpPr>
        <p:spPr>
          <a:xfrm>
            <a:off x="2177592" y="1687399"/>
            <a:ext cx="7319214" cy="4835950"/>
          </a:xfrm>
        </p:spPr>
        <p:txBody>
          <a:bodyPr/>
          <a:lstStyle/>
          <a:p>
            <a:pPr algn="l"/>
            <a:r>
              <a:rPr lang="en-US" dirty="0" smtClean="0"/>
              <a:t>Financial Management: Janelle Dickey </a:t>
            </a:r>
            <a:r>
              <a:rPr lang="en-US" dirty="0" smtClean="0">
                <a:hlinkClick r:id="rId2"/>
              </a:rPr>
              <a:t>Janelle.dickey@la.gov</a:t>
            </a:r>
            <a:endParaRPr lang="en-US" dirty="0" smtClean="0"/>
          </a:p>
          <a:p>
            <a:pPr algn="l"/>
            <a:r>
              <a:rPr lang="en-US" dirty="0" smtClean="0"/>
              <a:t>		       Victoria Cavalier </a:t>
            </a:r>
            <a:r>
              <a:rPr lang="en-US" dirty="0" smtClean="0">
                <a:hlinkClick r:id="rId3"/>
              </a:rPr>
              <a:t>Victoria.cavalier@la.gov</a:t>
            </a:r>
            <a:endParaRPr lang="en-US" dirty="0" smtClean="0"/>
          </a:p>
          <a:p>
            <a:pPr algn="l"/>
            <a:r>
              <a:rPr lang="en-US" dirty="0" smtClean="0"/>
              <a:t>Procurement: William Hall </a:t>
            </a:r>
            <a:r>
              <a:rPr lang="en-US" dirty="0" smtClean="0">
                <a:hlinkClick r:id="rId4"/>
              </a:rPr>
              <a:t>william.hall@la.gov</a:t>
            </a:r>
            <a:endParaRPr lang="en-US" dirty="0" smtClean="0"/>
          </a:p>
          <a:p>
            <a:pPr algn="l"/>
            <a:r>
              <a:rPr lang="en-US" dirty="0"/>
              <a:t>	</a:t>
            </a:r>
            <a:r>
              <a:rPr lang="en-US" dirty="0" smtClean="0"/>
              <a:t>         Kristie Galy </a:t>
            </a:r>
            <a:r>
              <a:rPr lang="en-US" dirty="0" smtClean="0">
                <a:hlinkClick r:id="rId5"/>
              </a:rPr>
              <a:t>Kristie.galy2@la.gov</a:t>
            </a:r>
            <a:endParaRPr lang="en-US" dirty="0" smtClean="0"/>
          </a:p>
          <a:p>
            <a:pPr algn="l"/>
            <a:r>
              <a:rPr lang="en-US" dirty="0" smtClean="0"/>
              <a:t>Labor, Civil Rights: Jimmy Martin </a:t>
            </a:r>
            <a:r>
              <a:rPr lang="en-US" dirty="0" smtClean="0">
                <a:hlinkClick r:id="rId6"/>
              </a:rPr>
              <a:t>james.martin@la.gov</a:t>
            </a:r>
            <a:endParaRPr lang="en-US" dirty="0"/>
          </a:p>
          <a:p>
            <a:pPr algn="l"/>
            <a:r>
              <a:rPr lang="en-US" dirty="0" smtClean="0"/>
              <a:t>Civil Rights: Denease McGee </a:t>
            </a:r>
            <a:r>
              <a:rPr lang="en-US" dirty="0" smtClean="0">
                <a:hlinkClick r:id="rId7"/>
              </a:rPr>
              <a:t>denease.mcgee2@la.gov</a:t>
            </a:r>
            <a:r>
              <a:rPr lang="en-US" dirty="0" smtClean="0"/>
              <a:t> </a:t>
            </a:r>
          </a:p>
          <a:p>
            <a:pPr algn="l"/>
            <a:r>
              <a:rPr lang="en-US" dirty="0" smtClean="0"/>
              <a:t>Environmental: Fenishia Favorite </a:t>
            </a:r>
            <a:r>
              <a:rPr lang="en-US" dirty="0" smtClean="0">
                <a:hlinkClick r:id="rId8"/>
              </a:rPr>
              <a:t>Fenishia.favorite@la.gov</a:t>
            </a:r>
            <a:endParaRPr lang="en-US" dirty="0" smtClean="0"/>
          </a:p>
          <a:p>
            <a:pPr algn="l"/>
            <a:r>
              <a:rPr lang="en-US" dirty="0"/>
              <a:t>	 </a:t>
            </a:r>
            <a:r>
              <a:rPr lang="en-US" dirty="0" smtClean="0"/>
              <a:t>         Layla Argrave </a:t>
            </a:r>
            <a:r>
              <a:rPr lang="en-US" dirty="0" smtClean="0">
                <a:solidFill>
                  <a:schemeClr val="bg1"/>
                </a:solidFill>
                <a:hlinkClick r:id="rId9"/>
              </a:rPr>
              <a:t>Layla.Argrave@la.gov</a:t>
            </a:r>
            <a:endParaRPr lang="en-US" dirty="0" smtClean="0">
              <a:solidFill>
                <a:schemeClr val="bg1"/>
              </a:solidFill>
            </a:endParaRPr>
          </a:p>
          <a:p>
            <a:pPr algn="l"/>
            <a:r>
              <a:rPr lang="en-US" dirty="0" smtClean="0"/>
              <a:t>Monitoring: Kristie Galy </a:t>
            </a:r>
            <a:r>
              <a:rPr lang="en-US" dirty="0" smtClean="0">
                <a:hlinkClick r:id="rId5"/>
              </a:rPr>
              <a:t>Kristie.galy2@la.gov</a:t>
            </a:r>
            <a:endParaRPr lang="en-US" dirty="0" smtClean="0"/>
          </a:p>
          <a:p>
            <a:pPr algn="l"/>
            <a:r>
              <a:rPr lang="en-US" dirty="0"/>
              <a:t>	</a:t>
            </a:r>
            <a:r>
              <a:rPr lang="en-US" dirty="0" smtClean="0"/>
              <a:t>     Jimmy Martin </a:t>
            </a:r>
            <a:r>
              <a:rPr lang="en-US" dirty="0" smtClean="0">
                <a:hlinkClick r:id="rId10"/>
              </a:rPr>
              <a:t>James.martin@la.gov</a:t>
            </a:r>
            <a:endParaRPr lang="en-US" dirty="0" smtClean="0"/>
          </a:p>
          <a:p>
            <a:pPr algn="l"/>
            <a:r>
              <a:rPr lang="en-US" dirty="0" smtClean="0"/>
              <a:t>Engineering: Jeff Tessier </a:t>
            </a:r>
            <a:r>
              <a:rPr lang="en-US" dirty="0" smtClean="0">
                <a:hlinkClick r:id="rId11"/>
              </a:rPr>
              <a:t>Jefferson.Tessier@la.gov</a:t>
            </a:r>
            <a:r>
              <a:rPr lang="en-US" dirty="0" smtClean="0"/>
              <a:t> 	</a:t>
            </a:r>
            <a:endParaRPr lang="en-US" dirty="0"/>
          </a:p>
        </p:txBody>
      </p:sp>
    </p:spTree>
    <p:extLst>
      <p:ext uri="{BB962C8B-B14F-4D97-AF65-F5344CB8AC3E}">
        <p14:creationId xmlns:p14="http://schemas.microsoft.com/office/powerpoint/2010/main" val="40863631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Tree>
    <p:extLst>
      <p:ext uri="{BB962C8B-B14F-4D97-AF65-F5344CB8AC3E}">
        <p14:creationId xmlns:p14="http://schemas.microsoft.com/office/powerpoint/2010/main" val="3059261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92945" y="721876"/>
            <a:ext cx="3124200" cy="762000"/>
          </a:xfrm>
        </p:spPr>
        <p:txBody>
          <a:bodyPr>
            <a:normAutofit/>
          </a:bodyPr>
          <a:lstStyle/>
          <a:p>
            <a:pPr algn="ctr" eaLnBrk="1" hangingPunct="1"/>
            <a:r>
              <a:rPr lang="en-US" dirty="0">
                <a:latin typeface="Gill Sans MT" panose="020B0502020104020203" pitchFamily="34" charset="0"/>
              </a:rPr>
              <a:t>Accounting</a:t>
            </a:r>
            <a:r>
              <a:rPr lang="en-US" dirty="0" smtClean="0">
                <a:latin typeface="Gill Sans MT" panose="020B0502020104020203" pitchFamily="34" charset="0"/>
              </a:rPr>
              <a:t> </a:t>
            </a:r>
          </a:p>
        </p:txBody>
      </p:sp>
      <p:sp>
        <p:nvSpPr>
          <p:cNvPr id="8195" name="Rectangle 3"/>
          <p:cNvSpPr>
            <a:spLocks noGrp="1" noChangeArrowheads="1"/>
          </p:cNvSpPr>
          <p:nvPr>
            <p:ph idx="1"/>
          </p:nvPr>
        </p:nvSpPr>
        <p:spPr>
          <a:xfrm>
            <a:off x="1301750" y="1716232"/>
            <a:ext cx="8553450" cy="4603750"/>
          </a:xfrm>
        </p:spPr>
        <p:txBody>
          <a:bodyPr>
            <a:normAutofit lnSpcReduction="10000"/>
          </a:bodyPr>
          <a:lstStyle/>
          <a:p>
            <a:pPr marL="240030" lvl="1">
              <a:buClr>
                <a:schemeClr val="tx2"/>
              </a:buClr>
              <a:buSzPct val="100000"/>
              <a:buFont typeface="Wingdings" panose="05000000000000000000" pitchFamily="2" charset="2"/>
              <a:buChar char="§"/>
            </a:pPr>
            <a:r>
              <a:rPr lang="en-US" sz="2500" dirty="0">
                <a:latin typeface="Gill Sans MT" panose="020B0502020104020203" pitchFamily="34" charset="0"/>
              </a:rPr>
              <a:t>Source Documentation – maintain evidence of expenditures of LCDBG funds paid to contractors and other parties.</a:t>
            </a:r>
          </a:p>
          <a:p>
            <a:pPr marL="240030" lvl="1">
              <a:buClr>
                <a:schemeClr val="tx2"/>
              </a:buClr>
              <a:buSzPct val="100000"/>
              <a:buFont typeface="Wingdings" panose="05000000000000000000" pitchFamily="2" charset="2"/>
              <a:buChar char="§"/>
            </a:pPr>
            <a:r>
              <a:rPr lang="en-US" sz="2500" dirty="0" smtClean="0">
                <a:latin typeface="Gill Sans MT" panose="020B0502020104020203" pitchFamily="34" charset="0"/>
              </a:rPr>
              <a:t>Surety bonding </a:t>
            </a:r>
            <a:r>
              <a:rPr lang="en-US" sz="2500" dirty="0">
                <a:latin typeface="Gill Sans MT" panose="020B0502020104020203" pitchFamily="34" charset="0"/>
              </a:rPr>
              <a:t>or fidelity insurance is required on those employees authorized to sign checks.</a:t>
            </a:r>
          </a:p>
          <a:p>
            <a:pPr marL="240030" lvl="1">
              <a:buClr>
                <a:schemeClr val="tx2"/>
              </a:buClr>
              <a:buSzPct val="100000"/>
              <a:buFont typeface="Wingdings" panose="05000000000000000000" pitchFamily="2" charset="2"/>
              <a:buChar char="§"/>
            </a:pPr>
            <a:r>
              <a:rPr lang="en-US" sz="2500" dirty="0" smtClean="0">
                <a:latin typeface="Gill Sans MT" panose="020B0502020104020203" pitchFamily="34" charset="0"/>
              </a:rPr>
              <a:t>The best way for LCDBG </a:t>
            </a:r>
            <a:r>
              <a:rPr lang="en-US" sz="2500" dirty="0">
                <a:latin typeface="Gill Sans MT" panose="020B0502020104020203" pitchFamily="34" charset="0"/>
              </a:rPr>
              <a:t>funds </a:t>
            </a:r>
            <a:r>
              <a:rPr lang="en-US" sz="2500" dirty="0" smtClean="0">
                <a:latin typeface="Gill Sans MT" panose="020B0502020104020203" pitchFamily="34" charset="0"/>
              </a:rPr>
              <a:t>to </a:t>
            </a:r>
            <a:r>
              <a:rPr lang="en-US" sz="2500" dirty="0">
                <a:latin typeface="Gill Sans MT" panose="020B0502020104020203" pitchFamily="34" charset="0"/>
              </a:rPr>
              <a:t>be recorded by the </a:t>
            </a:r>
            <a:r>
              <a:rPr lang="en-US" sz="2500" dirty="0" smtClean="0">
                <a:latin typeface="Gill Sans MT" panose="020B0502020104020203" pitchFamily="34" charset="0"/>
              </a:rPr>
              <a:t>grantee is in </a:t>
            </a:r>
            <a:r>
              <a:rPr lang="en-US" sz="2500" dirty="0">
                <a:latin typeface="Gill Sans MT" panose="020B0502020104020203" pitchFamily="34" charset="0"/>
              </a:rPr>
              <a:t>a separate Capital Projects fund or a separate Special Revenue fund.</a:t>
            </a:r>
          </a:p>
          <a:p>
            <a:pPr marL="582930" lvl="2" indent="-342900">
              <a:buClr>
                <a:schemeClr val="tx2"/>
              </a:buClr>
              <a:buSzPct val="100000"/>
              <a:buFont typeface="Arial" panose="020B0604020202020204" pitchFamily="34" charset="0"/>
              <a:buChar char="•"/>
            </a:pPr>
            <a:r>
              <a:rPr lang="en-US" sz="2300" dirty="0">
                <a:latin typeface="Gill Sans MT" panose="020B0502020104020203" pitchFamily="34" charset="0"/>
              </a:rPr>
              <a:t>CDBG regulations specifically require that financial reporting establish that funds were used for an eligible activity and </a:t>
            </a:r>
            <a:r>
              <a:rPr lang="en-US" sz="2300" b="1" dirty="0">
                <a:latin typeface="Gill Sans MT" panose="020B0502020104020203" pitchFamily="34" charset="0"/>
              </a:rPr>
              <a:t>clearly</a:t>
            </a:r>
            <a:r>
              <a:rPr lang="en-US" sz="2300" dirty="0">
                <a:latin typeface="Gill Sans MT" panose="020B0502020104020203" pitchFamily="34" charset="0"/>
              </a:rPr>
              <a:t> establish that funds were not used for ineligible purposes (ex. General Government or Operating and Maintenance expenses are </a:t>
            </a:r>
            <a:r>
              <a:rPr lang="en-US" sz="2300" b="1" dirty="0">
                <a:latin typeface="Gill Sans MT" panose="020B0502020104020203" pitchFamily="34" charset="0"/>
              </a:rPr>
              <a:t>not eligible expenses</a:t>
            </a:r>
            <a:r>
              <a:rPr lang="en-US" sz="2300" dirty="0">
                <a:latin typeface="Gill Sans MT" panose="020B0502020104020203" pitchFamily="34" charset="0"/>
              </a:rPr>
              <a:t>).</a:t>
            </a:r>
            <a:endParaRPr lang="en-US" dirty="0" smtClean="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466864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09625" y="1533525"/>
            <a:ext cx="8763000" cy="1885950"/>
          </a:xfrm>
        </p:spPr>
        <p:txBody>
          <a:bodyPr>
            <a:normAutofit fontScale="90000"/>
          </a:bodyPr>
          <a:lstStyle/>
          <a:p>
            <a:pPr algn="ctr" eaLnBrk="1" hangingPunct="1"/>
            <a:r>
              <a:rPr lang="en-US" sz="4800" dirty="0">
                <a:latin typeface="Gill Sans MT" panose="020B0502020104020203" pitchFamily="34" charset="0"/>
              </a:rPr>
              <a:t>Cash Management and Payments</a:t>
            </a:r>
            <a:r>
              <a:rPr lang="en-US" dirty="0" smtClean="0">
                <a:latin typeface="Gill Sans MT" panose="020B0502020104020203" pitchFamily="34" charset="0"/>
              </a:rPr>
              <a:t/>
            </a:r>
            <a:br>
              <a:rPr lang="en-US" dirty="0" smtClean="0">
                <a:latin typeface="Gill Sans MT" panose="020B0502020104020203" pitchFamily="34" charset="0"/>
              </a:rPr>
            </a:br>
            <a:r>
              <a:rPr lang="en-US" sz="2600" dirty="0">
                <a:latin typeface="Gill Sans MT" panose="020B0502020104020203" pitchFamily="34" charset="0"/>
              </a:rPr>
              <a:t>2 CFR 200.305</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28355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00150" y="430868"/>
            <a:ext cx="8229600" cy="742950"/>
          </a:xfrm>
        </p:spPr>
        <p:txBody>
          <a:bodyPr>
            <a:normAutofit fontScale="90000"/>
          </a:bodyPr>
          <a:lstStyle/>
          <a:p>
            <a:pPr algn="ctr"/>
            <a:r>
              <a:rPr lang="en-US" dirty="0">
                <a:latin typeface="Gill Sans MT" panose="020B0502020104020203" pitchFamily="34" charset="0"/>
              </a:rPr>
              <a:t>Bank Account</a:t>
            </a:r>
          </a:p>
        </p:txBody>
      </p:sp>
      <p:sp>
        <p:nvSpPr>
          <p:cNvPr id="9219" name="Rectangle 3"/>
          <p:cNvSpPr>
            <a:spLocks noGrp="1" noChangeArrowheads="1"/>
          </p:cNvSpPr>
          <p:nvPr>
            <p:ph idx="1"/>
          </p:nvPr>
        </p:nvSpPr>
        <p:spPr>
          <a:xfrm>
            <a:off x="1076325" y="1489077"/>
            <a:ext cx="8477250" cy="4636077"/>
          </a:xfrm>
        </p:spPr>
        <p:txBody>
          <a:bodyPr>
            <a:normAutofit/>
          </a:bodyPr>
          <a:lstStyle/>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Maintain a separate bank account for each grant – for all transactions including deposits &amp; payments to vendors.</a:t>
            </a:r>
          </a:p>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Must be a non-interest bearing account.</a:t>
            </a:r>
          </a:p>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Use pre-numbered checks, not counter checks.  (Unused checks may be used for future grants.  Void about 3-4 checks to create a clean sequence break.)</a:t>
            </a:r>
          </a:p>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Two signatures are required on all checks – DO NOT PRE-SIGN.</a:t>
            </a:r>
          </a:p>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Write the LCDBG Grant Agreement (contract) number on the check.</a:t>
            </a:r>
            <a:endParaRPr lang="en-US" sz="24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286028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1047751"/>
            <a:ext cx="8397204" cy="757461"/>
          </a:xfrm>
        </p:spPr>
        <p:txBody>
          <a:bodyPr>
            <a:normAutofit/>
          </a:bodyPr>
          <a:lstStyle/>
          <a:p>
            <a:pPr algn="ctr"/>
            <a:r>
              <a:rPr lang="en-US" dirty="0" smtClean="0">
                <a:latin typeface="Gill Sans MT" panose="020B0502020104020203" pitchFamily="34" charset="0"/>
              </a:rPr>
              <a:t>Clearing Account</a:t>
            </a:r>
            <a:endParaRPr lang="en-US" dirty="0">
              <a:latin typeface="Gill Sans MT" panose="020B0502020104020203" pitchFamily="34" charset="0"/>
            </a:endParaRPr>
          </a:p>
        </p:txBody>
      </p:sp>
      <p:sp>
        <p:nvSpPr>
          <p:cNvPr id="3" name="Content Placeholder 2"/>
          <p:cNvSpPr>
            <a:spLocks noGrp="1"/>
          </p:cNvSpPr>
          <p:nvPr>
            <p:ph idx="1"/>
          </p:nvPr>
        </p:nvSpPr>
        <p:spPr>
          <a:xfrm>
            <a:off x="1143000" y="2389858"/>
            <a:ext cx="8492454" cy="3651504"/>
          </a:xfrm>
        </p:spPr>
        <p:txBody>
          <a:bodyPr/>
          <a:lstStyle/>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Prior </a:t>
            </a:r>
            <a:r>
              <a:rPr lang="en-US" sz="2500" b="1" dirty="0">
                <a:latin typeface="Gill Sans MT" panose="020B0502020104020203" pitchFamily="34" charset="0"/>
              </a:rPr>
              <a:t>written approval </a:t>
            </a:r>
            <a:r>
              <a:rPr lang="en-US" sz="2500" dirty="0">
                <a:latin typeface="Gill Sans MT" panose="020B0502020104020203" pitchFamily="34" charset="0"/>
              </a:rPr>
              <a:t>must be obtained for use of a “general” or “central” bank account.</a:t>
            </a:r>
          </a:p>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All invoices must be paid in advance.</a:t>
            </a:r>
          </a:p>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Checks must clear prior to reimbursement.</a:t>
            </a:r>
          </a:p>
          <a:p>
            <a:pPr>
              <a:spcBef>
                <a:spcPts val="624"/>
              </a:spcBef>
              <a:buClr>
                <a:schemeClr val="tx2"/>
              </a:buClr>
              <a:buSzPct val="100000"/>
              <a:buFont typeface="Wingdings" panose="05000000000000000000" pitchFamily="2" charset="2"/>
              <a:buChar char="§"/>
            </a:pPr>
            <a:r>
              <a:rPr lang="en-US" sz="2500" dirty="0">
                <a:latin typeface="Gill Sans MT" panose="020B0502020104020203" pitchFamily="34" charset="0"/>
              </a:rPr>
              <a:t>Separate financial statements for LCDBG funds must still be produced.</a:t>
            </a:r>
            <a:endParaRPr lang="en-US"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747101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6041" y="1429327"/>
            <a:ext cx="8915400" cy="2438400"/>
          </a:xfrm>
        </p:spPr>
        <p:txBody>
          <a:bodyPr/>
          <a:lstStyle/>
          <a:p>
            <a:pPr algn="ctr" eaLnBrk="1" hangingPunct="1"/>
            <a:r>
              <a:rPr lang="en-US" sz="4600" dirty="0">
                <a:latin typeface="Gill Sans MT" panose="020B0502020104020203" pitchFamily="34" charset="0"/>
              </a:rPr>
              <a:t>Internal Controls and Bonding</a:t>
            </a:r>
            <a:br>
              <a:rPr lang="en-US" sz="4600" dirty="0">
                <a:latin typeface="Gill Sans MT" panose="020B0502020104020203" pitchFamily="34" charset="0"/>
              </a:rPr>
            </a:br>
            <a:r>
              <a:rPr lang="en-US" sz="2300" dirty="0">
                <a:latin typeface="Gill Sans MT" panose="020B0502020104020203" pitchFamily="34" charset="0"/>
              </a:rPr>
              <a:t>2 CFR 200.303</a:t>
            </a:r>
            <a:br>
              <a:rPr lang="en-US" sz="2300" dirty="0">
                <a:latin typeface="Gill Sans MT" panose="020B0502020104020203" pitchFamily="34" charset="0"/>
              </a:rPr>
            </a:br>
            <a:r>
              <a:rPr lang="en-US" sz="2300" dirty="0">
                <a:latin typeface="Gill Sans MT" panose="020B0502020104020203" pitchFamily="34" charset="0"/>
              </a:rPr>
              <a:t>2 CFR 200.304</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BF1F67-4767-442A-9053-16927FC5AA7D}"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545210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947235"/>
          </a:xfrm>
        </p:spPr>
        <p:txBody>
          <a:bodyPr>
            <a:normAutofit/>
          </a:bodyPr>
          <a:lstStyle/>
          <a:p>
            <a:pPr algn="ctr"/>
            <a:r>
              <a:rPr lang="en-US" dirty="0" smtClean="0">
                <a:latin typeface="Gill Sans MT" panose="020B0502020104020203" pitchFamily="34" charset="0"/>
              </a:rPr>
              <a:t>Introduction of Staff</a:t>
            </a:r>
            <a:endParaRPr lang="en-US" dirty="0">
              <a:latin typeface="Gill Sans MT" panose="020B0502020104020203" pitchFamily="34" charset="0"/>
            </a:endParaRPr>
          </a:p>
        </p:txBody>
      </p:sp>
      <p:sp>
        <p:nvSpPr>
          <p:cNvPr id="3" name="Content Placeholder 2"/>
          <p:cNvSpPr>
            <a:spLocks noGrp="1"/>
          </p:cNvSpPr>
          <p:nvPr>
            <p:ph sz="half" idx="1"/>
          </p:nvPr>
        </p:nvSpPr>
        <p:spPr>
          <a:xfrm>
            <a:off x="1298448" y="2054431"/>
            <a:ext cx="9517334" cy="3816017"/>
          </a:xfrm>
        </p:spPr>
        <p:txBody>
          <a:bodyPr>
            <a:normAutofit/>
          </a:bodyPr>
          <a:lstStyle/>
          <a:p>
            <a:r>
              <a:rPr lang="en-US" sz="2400" dirty="0" smtClean="0">
                <a:latin typeface="Gill Sans MT" panose="020B0502020104020203" pitchFamily="34" charset="0"/>
              </a:rPr>
              <a:t>Traci Watts –Director</a:t>
            </a:r>
          </a:p>
          <a:p>
            <a:r>
              <a:rPr lang="en-US" sz="2400" dirty="0" smtClean="0">
                <a:latin typeface="Gill Sans MT" panose="020B0502020104020203" pitchFamily="34" charset="0"/>
              </a:rPr>
              <a:t>Heather Paul – Assistant Director</a:t>
            </a:r>
          </a:p>
          <a:p>
            <a:r>
              <a:rPr lang="en-US" sz="2400" dirty="0" smtClean="0">
                <a:latin typeface="Gill Sans MT" panose="020B0502020104020203" pitchFamily="34" charset="0"/>
              </a:rPr>
              <a:t>Kimberly Rogers – Policy and Program Coordinator</a:t>
            </a:r>
          </a:p>
          <a:p>
            <a:r>
              <a:rPr lang="en-US" sz="2400" dirty="0" smtClean="0">
                <a:latin typeface="Gill Sans MT" panose="020B0502020104020203" pitchFamily="34" charset="0"/>
              </a:rPr>
              <a:t>Kristie Galy – Program Manager</a:t>
            </a:r>
          </a:p>
          <a:p>
            <a:r>
              <a:rPr lang="en-US" sz="2400" dirty="0" smtClean="0">
                <a:latin typeface="Gill Sans MT" panose="020B0502020104020203" pitchFamily="34" charset="0"/>
              </a:rPr>
              <a:t>Jefferson Tessier – Engineer</a:t>
            </a:r>
          </a:p>
          <a:p>
            <a:r>
              <a:rPr lang="en-US" sz="2400" dirty="0" smtClean="0">
                <a:latin typeface="Gill Sans MT" panose="020B0502020104020203" pitchFamily="34" charset="0"/>
              </a:rPr>
              <a:t>William Hall – Financial Analyst/ Program Specialist </a:t>
            </a:r>
          </a:p>
        </p:txBody>
      </p:sp>
    </p:spTree>
    <p:extLst>
      <p:ext uri="{BB962C8B-B14F-4D97-AF65-F5344CB8AC3E}">
        <p14:creationId xmlns:p14="http://schemas.microsoft.com/office/powerpoint/2010/main" val="392355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14739" y="463138"/>
            <a:ext cx="8382000" cy="1147420"/>
          </a:xfrm>
        </p:spPr>
        <p:txBody>
          <a:bodyPr>
            <a:noAutofit/>
          </a:bodyPr>
          <a:lstStyle/>
          <a:p>
            <a:pPr algn="ctr"/>
            <a:r>
              <a:rPr lang="en-US" sz="3600" dirty="0">
                <a:latin typeface="Gill Sans MT" panose="020B0502020104020203" pitchFamily="34" charset="0"/>
              </a:rPr>
              <a:t>Financial Management Questionnaire</a:t>
            </a:r>
          </a:p>
        </p:txBody>
      </p:sp>
      <p:sp>
        <p:nvSpPr>
          <p:cNvPr id="7171" name="Rectangle 3"/>
          <p:cNvSpPr>
            <a:spLocks noGrp="1" noChangeArrowheads="1"/>
          </p:cNvSpPr>
          <p:nvPr>
            <p:ph idx="1"/>
          </p:nvPr>
        </p:nvSpPr>
        <p:spPr>
          <a:xfrm>
            <a:off x="1190914" y="1850362"/>
            <a:ext cx="8629650" cy="4191000"/>
          </a:xfrm>
        </p:spPr>
        <p:txBody>
          <a:bodyPr>
            <a:normAutofit fontScale="70000" lnSpcReduction="20000"/>
          </a:bodyPr>
          <a:lstStyle/>
          <a:p>
            <a:pPr eaLnBrk="1" hangingPunct="1">
              <a:buClr>
                <a:schemeClr val="tx2"/>
              </a:buClr>
              <a:buSzPct val="100000"/>
              <a:buFont typeface="Wingdings" pitchFamily="2" charset="2"/>
              <a:buChar char="§"/>
            </a:pPr>
            <a:r>
              <a:rPr lang="en-US" sz="3400" dirty="0">
                <a:latin typeface="Gill Sans MT" panose="020B0502020104020203" pitchFamily="34" charset="0"/>
              </a:rPr>
              <a:t>List the people who actually perform various financial duties on the </a:t>
            </a:r>
            <a:r>
              <a:rPr lang="en-US" sz="3400" b="1" i="1" dirty="0">
                <a:latin typeface="Gill Sans MT" panose="020B0502020104020203" pitchFamily="34" charset="0"/>
              </a:rPr>
              <a:t>Financial Management Questionnaire</a:t>
            </a:r>
            <a:r>
              <a:rPr lang="en-US" sz="3400" b="1" dirty="0">
                <a:latin typeface="Gill Sans MT" panose="020B0502020104020203" pitchFamily="34" charset="0"/>
              </a:rPr>
              <a:t> </a:t>
            </a:r>
            <a:r>
              <a:rPr lang="en-US" sz="3400" dirty="0">
                <a:latin typeface="Gill Sans MT" panose="020B0502020104020203" pitchFamily="34" charset="0"/>
              </a:rPr>
              <a:t>(</a:t>
            </a:r>
            <a:r>
              <a:rPr lang="en-US" sz="3400" i="1" dirty="0">
                <a:latin typeface="Gill Sans MT" panose="020B0502020104020203" pitchFamily="34" charset="0"/>
              </a:rPr>
              <a:t>FMQ</a:t>
            </a:r>
            <a:r>
              <a:rPr lang="en-US" sz="3400" dirty="0">
                <a:latin typeface="Gill Sans MT" panose="020B0502020104020203" pitchFamily="34" charset="0"/>
              </a:rPr>
              <a:t>).</a:t>
            </a:r>
          </a:p>
          <a:p>
            <a:pPr eaLnBrk="1" hangingPunct="1">
              <a:buClr>
                <a:schemeClr val="tx2"/>
              </a:buClr>
              <a:buSzPct val="100000"/>
              <a:buFont typeface="Wingdings" pitchFamily="2" charset="2"/>
              <a:buChar char="§"/>
            </a:pPr>
            <a:r>
              <a:rPr lang="en-US" sz="3400" dirty="0">
                <a:latin typeface="Gill Sans MT" panose="020B0502020104020203" pitchFamily="34" charset="0"/>
              </a:rPr>
              <a:t>Make sure that </a:t>
            </a:r>
            <a:r>
              <a:rPr lang="en-US" sz="3400" i="1" u="sng" dirty="0">
                <a:latin typeface="Gill Sans MT" panose="020B0502020104020203" pitchFamily="34" charset="0"/>
              </a:rPr>
              <a:t>at least two</a:t>
            </a:r>
            <a:r>
              <a:rPr lang="en-US" sz="3400" i="1" dirty="0">
                <a:latin typeface="Gill Sans MT" panose="020B0502020104020203" pitchFamily="34" charset="0"/>
              </a:rPr>
              <a:t> </a:t>
            </a:r>
            <a:r>
              <a:rPr lang="en-US" sz="3400" dirty="0">
                <a:latin typeface="Gill Sans MT" panose="020B0502020104020203" pitchFamily="34" charset="0"/>
              </a:rPr>
              <a:t>people are listed as authorized to sign </a:t>
            </a:r>
            <a:r>
              <a:rPr lang="en-US" sz="3400" b="1" i="1" dirty="0">
                <a:latin typeface="Gill Sans MT" panose="020B0502020104020203" pitchFamily="34" charset="0"/>
              </a:rPr>
              <a:t>Requests for Payments </a:t>
            </a:r>
            <a:r>
              <a:rPr lang="en-US" sz="3400" dirty="0">
                <a:latin typeface="Gill Sans MT" panose="020B0502020104020203" pitchFamily="34" charset="0"/>
              </a:rPr>
              <a:t>(</a:t>
            </a:r>
            <a:r>
              <a:rPr lang="en-US" sz="3400" dirty="0" smtClean="0">
                <a:latin typeface="Gill Sans MT" panose="020B0502020104020203" pitchFamily="34" charset="0"/>
              </a:rPr>
              <a:t>RFPs</a:t>
            </a:r>
            <a:r>
              <a:rPr lang="en-US" sz="3400" dirty="0">
                <a:latin typeface="Gill Sans MT" panose="020B0502020104020203" pitchFamily="34" charset="0"/>
              </a:rPr>
              <a:t>).</a:t>
            </a:r>
          </a:p>
          <a:p>
            <a:pPr eaLnBrk="1" hangingPunct="1">
              <a:buClr>
                <a:schemeClr val="tx2"/>
              </a:buClr>
              <a:buSzPct val="100000"/>
              <a:buFont typeface="Wingdings" pitchFamily="2" charset="2"/>
              <a:buChar char="§"/>
            </a:pPr>
            <a:r>
              <a:rPr lang="en-US" sz="3400" dirty="0" smtClean="0">
                <a:latin typeface="Gill Sans MT" panose="020B0502020104020203" pitchFamily="34" charset="0"/>
              </a:rPr>
              <a:t>Make </a:t>
            </a:r>
            <a:r>
              <a:rPr lang="en-US" sz="3400" dirty="0">
                <a:latin typeface="Gill Sans MT" panose="020B0502020104020203" pitchFamily="34" charset="0"/>
              </a:rPr>
              <a:t>sure that </a:t>
            </a:r>
            <a:r>
              <a:rPr lang="en-US" sz="3400" i="1" u="sng" dirty="0">
                <a:latin typeface="Gill Sans MT" panose="020B0502020104020203" pitchFamily="34" charset="0"/>
              </a:rPr>
              <a:t>at least two</a:t>
            </a:r>
            <a:r>
              <a:rPr lang="en-US" sz="3400" dirty="0">
                <a:latin typeface="Gill Sans MT" panose="020B0502020104020203" pitchFamily="34" charset="0"/>
              </a:rPr>
              <a:t> people are listed as authorized to sign checks, that they are the only ones signing them, and that they are either insured or bonded. </a:t>
            </a:r>
          </a:p>
          <a:p>
            <a:pPr eaLnBrk="1" hangingPunct="1">
              <a:buClr>
                <a:schemeClr val="tx2"/>
              </a:buClr>
              <a:buSzPct val="100000"/>
              <a:buFont typeface="Wingdings" pitchFamily="2" charset="2"/>
              <a:buChar char="§"/>
            </a:pPr>
            <a:r>
              <a:rPr lang="en-US" sz="3400" dirty="0">
                <a:latin typeface="Gill Sans MT" panose="020B0502020104020203" pitchFamily="34" charset="0"/>
              </a:rPr>
              <a:t>Person responsible for preparing fiscal year-end financial statements should have the skills and knowledge to apply Generally Accepted Accounting Principles (GAAP</a:t>
            </a:r>
            <a:r>
              <a:rPr lang="en-US" sz="3400" dirty="0" smtClean="0">
                <a:latin typeface="Gill Sans MT" panose="020B0502020104020203" pitchFamily="34" charset="0"/>
              </a:rPr>
              <a:t>).</a:t>
            </a:r>
          </a:p>
          <a:p>
            <a:pPr eaLnBrk="1" hangingPunct="1">
              <a:buClr>
                <a:schemeClr val="tx2"/>
              </a:buClr>
              <a:buSzPct val="100000"/>
              <a:buFont typeface="Wingdings" pitchFamily="2" charset="2"/>
              <a:buChar char="§"/>
            </a:pPr>
            <a:r>
              <a:rPr lang="en-US" sz="3400" dirty="0" smtClean="0">
                <a:latin typeface="Gill Sans MT" panose="020B0502020104020203" pitchFamily="34" charset="0"/>
              </a:rPr>
              <a:t>If there are changes in personnel, a new FMQ must be submitted for approval.</a:t>
            </a:r>
            <a:endParaRPr lang="en-US" dirty="0" smtClean="0">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BF1F67-4767-442A-9053-16927FC5AA7D}"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287279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26916" y="876783"/>
            <a:ext cx="8265663" cy="914401"/>
          </a:xfrm>
        </p:spPr>
        <p:txBody>
          <a:bodyPr>
            <a:noAutofit/>
          </a:bodyPr>
          <a:lstStyle/>
          <a:p>
            <a:pPr algn="ctr"/>
            <a:r>
              <a:rPr lang="en-US" dirty="0">
                <a:latin typeface="Gill Sans MT" panose="020B0502020104020203" pitchFamily="34" charset="0"/>
              </a:rPr>
              <a:t>Surety Bond/Insurance Policy</a:t>
            </a:r>
          </a:p>
        </p:txBody>
      </p:sp>
      <p:sp>
        <p:nvSpPr>
          <p:cNvPr id="8195" name="Rectangle 3"/>
          <p:cNvSpPr>
            <a:spLocks noGrp="1" noChangeArrowheads="1"/>
          </p:cNvSpPr>
          <p:nvPr>
            <p:ph idx="1"/>
          </p:nvPr>
        </p:nvSpPr>
        <p:spPr>
          <a:xfrm>
            <a:off x="1113520" y="1791184"/>
            <a:ext cx="8492454" cy="4328932"/>
          </a:xfrm>
        </p:spPr>
        <p:txBody>
          <a:bodyPr>
            <a:normAutofit fontScale="92500" lnSpcReduction="10000"/>
          </a:bodyPr>
          <a:lstStyle/>
          <a:p>
            <a:pPr eaLnBrk="1" hangingPunct="1">
              <a:buClr>
                <a:schemeClr val="tx2"/>
              </a:buClr>
              <a:buSzPct val="100000"/>
              <a:buFont typeface="Wingdings" pitchFamily="2" charset="2"/>
              <a:buChar char="§"/>
            </a:pPr>
            <a:r>
              <a:rPr lang="en-US" sz="2500" dirty="0">
                <a:latin typeface="Gill Sans MT" panose="020B0502020104020203" pitchFamily="34" charset="0"/>
              </a:rPr>
              <a:t>Generally, the people who handle financial transactions should be insured or covered by a surety bond.  </a:t>
            </a:r>
          </a:p>
          <a:p>
            <a:pPr>
              <a:buClr>
                <a:schemeClr val="tx2"/>
              </a:buClr>
              <a:buSzPct val="100000"/>
              <a:buFont typeface="Wingdings" pitchFamily="2" charset="2"/>
              <a:buChar char="§"/>
            </a:pPr>
            <a:r>
              <a:rPr lang="en-US" sz="2500" dirty="0">
                <a:latin typeface="Gill Sans MT" panose="020B0502020104020203" pitchFamily="34" charset="0"/>
              </a:rPr>
              <a:t>Typically, the </a:t>
            </a:r>
            <a:r>
              <a:rPr lang="en-US" sz="2500" i="1" u="sng" dirty="0">
                <a:latin typeface="Gill Sans MT" panose="020B0502020104020203" pitchFamily="34" charset="0"/>
              </a:rPr>
              <a:t>Elected Official</a:t>
            </a:r>
            <a:r>
              <a:rPr lang="en-US" sz="2500" dirty="0">
                <a:latin typeface="Gill Sans MT" panose="020B0502020104020203" pitchFamily="34" charset="0"/>
              </a:rPr>
              <a:t>, (Mayor or Parish President), the </a:t>
            </a:r>
            <a:r>
              <a:rPr lang="en-US" sz="2500" i="1" u="sng" dirty="0">
                <a:latin typeface="Gill Sans MT" panose="020B0502020104020203" pitchFamily="34" charset="0"/>
              </a:rPr>
              <a:t>Financial Officer</a:t>
            </a:r>
            <a:r>
              <a:rPr lang="en-US" sz="2500" i="1" dirty="0">
                <a:latin typeface="Gill Sans MT" panose="020B0502020104020203" pitchFamily="34" charset="0"/>
              </a:rPr>
              <a:t> </a:t>
            </a:r>
            <a:r>
              <a:rPr lang="en-US" sz="2500" dirty="0">
                <a:latin typeface="Gill Sans MT" panose="020B0502020104020203" pitchFamily="34" charset="0"/>
              </a:rPr>
              <a:t>and/or the </a:t>
            </a:r>
            <a:r>
              <a:rPr lang="en-US" sz="2500" i="1" u="sng" dirty="0">
                <a:latin typeface="Gill Sans MT" panose="020B0502020104020203" pitchFamily="34" charset="0"/>
              </a:rPr>
              <a:t>Clerk</a:t>
            </a:r>
            <a:r>
              <a:rPr lang="en-US" sz="2500" dirty="0">
                <a:latin typeface="Gill Sans MT" panose="020B0502020104020203" pitchFamily="34" charset="0"/>
              </a:rPr>
              <a:t> are covered by the Surety Bond or Insurance Policy.</a:t>
            </a:r>
          </a:p>
          <a:p>
            <a:pPr eaLnBrk="1" hangingPunct="1">
              <a:buClr>
                <a:schemeClr val="tx2"/>
              </a:buClr>
              <a:buSzPct val="100000"/>
              <a:buFont typeface="Wingdings" pitchFamily="2" charset="2"/>
              <a:buChar char="§"/>
            </a:pPr>
            <a:r>
              <a:rPr lang="en-US" sz="2500" dirty="0">
                <a:latin typeface="Gill Sans MT" panose="020B0502020104020203" pitchFamily="34" charset="0"/>
              </a:rPr>
              <a:t>Specifically, </a:t>
            </a:r>
            <a:r>
              <a:rPr lang="en-US" sz="2500" b="1" dirty="0">
                <a:latin typeface="Gill Sans MT" panose="020B0502020104020203" pitchFamily="34" charset="0"/>
              </a:rPr>
              <a:t>those authorized to sign checks must be covered</a:t>
            </a:r>
            <a:r>
              <a:rPr lang="en-US" sz="2500" dirty="0">
                <a:latin typeface="Gill Sans MT" panose="020B0502020104020203" pitchFamily="34" charset="0"/>
              </a:rPr>
              <a:t>.</a:t>
            </a:r>
          </a:p>
          <a:p>
            <a:pPr>
              <a:buClr>
                <a:schemeClr val="tx2"/>
              </a:buClr>
              <a:buSzPct val="100000"/>
              <a:buFont typeface="Wingdings" pitchFamily="2" charset="2"/>
              <a:buChar char="§"/>
            </a:pPr>
            <a:r>
              <a:rPr lang="en-US" sz="2500" dirty="0">
                <a:latin typeface="Gill Sans MT" panose="020B0502020104020203" pitchFamily="34" charset="0"/>
              </a:rPr>
              <a:t>Include a </a:t>
            </a:r>
            <a:r>
              <a:rPr lang="en-US" sz="2500" u="sng" dirty="0">
                <a:latin typeface="Gill Sans MT" panose="020B0502020104020203" pitchFamily="34" charset="0"/>
              </a:rPr>
              <a:t>current</a:t>
            </a:r>
            <a:r>
              <a:rPr lang="en-US" sz="2500" dirty="0">
                <a:latin typeface="Gill Sans MT" panose="020B0502020104020203" pitchFamily="34" charset="0"/>
              </a:rPr>
              <a:t> copy of the Surety Bond/Insurance Policy that specifically identifies the persons and/or positions insured with the Financial Management Questionnaire.</a:t>
            </a:r>
            <a:endParaRPr lang="en-US" sz="2500" i="1" dirty="0">
              <a:latin typeface="Gill Sans MT" panose="020B0502020104020203" pitchFamily="34" charset="0"/>
            </a:endParaRPr>
          </a:p>
          <a:p>
            <a:pPr eaLnBrk="1" hangingPunct="1">
              <a:buClr>
                <a:schemeClr val="tx2"/>
              </a:buClr>
              <a:buSzPct val="100000"/>
              <a:buFont typeface="Wingdings" pitchFamily="2" charset="2"/>
              <a:buChar char="§"/>
            </a:pPr>
            <a:r>
              <a:rPr lang="en-US" sz="2500" dirty="0">
                <a:solidFill>
                  <a:srgbClr val="FF0000"/>
                </a:solidFill>
                <a:latin typeface="Gill Sans MT" panose="020B0502020104020203" pitchFamily="34" charset="0"/>
              </a:rPr>
              <a:t>If </a:t>
            </a:r>
            <a:r>
              <a:rPr lang="en-US" sz="2500" dirty="0" smtClean="0">
                <a:solidFill>
                  <a:srgbClr val="FF0000"/>
                </a:solidFill>
                <a:latin typeface="Gill Sans MT" panose="020B0502020104020203" pitchFamily="34" charset="0"/>
              </a:rPr>
              <a:t>the FMQ is updated, documentation of current bonding is also needed.</a:t>
            </a:r>
            <a:endParaRPr lang="en-US" dirty="0" smtClean="0">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BF1F67-4767-442A-9053-16927FC5AA7D}"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987398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892" y="1551347"/>
            <a:ext cx="8229600" cy="1752600"/>
          </a:xfrm>
        </p:spPr>
        <p:txBody>
          <a:bodyPr/>
          <a:lstStyle/>
          <a:p>
            <a:pPr algn="ctr"/>
            <a:r>
              <a:rPr lang="en-US" dirty="0">
                <a:latin typeface="Gill Sans MT" panose="020B0502020104020203" pitchFamily="34" charset="0"/>
              </a:rPr>
              <a:t>Audit Requirements</a:t>
            </a:r>
            <a:r>
              <a:rPr lang="en-US" dirty="0" smtClean="0">
                <a:latin typeface="Gill Sans MT" panose="020B0502020104020203" pitchFamily="34" charset="0"/>
              </a:rPr>
              <a:t/>
            </a:r>
            <a:br>
              <a:rPr lang="en-US" dirty="0" smtClean="0">
                <a:latin typeface="Gill Sans MT" panose="020B0502020104020203" pitchFamily="34" charset="0"/>
              </a:rPr>
            </a:br>
            <a:r>
              <a:rPr lang="en-US" sz="2600" dirty="0">
                <a:latin typeface="Gill Sans MT" panose="020B0502020104020203" pitchFamily="34" charset="0"/>
              </a:rPr>
              <a:t>2 CFR Part 200 Subpart F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
        <p:nvSpPr>
          <p:cNvPr id="7" name="TextBox 6"/>
          <p:cNvSpPr txBox="1"/>
          <p:nvPr/>
        </p:nvSpPr>
        <p:spPr>
          <a:xfrm>
            <a:off x="2305292" y="3377768"/>
            <a:ext cx="64008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“…standards …for the audit of non-Federal entities expending Federal awards.”</a:t>
            </a:r>
          </a:p>
        </p:txBody>
      </p:sp>
      <p:sp>
        <p:nvSpPr>
          <p:cNvPr id="8" name="TextBox 7"/>
          <p:cNvSpPr txBox="1"/>
          <p:nvPr/>
        </p:nvSpPr>
        <p:spPr>
          <a:xfrm>
            <a:off x="1390893" y="4878842"/>
            <a:ext cx="822959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C181C"/>
                </a:solidFill>
                <a:effectLst/>
                <a:uLnTx/>
                <a:uFillTx/>
                <a:latin typeface="Gill Sans MT" panose="020B0502020104020203" pitchFamily="34" charset="0"/>
                <a:ea typeface="+mn-ea"/>
                <a:cs typeface="Calibri" panose="020F0502020204030204" pitchFamily="34" charset="0"/>
              </a:rPr>
              <a:t>Yes, LCDBG funds are Federal Funds</a:t>
            </a:r>
          </a:p>
        </p:txBody>
      </p:sp>
    </p:spTree>
    <p:extLst>
      <p:ext uri="{BB962C8B-B14F-4D97-AF65-F5344CB8AC3E}">
        <p14:creationId xmlns:p14="http://schemas.microsoft.com/office/powerpoint/2010/main" val="1725318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65" y="1485245"/>
            <a:ext cx="8229600" cy="1158289"/>
          </a:xfrm>
        </p:spPr>
        <p:txBody>
          <a:bodyPr/>
          <a:lstStyle/>
          <a:p>
            <a:pPr algn="ctr"/>
            <a:r>
              <a:rPr lang="en-US" dirty="0">
                <a:latin typeface="Gill Sans MT" panose="020B0502020104020203" pitchFamily="34" charset="0"/>
              </a:rPr>
              <a:t>Audit Requirements</a:t>
            </a:r>
            <a:r>
              <a:rPr lang="en-US" dirty="0" smtClean="0">
                <a:latin typeface="Gill Sans MT" panose="020B0502020104020203" pitchFamily="34" charset="0"/>
              </a:rPr>
              <a:t/>
            </a:r>
            <a:br>
              <a:rPr lang="en-US" dirty="0" smtClean="0">
                <a:latin typeface="Gill Sans MT" panose="020B0502020104020203" pitchFamily="34" charset="0"/>
              </a:rPr>
            </a:br>
            <a:r>
              <a:rPr lang="en-US" sz="2400" dirty="0">
                <a:latin typeface="Gill Sans MT" panose="020B0502020104020203" pitchFamily="34" charset="0"/>
              </a:rPr>
              <a:t>2 CFR 200.501</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
        <p:nvSpPr>
          <p:cNvPr id="7" name="TextBox 6"/>
          <p:cNvSpPr txBox="1"/>
          <p:nvPr/>
        </p:nvSpPr>
        <p:spPr>
          <a:xfrm>
            <a:off x="1486865" y="2869971"/>
            <a:ext cx="8458200" cy="1246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“Single audit.</a:t>
            </a:r>
            <a:r>
              <a:rPr kumimoji="0" lang="en-US" sz="2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 non-Federal entity that expends $750,000 or more during the non-Federal entity's fiscal year in Federal awards must have a single audit conducted…”</a:t>
            </a:r>
          </a:p>
        </p:txBody>
      </p:sp>
      <p:sp>
        <p:nvSpPr>
          <p:cNvPr id="3" name="TextBox 2"/>
          <p:cNvSpPr txBox="1"/>
          <p:nvPr/>
        </p:nvSpPr>
        <p:spPr>
          <a:xfrm>
            <a:off x="1486865" y="4991429"/>
            <a:ext cx="8458200"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C181C"/>
                </a:solidFill>
                <a:effectLst/>
                <a:uLnTx/>
                <a:uFillTx/>
                <a:latin typeface="Gill Sans MT" panose="020B0502020104020203" pitchFamily="34" charset="0"/>
                <a:ea typeface="+mn-ea"/>
                <a:cs typeface="Calibri" panose="020F0502020204030204" pitchFamily="34" charset="0"/>
              </a:rPr>
              <a:t>$750,000 in </a:t>
            </a:r>
            <a:r>
              <a:rPr kumimoji="0" lang="en-US" sz="2500" b="1" i="0" u="sng" strike="noStrike" kern="1200" cap="none" spc="0" normalizeH="0" baseline="0" noProof="0" dirty="0">
                <a:ln>
                  <a:noFill/>
                </a:ln>
                <a:solidFill>
                  <a:srgbClr val="1C181C"/>
                </a:solidFill>
                <a:effectLst/>
                <a:uLnTx/>
                <a:uFillTx/>
                <a:latin typeface="Gill Sans MT" panose="020B0502020104020203" pitchFamily="34" charset="0"/>
                <a:ea typeface="+mn-ea"/>
                <a:cs typeface="Calibri" panose="020F0502020204030204" pitchFamily="34" charset="0"/>
              </a:rPr>
              <a:t>total Federal expenditures</a:t>
            </a:r>
            <a:r>
              <a:rPr kumimoji="0" lang="en-US" sz="2500" b="1" i="0" u="none" strike="noStrike" kern="1200" cap="none" spc="0" normalizeH="0" baseline="0" noProof="0" dirty="0">
                <a:ln>
                  <a:noFill/>
                </a:ln>
                <a:solidFill>
                  <a:srgbClr val="1C181C"/>
                </a:solidFill>
                <a:effectLst/>
                <a:uLnTx/>
                <a:uFillTx/>
                <a:latin typeface="Gill Sans MT" panose="020B0502020104020203" pitchFamily="34" charset="0"/>
                <a:ea typeface="+mn-ea"/>
                <a:cs typeface="Calibri" panose="020F0502020204030204" pitchFamily="34" charset="0"/>
              </a:rPr>
              <a:t>, not just LCDBG</a:t>
            </a:r>
          </a:p>
        </p:txBody>
      </p:sp>
    </p:spTree>
    <p:extLst>
      <p:ext uri="{BB962C8B-B14F-4D97-AF65-F5344CB8AC3E}">
        <p14:creationId xmlns:p14="http://schemas.microsoft.com/office/powerpoint/2010/main" val="3609437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323" y="696359"/>
            <a:ext cx="8229600" cy="1164318"/>
          </a:xfrm>
        </p:spPr>
        <p:txBody>
          <a:bodyPr/>
          <a:lstStyle/>
          <a:p>
            <a:pPr algn="ctr"/>
            <a:r>
              <a:rPr lang="en-US" dirty="0">
                <a:latin typeface="Gill Sans MT" panose="020B0502020104020203" pitchFamily="34" charset="0"/>
              </a:rPr>
              <a:t>Audit Requirements</a:t>
            </a:r>
            <a:r>
              <a:rPr lang="en-US" dirty="0" smtClean="0">
                <a:latin typeface="Gill Sans MT" panose="020B0502020104020203" pitchFamily="34" charset="0"/>
              </a:rPr>
              <a:t/>
            </a:r>
            <a:br>
              <a:rPr lang="en-US" dirty="0" smtClean="0">
                <a:latin typeface="Gill Sans MT" panose="020B0502020104020203" pitchFamily="34" charset="0"/>
              </a:rPr>
            </a:br>
            <a:r>
              <a:rPr lang="en-US" sz="2400" dirty="0">
                <a:latin typeface="Gill Sans MT" panose="020B0502020104020203" pitchFamily="34" charset="0"/>
              </a:rPr>
              <a:t>2 CFR 200.508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
        <p:nvSpPr>
          <p:cNvPr id="7" name="TextBox 6"/>
          <p:cNvSpPr txBox="1"/>
          <p:nvPr/>
        </p:nvSpPr>
        <p:spPr>
          <a:xfrm>
            <a:off x="1466948" y="1860677"/>
            <a:ext cx="8763000" cy="4570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rPr>
              <a:t>It is the </a:t>
            </a:r>
            <a:r>
              <a:rPr kumimoji="0" lang="en-US" sz="2200" b="0" i="0" u="none" strike="noStrike" kern="1200" cap="none" spc="0" normalizeH="0" baseline="0" noProof="0" dirty="0" smtClean="0">
                <a:ln>
                  <a:noFill/>
                </a:ln>
                <a:solidFill>
                  <a:prstClr val="black">
                    <a:lumMod val="75000"/>
                    <a:lumOff val="25000"/>
                  </a:prstClr>
                </a:solidFill>
                <a:effectLst/>
                <a:uLnTx/>
                <a:uFillTx/>
                <a:latin typeface="Gill Sans MT" panose="020B0502020104020203" pitchFamily="34" charset="0"/>
                <a:ea typeface="+mn-ea"/>
                <a:cs typeface="+mn-cs"/>
              </a:rPr>
              <a:t>grantee’s </a:t>
            </a:r>
            <a:r>
              <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rPr>
              <a:t>responsibility to:</a:t>
            </a:r>
          </a:p>
          <a:p>
            <a:pPr marL="240030" marR="0" lvl="0" indent="-240030" algn="l" defTabSz="685800" rtl="0" eaLnBrk="1" fontAlgn="auto" latinLnBrk="0" hangingPunct="1">
              <a:lnSpc>
                <a:spcPct val="111000"/>
              </a:lnSpc>
              <a:spcBef>
                <a:spcPts val="930"/>
              </a:spcBef>
              <a:spcAft>
                <a:spcPts val="0"/>
              </a:spcAft>
              <a:buClr>
                <a:srgbClr val="1C181C"/>
              </a:buClr>
              <a:buSzPct val="100000"/>
              <a:buFont typeface="Wingdings" panose="05000000000000000000" pitchFamily="2" charset="2"/>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rPr>
              <a:t>Procure or otherwise arrange for the audit. </a:t>
            </a:r>
          </a:p>
          <a:p>
            <a:pPr marL="240030" marR="0" lvl="0" indent="-240030" algn="l" defTabSz="685800" rtl="0" eaLnBrk="1" fontAlgn="auto" latinLnBrk="0" hangingPunct="1">
              <a:lnSpc>
                <a:spcPct val="111000"/>
              </a:lnSpc>
              <a:spcBef>
                <a:spcPts val="930"/>
              </a:spcBef>
              <a:spcAft>
                <a:spcPts val="0"/>
              </a:spcAft>
              <a:buClr>
                <a:srgbClr val="1C181C"/>
              </a:buClr>
              <a:buSzPct val="100000"/>
              <a:buFont typeface="Wingdings" panose="05000000000000000000" pitchFamily="2" charset="2"/>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rPr>
              <a:t>Prepare appropriate financial statements, including the schedule of expenditures of Federal awards. </a:t>
            </a:r>
          </a:p>
          <a:p>
            <a:pPr marL="240030" marR="0" lvl="0" indent="-240030" algn="l" defTabSz="685800" rtl="0" eaLnBrk="1" fontAlgn="auto" latinLnBrk="0" hangingPunct="1">
              <a:lnSpc>
                <a:spcPct val="111000"/>
              </a:lnSpc>
              <a:spcBef>
                <a:spcPts val="930"/>
              </a:spcBef>
              <a:spcAft>
                <a:spcPts val="0"/>
              </a:spcAft>
              <a:buClr>
                <a:srgbClr val="1C181C"/>
              </a:buClr>
              <a:buSzPct val="100000"/>
              <a:buFont typeface="Wingdings" panose="05000000000000000000" pitchFamily="2" charset="2"/>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rPr>
              <a:t>Provide the auditor with access to personnel, accounts, books, records, supporting documentation, and other information.</a:t>
            </a:r>
          </a:p>
          <a:p>
            <a:pPr marL="240030" marR="0" lvl="0" indent="-240030" algn="l" defTabSz="685800" rtl="0" eaLnBrk="1" fontAlgn="auto" latinLnBrk="0" hangingPunct="1">
              <a:lnSpc>
                <a:spcPct val="111000"/>
              </a:lnSpc>
              <a:spcBef>
                <a:spcPts val="930"/>
              </a:spcBef>
              <a:spcAft>
                <a:spcPts val="0"/>
              </a:spcAft>
              <a:buClr>
                <a:srgbClr val="1C181C"/>
              </a:buClr>
              <a:buSzPct val="100000"/>
              <a:buFont typeface="Wingdings" panose="05000000000000000000" pitchFamily="2" charset="2"/>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rPr>
              <a:t>Promptly follow up and take corrective action on audit findings.</a:t>
            </a:r>
          </a:p>
          <a:p>
            <a:pPr marL="240030" marR="0" lvl="0" indent="-240030" algn="l" defTabSz="685800" rtl="0" eaLnBrk="1" fontAlgn="auto" latinLnBrk="0" hangingPunct="1">
              <a:lnSpc>
                <a:spcPct val="111000"/>
              </a:lnSpc>
              <a:spcBef>
                <a:spcPts val="930"/>
              </a:spcBef>
              <a:spcAft>
                <a:spcPts val="0"/>
              </a:spcAft>
              <a:buClr>
                <a:srgbClr val="1C181C"/>
              </a:buClr>
              <a:buSzPct val="100000"/>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FF0000"/>
                </a:solidFill>
                <a:effectLst/>
                <a:uLnTx/>
                <a:uFillTx/>
                <a:latin typeface="Gill Sans MT" panose="020B0502020104020203" pitchFamily="34" charset="0"/>
                <a:ea typeface="+mn-ea"/>
                <a:cs typeface="+mn-cs"/>
              </a:rPr>
              <a:t>Note:  If </a:t>
            </a:r>
            <a:r>
              <a:rPr kumimoji="0" lang="en-US" sz="2200" b="0" i="0" u="none" strike="noStrike" kern="1200" cap="none" spc="0" normalizeH="0" baseline="0" noProof="0" dirty="0">
                <a:ln>
                  <a:noFill/>
                </a:ln>
                <a:solidFill>
                  <a:srgbClr val="FF0000"/>
                </a:solidFill>
                <a:effectLst/>
                <a:uLnTx/>
                <a:uFillTx/>
                <a:latin typeface="Gill Sans MT" panose="020B0502020104020203" pitchFamily="34" charset="0"/>
                <a:ea typeface="+mn-ea"/>
                <a:cs typeface="+mn-cs"/>
              </a:rPr>
              <a:t>extension has been granted by the LLA, send a copy of LLA’s approval to the LGR.</a:t>
            </a:r>
          </a:p>
          <a:p>
            <a:pPr marL="240030" marR="0" lvl="0" indent="-240030" algn="l" defTabSz="685800" rtl="0" eaLnBrk="1" fontAlgn="auto" latinLnBrk="0" hangingPunct="1">
              <a:lnSpc>
                <a:spcPct val="111000"/>
              </a:lnSpc>
              <a:spcBef>
                <a:spcPts val="930"/>
              </a:spcBef>
              <a:spcAft>
                <a:spcPts val="0"/>
              </a:spcAft>
              <a:buClr>
                <a:srgbClr val="1C181C"/>
              </a:buClr>
              <a:buSzPct val="100000"/>
              <a:buFont typeface="Wingdings" panose="05000000000000000000" pitchFamily="2" charset="2"/>
              <a:buChar char="§"/>
              <a:tabLst/>
              <a:defRPr/>
            </a:pPr>
            <a:endParaRPr kumimoji="0" lang="en-US" sz="2400" b="0" i="0" u="none" strike="noStrike" kern="1200" cap="none" spc="0" normalizeH="0" baseline="0" noProof="0" dirty="0">
              <a:ln>
                <a:noFill/>
              </a:ln>
              <a:solidFill>
                <a:srgbClr val="1C181C">
                  <a:lumMod val="75000"/>
                  <a:lumOff val="25000"/>
                </a:srgbClr>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662874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890" y="486889"/>
            <a:ext cx="6492204" cy="1045028"/>
          </a:xfrm>
        </p:spPr>
        <p:txBody>
          <a:bodyPr>
            <a:normAutofit fontScale="90000"/>
          </a:bodyPr>
          <a:lstStyle/>
          <a:p>
            <a:pPr algn="ctr"/>
            <a:r>
              <a:rPr lang="en-US" sz="4200" dirty="0">
                <a:latin typeface="Gill Sans MT" panose="020B0502020104020203" pitchFamily="34" charset="0"/>
              </a:rPr>
              <a:t>Audit Requirements</a:t>
            </a:r>
            <a:r>
              <a:rPr lang="en-US" dirty="0" smtClean="0">
                <a:latin typeface="Gill Sans MT" panose="020B0502020104020203" pitchFamily="34" charset="0"/>
              </a:rPr>
              <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1270000" y="1782617"/>
            <a:ext cx="8321004" cy="4338783"/>
          </a:xfrm>
        </p:spPr>
        <p:txBody>
          <a:bodyPr>
            <a:normAutofit fontScale="92500"/>
          </a:bodyPr>
          <a:lstStyle/>
          <a:p>
            <a:pPr>
              <a:buClr>
                <a:schemeClr val="tx2"/>
              </a:buClr>
              <a:buSzPct val="100000"/>
              <a:buFont typeface="Wingdings" panose="05000000000000000000" pitchFamily="2" charset="2"/>
              <a:buChar char="§"/>
            </a:pPr>
            <a:r>
              <a:rPr lang="en-US" sz="2400" dirty="0">
                <a:latin typeface="Gill Sans MT" panose="020B0502020104020203" pitchFamily="34" charset="0"/>
              </a:rPr>
              <a:t>LCDBG funds should be reported in a separate Capital Projects fund or a separate Special Revenue fund</a:t>
            </a:r>
            <a:r>
              <a:rPr lang="en-US" sz="2400" dirty="0" smtClean="0">
                <a:latin typeface="Gill Sans MT" panose="020B0502020104020203" pitchFamily="34" charset="0"/>
              </a:rPr>
              <a:t>.</a:t>
            </a:r>
          </a:p>
          <a:p>
            <a:pPr>
              <a:buClr>
                <a:schemeClr val="tx2"/>
              </a:buClr>
              <a:buSzPct val="100000"/>
              <a:buFont typeface="Wingdings" panose="05000000000000000000" pitchFamily="2" charset="2"/>
              <a:buChar char="§"/>
            </a:pPr>
            <a:r>
              <a:rPr lang="en-US" sz="2400" dirty="0" smtClean="0">
                <a:latin typeface="Gill Sans MT" panose="020B0502020104020203" pitchFamily="34" charset="0"/>
              </a:rPr>
              <a:t>LCDBG revenue and program expenditures must be clearly identified.</a:t>
            </a:r>
          </a:p>
          <a:p>
            <a:pPr>
              <a:buClr>
                <a:schemeClr val="tx2"/>
              </a:buClr>
              <a:buSzPct val="100000"/>
              <a:buFont typeface="Wingdings" panose="05000000000000000000" pitchFamily="2" charset="2"/>
              <a:buChar char="§"/>
            </a:pPr>
            <a:r>
              <a:rPr lang="en-US" sz="2400" dirty="0">
                <a:latin typeface="Gill Sans MT" panose="020B0502020104020203" pitchFamily="34" charset="0"/>
              </a:rPr>
              <a:t>LCDBG funds utilized for each project should be separately identified.</a:t>
            </a:r>
          </a:p>
          <a:p>
            <a:pPr>
              <a:buClr>
                <a:schemeClr val="tx2"/>
              </a:buClr>
              <a:buSzPct val="100000"/>
              <a:buFont typeface="Wingdings" panose="05000000000000000000" pitchFamily="2" charset="2"/>
              <a:buChar char="§"/>
            </a:pPr>
            <a:r>
              <a:rPr lang="en-US" sz="2400" dirty="0" smtClean="0">
                <a:latin typeface="Gill Sans MT" panose="020B0502020104020203" pitchFamily="34" charset="0"/>
              </a:rPr>
              <a:t>If LCDBG funds are reported in or transferred to the enterprise/proprietary fund, or are otherwise not reported separately from other sources of funds, a supplemental schedule, containing </a:t>
            </a:r>
            <a:r>
              <a:rPr lang="en-US" sz="2400" dirty="0">
                <a:latin typeface="Gill Sans MT" panose="020B0502020104020203" pitchFamily="34" charset="0"/>
              </a:rPr>
              <a:t>agreed upon procedures, a balance sheet, and income </a:t>
            </a:r>
            <a:r>
              <a:rPr lang="en-US" sz="2400" dirty="0" smtClean="0">
                <a:latin typeface="Gill Sans MT" panose="020B0502020104020203" pitchFamily="34" charset="0"/>
              </a:rPr>
              <a:t>statement, should be included in the back of the audit report.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78580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44384"/>
            <a:ext cx="7729728" cy="1021278"/>
          </a:xfrm>
        </p:spPr>
        <p:txBody>
          <a:bodyPr/>
          <a:lstStyle/>
          <a:p>
            <a:pPr algn="ctr"/>
            <a:r>
              <a:rPr lang="en-US" dirty="0">
                <a:latin typeface="Gill Sans MT" panose="020B0502020104020203" pitchFamily="34" charset="0"/>
              </a:rPr>
              <a:t>Audit Requirements</a:t>
            </a:r>
            <a:endParaRPr lang="en-US" dirty="0"/>
          </a:p>
        </p:txBody>
      </p:sp>
      <p:sp>
        <p:nvSpPr>
          <p:cNvPr id="3" name="Content Placeholder 2"/>
          <p:cNvSpPr>
            <a:spLocks noGrp="1"/>
          </p:cNvSpPr>
          <p:nvPr>
            <p:ph idx="1"/>
          </p:nvPr>
        </p:nvSpPr>
        <p:spPr>
          <a:xfrm>
            <a:off x="677334" y="2160590"/>
            <a:ext cx="8409516" cy="3640136"/>
          </a:xfrm>
        </p:spPr>
        <p:txBody>
          <a:bodyPr/>
          <a:lstStyle/>
          <a:p>
            <a:pPr>
              <a:buClr>
                <a:schemeClr val="tx2"/>
              </a:buClr>
              <a:buSzPct val="100000"/>
              <a:buFont typeface="Wingdings" panose="05000000000000000000" pitchFamily="2" charset="2"/>
              <a:buChar char="§"/>
            </a:pPr>
            <a:r>
              <a:rPr lang="en-US" sz="2200" dirty="0">
                <a:latin typeface="Gill Sans MT" panose="020B0502020104020203" pitchFamily="34" charset="0"/>
              </a:rPr>
              <a:t>Grantee will be placed on the Louisiana Legislative Auditor’s (LLA) Non-Compliance List if the audit is not received by the LLA within 6 months of the fiscal year end date</a:t>
            </a:r>
            <a:r>
              <a:rPr lang="en-US" sz="2200" dirty="0" smtClean="0">
                <a:latin typeface="Gill Sans MT" panose="020B0502020104020203" pitchFamily="34" charset="0"/>
              </a:rPr>
              <a:t>.</a:t>
            </a:r>
            <a:endParaRPr lang="en-US" sz="2200" dirty="0">
              <a:latin typeface="Gill Sans MT" panose="020B0502020104020203" pitchFamily="34" charset="0"/>
            </a:endParaRPr>
          </a:p>
          <a:p>
            <a:pPr>
              <a:buClr>
                <a:schemeClr val="tx2"/>
              </a:buClr>
              <a:buSzPct val="100000"/>
              <a:buFont typeface="Wingdings" panose="05000000000000000000" pitchFamily="2" charset="2"/>
              <a:buChar char="§"/>
            </a:pPr>
            <a:r>
              <a:rPr lang="en-US" sz="2200" dirty="0">
                <a:solidFill>
                  <a:srgbClr val="FF0000"/>
                </a:solidFill>
                <a:latin typeface="Gill Sans MT" panose="020B0502020104020203" pitchFamily="34" charset="0"/>
              </a:rPr>
              <a:t>Note</a:t>
            </a:r>
            <a:r>
              <a:rPr lang="en-US" sz="2200" dirty="0" smtClean="0">
                <a:solidFill>
                  <a:srgbClr val="FF0000"/>
                </a:solidFill>
                <a:latin typeface="Gill Sans MT" panose="020B0502020104020203" pitchFamily="34" charset="0"/>
              </a:rPr>
              <a:t>:  </a:t>
            </a:r>
            <a:r>
              <a:rPr lang="en-US" sz="2200" dirty="0">
                <a:solidFill>
                  <a:srgbClr val="FF0000"/>
                </a:solidFill>
                <a:latin typeface="Gill Sans MT" panose="020B0502020104020203" pitchFamily="34" charset="0"/>
              </a:rPr>
              <a:t>If </a:t>
            </a:r>
            <a:r>
              <a:rPr lang="en-US" sz="2200" dirty="0" smtClean="0">
                <a:solidFill>
                  <a:srgbClr val="FF0000"/>
                </a:solidFill>
                <a:latin typeface="Gill Sans MT" panose="020B0502020104020203" pitchFamily="34" charset="0"/>
              </a:rPr>
              <a:t>grantee </a:t>
            </a:r>
            <a:r>
              <a:rPr lang="en-US" sz="2200" dirty="0">
                <a:solidFill>
                  <a:srgbClr val="FF0000"/>
                </a:solidFill>
                <a:latin typeface="Gill Sans MT" panose="020B0502020104020203" pitchFamily="34" charset="0"/>
              </a:rPr>
              <a:t>is on LLA’s Non-Compliance List, they cannot receive LCDBG funds.</a:t>
            </a:r>
          </a:p>
          <a:p>
            <a:endParaRPr lang="en-US" dirty="0"/>
          </a:p>
        </p:txBody>
      </p:sp>
    </p:spTree>
    <p:extLst>
      <p:ext uri="{BB962C8B-B14F-4D97-AF65-F5344CB8AC3E}">
        <p14:creationId xmlns:p14="http://schemas.microsoft.com/office/powerpoint/2010/main" val="939623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17963" y="713119"/>
            <a:ext cx="7924800" cy="1483816"/>
          </a:xfrm>
        </p:spPr>
        <p:txBody>
          <a:bodyPr>
            <a:normAutofit fontScale="90000"/>
          </a:bodyPr>
          <a:lstStyle/>
          <a:p>
            <a:pPr algn="ctr"/>
            <a:r>
              <a:rPr lang="en-US" sz="4400" dirty="0">
                <a:latin typeface="Gill Sans MT" panose="020B0502020104020203" pitchFamily="34" charset="0"/>
              </a:rPr>
              <a:t>Requests for Payments (RFP)</a:t>
            </a:r>
          </a:p>
        </p:txBody>
      </p:sp>
      <p:sp>
        <p:nvSpPr>
          <p:cNvPr id="2" name="Content Placeholder 1"/>
          <p:cNvSpPr>
            <a:spLocks noGrp="1"/>
          </p:cNvSpPr>
          <p:nvPr>
            <p:ph idx="1"/>
          </p:nvPr>
        </p:nvSpPr>
        <p:spPr>
          <a:xfrm>
            <a:off x="1946563" y="3359728"/>
            <a:ext cx="7467600" cy="1524000"/>
          </a:xfrm>
        </p:spPr>
        <p:txBody>
          <a:bodyPr>
            <a:normAutofit/>
          </a:bodyPr>
          <a:lstStyle/>
          <a:p>
            <a:pPr marL="0" indent="0" algn="ctr">
              <a:buNone/>
            </a:pPr>
            <a:r>
              <a:rPr lang="en-US" sz="2500" dirty="0">
                <a:latin typeface="Gill Sans MT" panose="020B0502020104020203" pitchFamily="34" charset="0"/>
              </a:rPr>
              <a:t>Requesting </a:t>
            </a:r>
            <a:r>
              <a:rPr lang="en-US" sz="2500" dirty="0" smtClean="0">
                <a:latin typeface="Gill Sans MT" panose="020B0502020104020203" pitchFamily="34" charset="0"/>
              </a:rPr>
              <a:t>Program </a:t>
            </a:r>
            <a:r>
              <a:rPr lang="en-US" sz="2500" dirty="0">
                <a:latin typeface="Gill Sans MT" panose="020B0502020104020203" pitchFamily="34" charset="0"/>
              </a:rPr>
              <a:t>F</a:t>
            </a:r>
            <a:r>
              <a:rPr lang="en-US" sz="2500" dirty="0" smtClean="0">
                <a:latin typeface="Gill Sans MT" panose="020B0502020104020203" pitchFamily="34" charset="0"/>
              </a:rPr>
              <a:t>unds From </a:t>
            </a:r>
            <a:r>
              <a:rPr lang="en-US" sz="2500" dirty="0">
                <a:latin typeface="Gill Sans MT" panose="020B0502020104020203" pitchFamily="34" charset="0"/>
              </a:rPr>
              <a:t>the State Office of Community Development-Local Government Assistance (OCD-LGA)</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164363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3332" y="729672"/>
            <a:ext cx="7239000" cy="838200"/>
          </a:xfrm>
        </p:spPr>
        <p:txBody>
          <a:bodyPr>
            <a:normAutofit/>
          </a:bodyPr>
          <a:lstStyle/>
          <a:p>
            <a:pPr algn="ctr"/>
            <a:r>
              <a:rPr lang="en-US" dirty="0">
                <a:latin typeface="Gill Sans MT" panose="020B0502020104020203" pitchFamily="34" charset="0"/>
              </a:rPr>
              <a:t>Request for Payment Form</a:t>
            </a:r>
          </a:p>
        </p:txBody>
      </p:sp>
      <p:sp>
        <p:nvSpPr>
          <p:cNvPr id="3075" name="Rectangle 3"/>
          <p:cNvSpPr>
            <a:spLocks noGrp="1" noChangeArrowheads="1"/>
          </p:cNvSpPr>
          <p:nvPr>
            <p:ph idx="1"/>
          </p:nvPr>
        </p:nvSpPr>
        <p:spPr>
          <a:xfrm>
            <a:off x="1159164" y="1701800"/>
            <a:ext cx="8458200" cy="4419600"/>
          </a:xfrm>
        </p:spPr>
        <p:txBody>
          <a:bodyPr>
            <a:normAutofit/>
          </a:bodyPr>
          <a:lstStyle/>
          <a:p>
            <a:pPr>
              <a:buClr>
                <a:schemeClr val="tx2"/>
              </a:buClr>
              <a:buSzPct val="100000"/>
              <a:buFont typeface="Wingdings" panose="05000000000000000000" pitchFamily="2" charset="2"/>
              <a:buChar char="§"/>
              <a:defRPr/>
            </a:pPr>
            <a:r>
              <a:rPr lang="en-US" sz="2000" dirty="0">
                <a:latin typeface="Gill Sans MT" panose="020B0502020104020203" pitchFamily="34" charset="0"/>
              </a:rPr>
              <a:t>Request for Payment Form – Available on-line at</a:t>
            </a:r>
            <a:r>
              <a:rPr lang="en-US" sz="2000" dirty="0" smtClean="0">
                <a:latin typeface="Gill Sans MT" panose="020B0502020104020203" pitchFamily="34" charset="0"/>
              </a:rPr>
              <a:t>:</a:t>
            </a:r>
          </a:p>
          <a:p>
            <a:pPr marL="800100" lvl="2" indent="0">
              <a:buClr>
                <a:schemeClr val="tx2"/>
              </a:buClr>
              <a:buSzPct val="100000"/>
              <a:buNone/>
              <a:defRPr/>
            </a:pPr>
            <a:r>
              <a:rPr lang="en-US" sz="2000" dirty="0">
                <a:latin typeface="Gill Sans MT" panose="020B0502020104020203" pitchFamily="34" charset="0"/>
                <a:hlinkClick r:id="rId3"/>
              </a:rPr>
              <a:t>https://www.doa.la.gov/doa/ocd-lga/lcdbg-programs/grant-management</a:t>
            </a:r>
            <a:r>
              <a:rPr lang="en-US" sz="2000" dirty="0" smtClean="0">
                <a:latin typeface="Gill Sans MT" panose="020B0502020104020203" pitchFamily="34" charset="0"/>
                <a:hlinkClick r:id="rId3"/>
              </a:rPr>
              <a:t>/</a:t>
            </a:r>
            <a:r>
              <a:rPr lang="en-US" sz="2000" dirty="0" smtClean="0">
                <a:latin typeface="Gill Sans MT" panose="020B0502020104020203" pitchFamily="34" charset="0"/>
              </a:rPr>
              <a:t> </a:t>
            </a:r>
            <a:endParaRPr lang="en-US" sz="2000" dirty="0">
              <a:latin typeface="Gill Sans MT" panose="020B0502020104020203" pitchFamily="34" charset="0"/>
            </a:endParaRPr>
          </a:p>
          <a:p>
            <a:pPr>
              <a:buClr>
                <a:schemeClr val="tx2"/>
              </a:buClr>
              <a:buSzPct val="100000"/>
              <a:buFont typeface="Wingdings" panose="05000000000000000000" pitchFamily="2" charset="2"/>
              <a:buChar char="§"/>
              <a:defRPr/>
            </a:pPr>
            <a:r>
              <a:rPr lang="en-US" sz="2000" dirty="0" smtClean="0">
                <a:latin typeface="Gill Sans MT" panose="020B0502020104020203" pitchFamily="34" charset="0"/>
              </a:rPr>
              <a:t>Signatures must match the Authorized Signature Form exactly as typed and signed, including middle initials and titles, (examples:  Dr., Sr., or Jr.)</a:t>
            </a:r>
          </a:p>
          <a:p>
            <a:pPr>
              <a:buClr>
                <a:schemeClr val="tx2"/>
              </a:buClr>
              <a:buSzPct val="100000"/>
              <a:buFont typeface="Wingdings" panose="05000000000000000000" pitchFamily="2" charset="2"/>
              <a:buChar char="§"/>
              <a:defRPr/>
            </a:pPr>
            <a:r>
              <a:rPr lang="en-US" sz="2000" dirty="0" smtClean="0">
                <a:latin typeface="Gill Sans MT" panose="020B0502020104020203" pitchFamily="34" charset="0"/>
              </a:rPr>
              <a:t>If </a:t>
            </a:r>
            <a:r>
              <a:rPr lang="en-US" sz="2000" dirty="0">
                <a:latin typeface="Gill Sans MT" panose="020B0502020104020203" pitchFamily="34" charset="0"/>
              </a:rPr>
              <a:t>there is a personnel change, please send us a new Authorized Signature Form and Financial Management Questionnaire.</a:t>
            </a:r>
            <a:endParaRPr lang="en-US" sz="2000" dirty="0">
              <a:solidFill>
                <a:schemeClr val="accent6">
                  <a:lumMod val="60000"/>
                  <a:lumOff val="40000"/>
                </a:schemeClr>
              </a:solidFill>
              <a:latin typeface="Gill Sans MT" panose="020B0502020104020203" pitchFamily="34" charset="0"/>
            </a:endParaRPr>
          </a:p>
          <a:p>
            <a:pPr marL="274320" indent="-274320">
              <a:buClr>
                <a:schemeClr val="accent3"/>
              </a:buClr>
              <a:buNone/>
              <a:defRPr/>
            </a:pPr>
            <a:endParaRPr lang="en-US" sz="2000" dirty="0" smtClean="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5235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12873B-E32A-4354-A38B-B9515A8961DE}"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pic>
        <p:nvPicPr>
          <p:cNvPr id="2" name="Picture 1"/>
          <p:cNvPicPr>
            <a:picLocks noChangeAspect="1"/>
          </p:cNvPicPr>
          <p:nvPr/>
        </p:nvPicPr>
        <p:blipFill>
          <a:blip r:embed="rId3"/>
          <a:stretch>
            <a:fillRect/>
          </a:stretch>
        </p:blipFill>
        <p:spPr>
          <a:xfrm>
            <a:off x="3581400" y="1"/>
            <a:ext cx="5401235" cy="6858001"/>
          </a:xfrm>
          <a:prstGeom prst="rect">
            <a:avLst/>
          </a:prstGeom>
        </p:spPr>
      </p:pic>
    </p:spTree>
    <p:extLst>
      <p:ext uri="{BB962C8B-B14F-4D97-AF65-F5344CB8AC3E}">
        <p14:creationId xmlns:p14="http://schemas.microsoft.com/office/powerpoint/2010/main" val="3950296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88770"/>
            <a:ext cx="7729728" cy="1009402"/>
          </a:xfrm>
        </p:spPr>
        <p:txBody>
          <a:bodyPr>
            <a:normAutofit/>
          </a:bodyPr>
          <a:lstStyle/>
          <a:p>
            <a:pPr algn="ctr"/>
            <a:r>
              <a:rPr lang="en-US" dirty="0" smtClean="0">
                <a:latin typeface="Gill Sans MT" panose="020B0502020104020203" pitchFamily="34" charset="0"/>
              </a:rPr>
              <a:t>Staff</a:t>
            </a:r>
            <a:endParaRPr lang="en-US" dirty="0">
              <a:latin typeface="Gill Sans MT" panose="020B0502020104020203" pitchFamily="34" charset="0"/>
            </a:endParaRPr>
          </a:p>
        </p:txBody>
      </p:sp>
      <p:sp>
        <p:nvSpPr>
          <p:cNvPr id="3" name="Content Placeholder 2"/>
          <p:cNvSpPr>
            <a:spLocks noGrp="1"/>
          </p:cNvSpPr>
          <p:nvPr>
            <p:ph idx="1"/>
          </p:nvPr>
        </p:nvSpPr>
        <p:spPr>
          <a:xfrm>
            <a:off x="677334" y="1436915"/>
            <a:ext cx="8596668" cy="4604448"/>
          </a:xfrm>
        </p:spPr>
        <p:txBody>
          <a:bodyPr>
            <a:normAutofit/>
          </a:bodyPr>
          <a:lstStyle/>
          <a:p>
            <a:endParaRPr lang="en-US" dirty="0" smtClean="0">
              <a:latin typeface="Gill Sans MT" panose="020B0502020104020203" pitchFamily="34" charset="0"/>
            </a:endParaRPr>
          </a:p>
          <a:p>
            <a:pPr marL="0" indent="0">
              <a:buNone/>
            </a:pPr>
            <a:endParaRPr lang="en-US" dirty="0" smtClean="0">
              <a:latin typeface="Gill Sans MT" panose="020B0502020104020203" pitchFamily="34" charset="0"/>
            </a:endParaRPr>
          </a:p>
          <a:p>
            <a:r>
              <a:rPr lang="en-US" dirty="0" smtClean="0">
                <a:latin typeface="Gill Sans MT" panose="020B0502020104020203" pitchFamily="34" charset="0"/>
              </a:rPr>
              <a:t>Janelle Dickey – Financial Analyst</a:t>
            </a:r>
          </a:p>
          <a:p>
            <a:r>
              <a:rPr lang="en-US" dirty="0" smtClean="0">
                <a:latin typeface="Gill Sans MT" panose="020B0502020104020203" pitchFamily="34" charset="0"/>
              </a:rPr>
              <a:t>Victoria Cavalier – Financial Analyst</a:t>
            </a:r>
          </a:p>
          <a:p>
            <a:r>
              <a:rPr lang="en-US" dirty="0" smtClean="0">
                <a:latin typeface="Gill Sans MT" panose="020B0502020104020203" pitchFamily="34" charset="0"/>
              </a:rPr>
              <a:t>Fenishia Favorite – Community Development Specialist </a:t>
            </a:r>
          </a:p>
          <a:p>
            <a:r>
              <a:rPr lang="en-US" dirty="0" smtClean="0">
                <a:latin typeface="Gill Sans MT" panose="020B0502020104020203" pitchFamily="34" charset="0"/>
              </a:rPr>
              <a:t>James Martin - </a:t>
            </a:r>
            <a:r>
              <a:rPr lang="en-US" dirty="0">
                <a:latin typeface="Gill Sans MT" panose="020B0502020104020203" pitchFamily="34" charset="0"/>
              </a:rPr>
              <a:t>Community Development Specialist </a:t>
            </a:r>
            <a:endParaRPr lang="en-US" dirty="0" smtClean="0">
              <a:latin typeface="Gill Sans MT" panose="020B0502020104020203" pitchFamily="34" charset="0"/>
            </a:endParaRPr>
          </a:p>
          <a:p>
            <a:r>
              <a:rPr lang="en-US" dirty="0" smtClean="0">
                <a:latin typeface="Gill Sans MT" panose="020B0502020104020203" pitchFamily="34" charset="0"/>
              </a:rPr>
              <a:t>Layla Argrave – Community Development Specialist</a:t>
            </a:r>
          </a:p>
          <a:p>
            <a:r>
              <a:rPr lang="en-US" dirty="0" smtClean="0">
                <a:latin typeface="Gill Sans MT" panose="020B0502020104020203" pitchFamily="34" charset="0"/>
              </a:rPr>
              <a:t>Denease McGee – </a:t>
            </a:r>
            <a:r>
              <a:rPr lang="en-US" dirty="0">
                <a:latin typeface="Gill Sans MT" panose="020B0502020104020203" pitchFamily="34" charset="0"/>
              </a:rPr>
              <a:t>Community Development Specialist</a:t>
            </a:r>
          </a:p>
          <a:p>
            <a:pPr marL="457200" lvl="1" indent="0">
              <a:buNone/>
            </a:pPr>
            <a:endParaRPr lang="en-US" dirty="0" smtClean="0">
              <a:latin typeface="Gill Sans MT" panose="020B0502020104020203" pitchFamily="34" charset="0"/>
            </a:endParaRPr>
          </a:p>
          <a:p>
            <a:pPr lvl="1"/>
            <a:endParaRPr lang="en-US" dirty="0" smtClean="0">
              <a:latin typeface="Gill Sans MT" panose="020B0502020104020203" pitchFamily="34" charset="0"/>
            </a:endParaRPr>
          </a:p>
          <a:p>
            <a:pPr lvl="1"/>
            <a:endParaRPr lang="en-US" dirty="0">
              <a:latin typeface="Gill Sans MT" panose="020B0502020104020203" pitchFamily="34" charset="0"/>
            </a:endParaRPr>
          </a:p>
          <a:p>
            <a:pPr lvl="1"/>
            <a:endParaRPr lang="en-US" dirty="0" smtClean="0">
              <a:latin typeface="Gill Sans MT" panose="020B0502020104020203" pitchFamily="34" charset="0"/>
            </a:endParaRPr>
          </a:p>
          <a:p>
            <a:pPr lvl="2"/>
            <a:endParaRPr lang="en-US" dirty="0">
              <a:latin typeface="Gill Sans MT" panose="020B0502020104020203" pitchFamily="34" charset="0"/>
            </a:endParaRPr>
          </a:p>
          <a:p>
            <a:pPr lvl="1"/>
            <a:endParaRPr lang="en-US" dirty="0" smtClean="0">
              <a:latin typeface="Gill Sans MT" panose="020B0502020104020203" pitchFamily="34" charset="0"/>
            </a:endParaRPr>
          </a:p>
        </p:txBody>
      </p:sp>
    </p:spTree>
    <p:extLst>
      <p:ext uri="{BB962C8B-B14F-4D97-AF65-F5344CB8AC3E}">
        <p14:creationId xmlns:p14="http://schemas.microsoft.com/office/powerpoint/2010/main" val="299634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4819" y="810218"/>
            <a:ext cx="7239001" cy="838200"/>
          </a:xfrm>
        </p:spPr>
        <p:txBody>
          <a:bodyPr>
            <a:normAutofit/>
          </a:bodyPr>
          <a:lstStyle/>
          <a:p>
            <a:pPr algn="ctr"/>
            <a:r>
              <a:rPr lang="en-US" dirty="0">
                <a:latin typeface="Gill Sans MT" panose="020B0502020104020203" pitchFamily="34" charset="0"/>
              </a:rPr>
              <a:t>RFP Form Procedures</a:t>
            </a:r>
          </a:p>
        </p:txBody>
      </p:sp>
      <p:sp>
        <p:nvSpPr>
          <p:cNvPr id="11267" name="Rectangle 3"/>
          <p:cNvSpPr>
            <a:spLocks noGrp="1" noChangeArrowheads="1"/>
          </p:cNvSpPr>
          <p:nvPr>
            <p:ph idx="1"/>
          </p:nvPr>
        </p:nvSpPr>
        <p:spPr>
          <a:xfrm>
            <a:off x="3352800" y="2209800"/>
            <a:ext cx="6934200" cy="4419600"/>
          </a:xfrm>
          <a:ln>
            <a:noFill/>
          </a:ln>
        </p:spPr>
        <p:txBody>
          <a:bodyPr>
            <a:normAutofit/>
          </a:bodyPr>
          <a:lstStyle/>
          <a:p>
            <a:pPr marL="240030" lvl="1">
              <a:buClr>
                <a:schemeClr val="tx2"/>
              </a:buClr>
              <a:buSzPct val="100000"/>
              <a:buFont typeface="Wingdings" panose="05000000000000000000" pitchFamily="2" charset="2"/>
              <a:buChar char="§"/>
            </a:pPr>
            <a:r>
              <a:rPr lang="en-US" sz="2500" dirty="0">
                <a:latin typeface="Gill Sans MT" panose="020B0502020104020203" pitchFamily="34" charset="0"/>
              </a:rPr>
              <a:t>Fill out the spreadsheet</a:t>
            </a:r>
          </a:p>
          <a:p>
            <a:pPr marL="240030" lvl="1">
              <a:buClr>
                <a:schemeClr val="tx2"/>
              </a:buClr>
              <a:buSzPct val="100000"/>
              <a:buFont typeface="Wingdings" panose="05000000000000000000" pitchFamily="2" charset="2"/>
              <a:buChar char="§"/>
            </a:pPr>
            <a:r>
              <a:rPr lang="en-US" sz="2500" dirty="0">
                <a:latin typeface="Gill Sans MT" panose="020B0502020104020203" pitchFamily="34" charset="0"/>
              </a:rPr>
              <a:t>Print 2 copies</a:t>
            </a:r>
          </a:p>
          <a:p>
            <a:pPr marL="240030" lvl="1">
              <a:buClr>
                <a:schemeClr val="tx2"/>
              </a:buClr>
              <a:buSzPct val="100000"/>
              <a:buFont typeface="Wingdings" panose="05000000000000000000" pitchFamily="2" charset="2"/>
              <a:buChar char="§"/>
            </a:pPr>
            <a:r>
              <a:rPr lang="en-US" sz="2500" dirty="0">
                <a:latin typeface="Gill Sans MT" panose="020B0502020104020203" pitchFamily="34" charset="0"/>
              </a:rPr>
              <a:t>Sign both in </a:t>
            </a:r>
            <a:r>
              <a:rPr lang="en-US" sz="2500" dirty="0">
                <a:solidFill>
                  <a:srgbClr val="0070C0"/>
                </a:solidFill>
                <a:latin typeface="Gill Sans MT" panose="020B0502020104020203" pitchFamily="34" charset="0"/>
              </a:rPr>
              <a:t>blue ink</a:t>
            </a:r>
          </a:p>
          <a:p>
            <a:pPr marL="240030" lvl="1">
              <a:buClr>
                <a:schemeClr val="tx2"/>
              </a:buClr>
              <a:buSzPct val="100000"/>
              <a:buFont typeface="Wingdings" panose="05000000000000000000" pitchFamily="2" charset="2"/>
              <a:buChar char="§"/>
            </a:pPr>
            <a:r>
              <a:rPr lang="en-US" sz="2500" dirty="0">
                <a:latin typeface="Gill Sans MT" panose="020B0502020104020203" pitchFamily="34" charset="0"/>
              </a:rPr>
              <a:t>Attach approved invoices</a:t>
            </a:r>
          </a:p>
          <a:p>
            <a:pPr marL="240030" lvl="1">
              <a:buClr>
                <a:schemeClr val="tx2"/>
              </a:buClr>
              <a:buSzPct val="100000"/>
              <a:buFont typeface="Wingdings" panose="05000000000000000000" pitchFamily="2" charset="2"/>
              <a:buChar char="§"/>
            </a:pPr>
            <a:r>
              <a:rPr lang="en-US" sz="2500" dirty="0">
                <a:latin typeface="Gill Sans MT" panose="020B0502020104020203" pitchFamily="34" charset="0"/>
              </a:rPr>
              <a:t>Mail to the OCD-LGA</a:t>
            </a:r>
            <a:endParaRPr lang="en-US" sz="28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227141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1946"/>
            <a:ext cx="6673174" cy="735563"/>
          </a:xfrm>
        </p:spPr>
        <p:txBody>
          <a:bodyPr>
            <a:normAutofit fontScale="90000"/>
          </a:bodyPr>
          <a:lstStyle/>
          <a:p>
            <a:pPr algn="ctr"/>
            <a:r>
              <a:rPr lang="en-US" sz="4000" dirty="0" smtClean="0">
                <a:latin typeface="Gill Sans MT" panose="020B0502020104020203" pitchFamily="34" charset="0"/>
              </a:rPr>
              <a:t>Invoices</a:t>
            </a:r>
            <a:endParaRPr lang="en-US" sz="4000" dirty="0">
              <a:latin typeface="Gill Sans MT" panose="020B0502020104020203" pitchFamily="34" charset="0"/>
            </a:endParaRPr>
          </a:p>
        </p:txBody>
      </p:sp>
      <p:sp>
        <p:nvSpPr>
          <p:cNvPr id="3" name="Content Placeholder 2"/>
          <p:cNvSpPr>
            <a:spLocks noGrp="1"/>
          </p:cNvSpPr>
          <p:nvPr>
            <p:ph idx="1"/>
          </p:nvPr>
        </p:nvSpPr>
        <p:spPr>
          <a:xfrm>
            <a:off x="1177637" y="1469362"/>
            <a:ext cx="8534400" cy="4572000"/>
          </a:xfrm>
        </p:spPr>
        <p:txBody>
          <a:bodyPr>
            <a:noAutofit/>
          </a:bodyPr>
          <a:lstStyle/>
          <a:p>
            <a:pPr>
              <a:buFont typeface="Wingdings" panose="05000000000000000000" pitchFamily="2" charset="2"/>
              <a:buChar char="§"/>
            </a:pPr>
            <a:r>
              <a:rPr lang="en-US" sz="2400" dirty="0">
                <a:latin typeface="Gill Sans MT" panose="020B0502020104020203" pitchFamily="34" charset="0"/>
              </a:rPr>
              <a:t>Must be submitted with all Requests for Payment.</a:t>
            </a:r>
          </a:p>
          <a:p>
            <a:pPr>
              <a:buFont typeface="Wingdings" panose="05000000000000000000" pitchFamily="2" charset="2"/>
              <a:buChar char="§"/>
            </a:pPr>
            <a:r>
              <a:rPr lang="en-US" sz="2400" dirty="0">
                <a:latin typeface="Gill Sans MT" panose="020B0502020104020203" pitchFamily="34" charset="0"/>
              </a:rPr>
              <a:t>Must identify the date the goods and/or services were received.</a:t>
            </a:r>
          </a:p>
          <a:p>
            <a:pPr>
              <a:buFont typeface="Wingdings" panose="05000000000000000000" pitchFamily="2" charset="2"/>
              <a:buChar char="§"/>
            </a:pPr>
            <a:r>
              <a:rPr lang="en-US" sz="2400" dirty="0">
                <a:latin typeface="Gill Sans MT" panose="020B0502020104020203" pitchFamily="34" charset="0"/>
              </a:rPr>
              <a:t>If goods are provided, the vendor must identify the item(s) quantities and unit costs.</a:t>
            </a:r>
          </a:p>
          <a:p>
            <a:pPr>
              <a:buFont typeface="Wingdings" panose="05000000000000000000" pitchFamily="2" charset="2"/>
              <a:buChar char="§"/>
            </a:pPr>
            <a:r>
              <a:rPr lang="en-US" sz="2400" dirty="0">
                <a:latin typeface="Gill Sans MT" panose="020B0502020104020203" pitchFamily="34" charset="0"/>
              </a:rPr>
              <a:t>For services rendered, the vendor must state the time period covered by the invoice.</a:t>
            </a:r>
            <a:endParaRPr lang="en-US" sz="2400" i="1" dirty="0">
              <a:latin typeface="Gill Sans MT" panose="020B0502020104020203" pitchFamily="34" charset="0"/>
            </a:endParaRPr>
          </a:p>
          <a:p>
            <a:pPr>
              <a:buFont typeface="Wingdings" panose="05000000000000000000" pitchFamily="2" charset="2"/>
              <a:buChar char="§"/>
            </a:pPr>
            <a:r>
              <a:rPr lang="en-US" sz="2400" dirty="0">
                <a:latin typeface="Gill Sans MT" panose="020B0502020104020203" pitchFamily="34" charset="0"/>
              </a:rPr>
              <a:t>For professional services (2 CFR 200.459), the vendor must identify the task, the effort (in hours), and the hourly rate.</a:t>
            </a:r>
          </a:p>
          <a:p>
            <a:pPr>
              <a:buFont typeface="Wingdings" panose="05000000000000000000" pitchFamily="2" charset="2"/>
              <a:buChar char="§"/>
            </a:pPr>
            <a:r>
              <a:rPr lang="en-US" sz="2400" dirty="0">
                <a:latin typeface="Gill Sans MT" panose="020B0502020104020203" pitchFamily="34" charset="0"/>
              </a:rPr>
              <a:t>Beginning and ending dates should be on all invoices.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940315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709" y="678874"/>
            <a:ext cx="6673174" cy="1031855"/>
          </a:xfrm>
        </p:spPr>
        <p:txBody>
          <a:bodyPr/>
          <a:lstStyle/>
          <a:p>
            <a:pPr algn="ctr"/>
            <a:r>
              <a:rPr lang="en-US" dirty="0" smtClean="0"/>
              <a:t>Invoices</a:t>
            </a:r>
            <a:endParaRPr lang="en-US" dirty="0"/>
          </a:p>
        </p:txBody>
      </p:sp>
      <p:sp>
        <p:nvSpPr>
          <p:cNvPr id="3" name="Content Placeholder 2"/>
          <p:cNvSpPr>
            <a:spLocks noGrp="1"/>
          </p:cNvSpPr>
          <p:nvPr>
            <p:ph idx="1"/>
          </p:nvPr>
        </p:nvSpPr>
        <p:spPr>
          <a:xfrm>
            <a:off x="887796" y="1710729"/>
            <a:ext cx="8001000" cy="4572000"/>
          </a:xfrm>
        </p:spPr>
        <p:txBody>
          <a:bodyPr>
            <a:noAutofit/>
          </a:bodyPr>
          <a:lstStyle/>
          <a:p>
            <a:pPr>
              <a:buClr>
                <a:schemeClr val="tx2"/>
              </a:buClr>
              <a:buSzPct val="100000"/>
              <a:buFont typeface="Wingdings" panose="05000000000000000000" pitchFamily="2" charset="2"/>
              <a:buChar char="§"/>
            </a:pPr>
            <a:r>
              <a:rPr lang="en-US" sz="2400" dirty="0">
                <a:latin typeface="Gill Sans MT" panose="020B0502020104020203" pitchFamily="34" charset="0"/>
              </a:rPr>
              <a:t>If “other” money is covering part of the invoice, identify the LCDBG portion and the “other” portion.</a:t>
            </a:r>
          </a:p>
          <a:p>
            <a:pPr marL="514350" indent="-514350">
              <a:buClr>
                <a:schemeClr val="tx2"/>
              </a:buClr>
              <a:buNone/>
            </a:pPr>
            <a:r>
              <a:rPr lang="en-US" sz="2400" dirty="0">
                <a:latin typeface="Gill Sans MT" panose="020B0502020104020203" pitchFamily="34" charset="0"/>
              </a:rPr>
              <a:t>	Example:	City funds		$5,000</a:t>
            </a:r>
          </a:p>
          <a:p>
            <a:pPr marL="514350" indent="-514350">
              <a:buClr>
                <a:schemeClr val="tx2"/>
              </a:buClr>
              <a:buNone/>
            </a:pPr>
            <a:r>
              <a:rPr lang="en-US" sz="2400" dirty="0">
                <a:latin typeface="Gill Sans MT" panose="020B0502020104020203" pitchFamily="34" charset="0"/>
              </a:rPr>
              <a:t>				LCDBG funds	</a:t>
            </a:r>
            <a:r>
              <a:rPr lang="en-US" sz="2400" u="sng" dirty="0">
                <a:latin typeface="Gill Sans MT" panose="020B0502020104020203" pitchFamily="34" charset="0"/>
              </a:rPr>
              <a:t>$8,000</a:t>
            </a:r>
            <a:endParaRPr lang="en-US" sz="2400" dirty="0">
              <a:latin typeface="Gill Sans MT" panose="020B0502020104020203" pitchFamily="34" charset="0"/>
            </a:endParaRPr>
          </a:p>
          <a:p>
            <a:pPr marL="514350" indent="-514350">
              <a:buClr>
                <a:schemeClr val="tx2"/>
              </a:buClr>
              <a:buNone/>
            </a:pPr>
            <a:r>
              <a:rPr lang="en-US" sz="2400" dirty="0">
                <a:latin typeface="Gill Sans MT" panose="020B0502020104020203" pitchFamily="34" charset="0"/>
              </a:rPr>
              <a:t>				Total			$13,000</a:t>
            </a:r>
          </a:p>
          <a:p>
            <a:pPr>
              <a:buFont typeface="Wingdings" panose="05000000000000000000" pitchFamily="2" charset="2"/>
              <a:buChar char="§"/>
            </a:pPr>
            <a:r>
              <a:rPr lang="en-US" sz="2400" dirty="0">
                <a:latin typeface="Gill Sans MT" panose="020B0502020104020203" pitchFamily="34" charset="0"/>
              </a:rPr>
              <a:t>Invoices must be signed, indicating approval, by the person listed with that responsibility on the Financial Management Questionnaire.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849446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484" y="494661"/>
            <a:ext cx="7274767" cy="1300803"/>
          </a:xfrm>
        </p:spPr>
        <p:txBody>
          <a:bodyPr>
            <a:noAutofit/>
          </a:bodyPr>
          <a:lstStyle/>
          <a:p>
            <a:pPr lvl="1" algn="ctr" defTabSz="685800" rtl="0">
              <a:lnSpc>
                <a:spcPct val="99000"/>
              </a:lnSpc>
              <a:spcBef>
                <a:spcPct val="0"/>
              </a:spcBef>
            </a:pPr>
            <a:r>
              <a:rPr lang="en-US" sz="3600" kern="1200" dirty="0">
                <a:solidFill>
                  <a:schemeClr val="tx2">
                    <a:lumMod val="75000"/>
                    <a:lumOff val="25000"/>
                  </a:schemeClr>
                </a:solidFill>
                <a:latin typeface="Gill Sans MT" panose="020B0502020104020203" pitchFamily="34" charset="0"/>
                <a:ea typeface="+mn-ea"/>
                <a:cs typeface="+mn-cs"/>
              </a:rPr>
              <a:t>You can monitor deposits online at DOA-OSRAP website.</a:t>
            </a:r>
          </a:p>
        </p:txBody>
      </p:sp>
      <p:sp>
        <p:nvSpPr>
          <p:cNvPr id="3" name="Content Placeholder 2"/>
          <p:cNvSpPr>
            <a:spLocks noGrp="1"/>
          </p:cNvSpPr>
          <p:nvPr>
            <p:ph idx="1"/>
          </p:nvPr>
        </p:nvSpPr>
        <p:spPr/>
        <p:txBody>
          <a:bodyPr>
            <a:normAutofit/>
          </a:bodyPr>
          <a:lstStyle/>
          <a:p>
            <a:pPr marL="0" indent="0">
              <a:buNone/>
            </a:pPr>
            <a:r>
              <a:rPr lang="en-US" sz="3600" dirty="0">
                <a:latin typeface="Gill Sans MT" panose="020B0502020104020203" pitchFamily="34" charset="0"/>
              </a:rPr>
              <a:t>HERE’S HOW….</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747709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462" y="403548"/>
            <a:ext cx="8461973" cy="898779"/>
          </a:xfrm>
        </p:spPr>
        <p:txBody>
          <a:bodyPr anchor="t">
            <a:normAutofit fontScale="90000"/>
          </a:bodyPr>
          <a:lstStyle/>
          <a:p>
            <a:pPr algn="ctr"/>
            <a:r>
              <a:rPr lang="en-US" sz="3100" dirty="0">
                <a:latin typeface="Gill Sans MT" panose="020B0502020104020203" pitchFamily="34" charset="0"/>
              </a:rPr>
              <a:t>Office of Statewide Reporting and Accounting Policy (OSRAP</a:t>
            </a:r>
            <a:r>
              <a:rPr lang="en-US" sz="3100" dirty="0" smtClean="0">
                <a:latin typeface="Gill Sans MT" panose="020B0502020104020203" pitchFamily="34" charset="0"/>
              </a:rPr>
              <a:t>) – Click “Vendor Information”</a:t>
            </a:r>
            <a:r>
              <a:rPr lang="en-US" sz="3100" dirty="0">
                <a:latin typeface="Gill Sans MT" panose="020B0502020104020203" pitchFamily="34" charset="0"/>
              </a:rPr>
              <a:t/>
            </a:r>
            <a:br>
              <a:rPr lang="en-US" sz="3100" dirty="0">
                <a:latin typeface="Gill Sans MT" panose="020B0502020104020203" pitchFamily="34" charset="0"/>
              </a:rPr>
            </a:br>
            <a:r>
              <a:rPr lang="en-US" sz="2200" dirty="0">
                <a:latin typeface="Gill Sans MT" panose="020B0502020104020203" pitchFamily="34" charset="0"/>
                <a:hlinkClick r:id="rId3"/>
              </a:rPr>
              <a:t>https://www.doa.la.gov/doa/osrap</a:t>
            </a:r>
            <a:r>
              <a:rPr lang="en-US" sz="2200" dirty="0" smtClean="0">
                <a:latin typeface="Gill Sans MT" panose="020B0502020104020203" pitchFamily="34" charset="0"/>
                <a:hlinkClick r:id="rId3"/>
              </a:rPr>
              <a:t>/</a:t>
            </a:r>
            <a:r>
              <a:rPr lang="en-US" sz="2200" dirty="0" smtClean="0">
                <a:latin typeface="Gill Sans MT" panose="020B0502020104020203" pitchFamily="34" charset="0"/>
              </a:rPr>
              <a:t> </a:t>
            </a:r>
            <a:endParaRPr lang="en-US" sz="22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1C181C">
                  <a:lumMod val="75000"/>
                  <a:lumOff val="25000"/>
                </a:srgbClr>
              </a:solidFill>
              <a:effectLst/>
              <a:uLnTx/>
              <a:uFillTx/>
              <a:latin typeface="Century Schoolbook" panose="02040604050505020304"/>
              <a:ea typeface="+mn-ea"/>
              <a:cs typeface="+mn-cs"/>
            </a:endParaRPr>
          </a:p>
        </p:txBody>
      </p:sp>
      <p:pic>
        <p:nvPicPr>
          <p:cNvPr id="6" name="Picture 5"/>
          <p:cNvPicPr>
            <a:picLocks noChangeAspect="1"/>
          </p:cNvPicPr>
          <p:nvPr/>
        </p:nvPicPr>
        <p:blipFill>
          <a:blip r:embed="rId4"/>
          <a:stretch>
            <a:fillRect/>
          </a:stretch>
        </p:blipFill>
        <p:spPr>
          <a:xfrm>
            <a:off x="1841501" y="1714500"/>
            <a:ext cx="6464300" cy="4588704"/>
          </a:xfrm>
          <a:prstGeom prst="rect">
            <a:avLst/>
          </a:prstGeom>
        </p:spPr>
      </p:pic>
      <p:sp>
        <p:nvSpPr>
          <p:cNvPr id="7" name="Rectangle 6"/>
          <p:cNvSpPr/>
          <p:nvPr/>
        </p:nvSpPr>
        <p:spPr>
          <a:xfrm>
            <a:off x="3708400" y="2946400"/>
            <a:ext cx="1143000" cy="1473199"/>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47143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146" y="565727"/>
            <a:ext cx="8067290" cy="551873"/>
          </a:xfrm>
        </p:spPr>
        <p:txBody>
          <a:bodyPr>
            <a:noAutofit/>
          </a:bodyPr>
          <a:lstStyle/>
          <a:p>
            <a:r>
              <a:rPr lang="en-US" sz="2800" dirty="0">
                <a:latin typeface="Gill Sans MT" panose="020B0502020104020203" pitchFamily="34" charset="0"/>
              </a:rPr>
              <a:t>Then </a:t>
            </a:r>
            <a:r>
              <a:rPr lang="en-US" sz="2800" dirty="0" smtClean="0">
                <a:latin typeface="Gill Sans MT" panose="020B0502020104020203" pitchFamily="34" charset="0"/>
              </a:rPr>
              <a:t>“Vendor Payments – ISIS”</a:t>
            </a:r>
            <a:endParaRPr lang="en-US" sz="2800" dirty="0">
              <a:latin typeface="Gill Sans MT" panose="020B0502020104020203" pitchFamily="34" charset="0"/>
            </a:endParaRPr>
          </a:p>
        </p:txBody>
      </p:sp>
      <p:pic>
        <p:nvPicPr>
          <p:cNvPr id="7" name="Content Placeholder 6"/>
          <p:cNvPicPr>
            <a:picLocks noGrp="1" noChangeAspect="1"/>
          </p:cNvPicPr>
          <p:nvPr>
            <p:ph idx="1"/>
          </p:nvPr>
        </p:nvPicPr>
        <p:blipFill>
          <a:blip r:embed="rId3"/>
          <a:stretch>
            <a:fillRect/>
          </a:stretch>
        </p:blipFill>
        <p:spPr>
          <a:xfrm>
            <a:off x="1335571" y="1244600"/>
            <a:ext cx="7072150" cy="4796763"/>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2568575" y="5511800"/>
              <a:ext cx="1517650" cy="0"/>
            </p14:xfrm>
          </p:contentPart>
        </mc:Choice>
        <mc:Fallback xmlns="">
          <p:pic>
            <p:nvPicPr>
              <p:cNvPr id="9" name="Ink 8"/>
              <p:cNvPicPr/>
              <p:nvPr/>
            </p:nvPicPr>
            <p:blipFill>
              <a:blip r:embed="rId5"/>
              <a:stretch>
                <a:fillRect/>
              </a:stretch>
            </p:blipFill>
            <p:spPr>
              <a:xfrm>
                <a:off x="2520664" y="5511800"/>
                <a:ext cx="1613831" cy="0"/>
              </a:xfrm>
              <a:prstGeom prst="rect">
                <a:avLst/>
              </a:prstGeom>
            </p:spPr>
          </p:pic>
        </mc:Fallback>
      </mc:AlternateContent>
    </p:spTree>
    <p:extLst>
      <p:ext uri="{BB962C8B-B14F-4D97-AF65-F5344CB8AC3E}">
        <p14:creationId xmlns:p14="http://schemas.microsoft.com/office/powerpoint/2010/main" val="1554497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847" y="391886"/>
            <a:ext cx="7216389" cy="904948"/>
          </a:xfrm>
        </p:spPr>
        <p:txBody>
          <a:bodyPr>
            <a:noAutofit/>
          </a:bodyPr>
          <a:lstStyle/>
          <a:p>
            <a:pPr algn="ctr"/>
            <a:r>
              <a:rPr lang="en-US" sz="2800" dirty="0">
                <a:latin typeface="Gill Sans MT" panose="020B0502020104020203" pitchFamily="34" charset="0"/>
              </a:rPr>
              <a:t>Enter Taxpayer Identification Number (TIN).</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3926" y="1403206"/>
            <a:ext cx="7889091" cy="4765011"/>
          </a:xfr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644518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490" y="296883"/>
            <a:ext cx="7830127" cy="894608"/>
          </a:xfrm>
        </p:spPr>
        <p:txBody>
          <a:bodyPr>
            <a:normAutofit fontScale="90000"/>
          </a:bodyPr>
          <a:lstStyle/>
          <a:p>
            <a:pPr algn="ctr"/>
            <a:r>
              <a:rPr lang="en-US" sz="2800" dirty="0">
                <a:latin typeface="Gill Sans MT" panose="020B0502020104020203" pitchFamily="34" charset="0"/>
              </a:rPr>
              <a:t>Click the “Check All” </a:t>
            </a:r>
            <a:r>
              <a:rPr lang="en-US" sz="2800" dirty="0" smtClean="0">
                <a:latin typeface="Gill Sans MT" panose="020B0502020104020203" pitchFamily="34" charset="0"/>
              </a:rPr>
              <a:t>box, then “Payee Search.”</a:t>
            </a:r>
            <a:endParaRPr lang="en-US" sz="2800" dirty="0">
              <a:latin typeface="Gill Sans MT" panose="020B0502020104020203" pitchFamily="34" charset="0"/>
            </a:endParaRPr>
          </a:p>
        </p:txBody>
      </p:sp>
      <p:pic>
        <p:nvPicPr>
          <p:cNvPr id="5" name="Content Placeholder 4"/>
          <p:cNvPicPr>
            <a:picLocks noGrp="1" noChangeAspect="1"/>
          </p:cNvPicPr>
          <p:nvPr>
            <p:ph idx="1"/>
          </p:nvPr>
        </p:nvPicPr>
        <p:blipFill>
          <a:blip r:embed="rId3"/>
          <a:stretch>
            <a:fillRect/>
          </a:stretch>
        </p:blipFill>
        <p:spPr>
          <a:xfrm>
            <a:off x="1434552" y="1301767"/>
            <a:ext cx="6896648" cy="4740259"/>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
        <p:nvSpPr>
          <p:cNvPr id="3" name="Rectangle 2"/>
          <p:cNvSpPr/>
          <p:nvPr/>
        </p:nvSpPr>
        <p:spPr>
          <a:xfrm>
            <a:off x="7115175" y="3438525"/>
            <a:ext cx="895350" cy="20955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5"/>
          <p:cNvSpPr/>
          <p:nvPr/>
        </p:nvSpPr>
        <p:spPr>
          <a:xfrm>
            <a:off x="3183038" y="3738623"/>
            <a:ext cx="891251" cy="18519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1435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31" y="402993"/>
            <a:ext cx="8692587" cy="1556436"/>
          </a:xfrm>
        </p:spPr>
        <p:txBody>
          <a:bodyPr>
            <a:normAutofit fontScale="90000"/>
          </a:bodyPr>
          <a:lstStyle/>
          <a:p>
            <a:r>
              <a:rPr lang="en-US" sz="2800" dirty="0">
                <a:latin typeface="Gill Sans MT" panose="020B0502020104020203" pitchFamily="34" charset="0"/>
              </a:rPr>
              <a:t>Under </a:t>
            </a:r>
            <a:r>
              <a:rPr lang="en-US" sz="2800" dirty="0" smtClean="0">
                <a:latin typeface="Gill Sans MT" panose="020B0502020104020203" pitchFamily="34" charset="0"/>
              </a:rPr>
              <a:t>Optional Selection Criteria/Agency </a:t>
            </a:r>
            <a:r>
              <a:rPr lang="en-US" sz="2800" dirty="0">
                <a:latin typeface="Gill Sans MT" panose="020B0502020104020203" pitchFamily="34" charset="0"/>
              </a:rPr>
              <a:t>choose:</a:t>
            </a:r>
            <a:br>
              <a:rPr lang="en-US" sz="2800" dirty="0">
                <a:latin typeface="Gill Sans MT" panose="020B0502020104020203" pitchFamily="34" charset="0"/>
              </a:rPr>
            </a:br>
            <a:r>
              <a:rPr lang="en-US" sz="2500" dirty="0">
                <a:latin typeface="Gill Sans MT" panose="020B0502020104020203" pitchFamily="34" charset="0"/>
              </a:rPr>
              <a:t>107 DIVISION OF ADMINISTRATION (DOA</a:t>
            </a:r>
            <a:r>
              <a:rPr lang="en-US" sz="2600" dirty="0" smtClean="0">
                <a:latin typeface="Gill Sans MT" panose="020B0502020104020203" pitchFamily="34" charset="0"/>
              </a:rPr>
              <a:t>)</a:t>
            </a:r>
            <a:r>
              <a:rPr lang="en-US" sz="2800" dirty="0" smtClean="0">
                <a:latin typeface="Gill Sans MT" panose="020B0502020104020203" pitchFamily="34" charset="0"/>
              </a:rPr>
              <a:t>, then “Find Payments.”</a:t>
            </a:r>
            <a:endParaRPr lang="en-US" sz="2800" dirty="0">
              <a:latin typeface="Gill Sans MT" panose="020B0502020104020203" pitchFamily="34" charset="0"/>
            </a:endParaRPr>
          </a:p>
        </p:txBody>
      </p:sp>
      <p:pic>
        <p:nvPicPr>
          <p:cNvPr id="5" name="Content Placeholder 4"/>
          <p:cNvPicPr>
            <a:picLocks noGrp="1" noChangeAspect="1"/>
          </p:cNvPicPr>
          <p:nvPr>
            <p:ph idx="1"/>
          </p:nvPr>
        </p:nvPicPr>
        <p:blipFill>
          <a:blip r:embed="rId3"/>
          <a:stretch>
            <a:fillRect/>
          </a:stretch>
        </p:blipFill>
        <p:spPr>
          <a:xfrm>
            <a:off x="4609938" y="2638425"/>
            <a:ext cx="2972124" cy="3101975"/>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
        <p:nvSpPr>
          <p:cNvPr id="3" name="Rectangle 2"/>
          <p:cNvSpPr/>
          <p:nvPr/>
        </p:nvSpPr>
        <p:spPr>
          <a:xfrm>
            <a:off x="4896091" y="6296628"/>
            <a:ext cx="787079" cy="196769"/>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12698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62" y="201881"/>
            <a:ext cx="9453419" cy="1118919"/>
          </a:xfrm>
        </p:spPr>
        <p:txBody>
          <a:bodyPr>
            <a:normAutofit fontScale="90000"/>
          </a:bodyPr>
          <a:lstStyle/>
          <a:p>
            <a:pPr algn="ctr"/>
            <a:r>
              <a:rPr lang="en-US" sz="2800" dirty="0">
                <a:latin typeface="Gill Sans MT" panose="020B0502020104020203" pitchFamily="34" charset="0"/>
              </a:rPr>
              <a:t>You get a listing of all DOA payments. More detail can be found by clicking the Check/EFT Number.</a:t>
            </a:r>
          </a:p>
        </p:txBody>
      </p:sp>
      <p:pic>
        <p:nvPicPr>
          <p:cNvPr id="6" name="Content Placeholder 5"/>
          <p:cNvPicPr>
            <a:picLocks noGrp="1" noChangeAspect="1"/>
          </p:cNvPicPr>
          <p:nvPr>
            <p:ph idx="1"/>
          </p:nvPr>
        </p:nvPicPr>
        <p:blipFill>
          <a:blip r:embed="rId3"/>
          <a:stretch>
            <a:fillRect/>
          </a:stretch>
        </p:blipFill>
        <p:spPr>
          <a:xfrm>
            <a:off x="1389296" y="1320800"/>
            <a:ext cx="6961152" cy="4720562"/>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
        <p:nvSpPr>
          <p:cNvPr id="7" name="Rectangle 6"/>
          <p:cNvSpPr/>
          <p:nvPr/>
        </p:nvSpPr>
        <p:spPr>
          <a:xfrm>
            <a:off x="2806700" y="4572000"/>
            <a:ext cx="889000" cy="1524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0438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ill Sans MT" panose="020B0502020104020203" pitchFamily="34" charset="0"/>
              </a:rPr>
              <a:t>Questions &amp; Answers</a:t>
            </a:r>
            <a:r>
              <a:rPr lang="en-US" dirty="0" smtClean="0">
                <a:latin typeface="Gill Sans MT" panose="020B0502020104020203" pitchFamily="34" charset="0"/>
              </a:rPr>
              <a:t>/ Technical </a:t>
            </a:r>
            <a:r>
              <a:rPr lang="en-US" dirty="0">
                <a:latin typeface="Gill Sans MT" panose="020B0502020104020203" pitchFamily="34" charset="0"/>
              </a:rPr>
              <a:t>Assistance</a:t>
            </a:r>
          </a:p>
        </p:txBody>
      </p:sp>
      <p:sp>
        <p:nvSpPr>
          <p:cNvPr id="3" name="Subtitle 2"/>
          <p:cNvSpPr>
            <a:spLocks noGrp="1"/>
          </p:cNvSpPr>
          <p:nvPr>
            <p:ph type="subTitle" idx="1"/>
          </p:nvPr>
        </p:nvSpPr>
        <p:spPr/>
        <p:txBody>
          <a:bodyPr>
            <a:normAutofit lnSpcReduction="10000"/>
          </a:bodyPr>
          <a:lstStyle/>
          <a:p>
            <a:r>
              <a:rPr lang="en-US" dirty="0" smtClean="0">
                <a:latin typeface="Gill Sans MT" panose="020B0502020104020203" pitchFamily="34" charset="0"/>
              </a:rPr>
              <a:t>Answered by:</a:t>
            </a:r>
          </a:p>
          <a:p>
            <a:r>
              <a:rPr lang="en-US" dirty="0" smtClean="0">
                <a:latin typeface="Gill Sans MT" panose="020B0502020104020203" pitchFamily="34" charset="0"/>
              </a:rPr>
              <a:t>OCD STAFF</a:t>
            </a:r>
          </a:p>
          <a:p>
            <a:r>
              <a:rPr lang="en-US" dirty="0" smtClean="0">
                <a:latin typeface="Gill Sans MT" panose="020B0502020104020203" pitchFamily="34" charset="0"/>
              </a:rPr>
              <a:t>PLEASE TYPE ALL QUESTIONS IN THE CHAT BOX</a:t>
            </a:r>
            <a:endParaRPr lang="en-US" dirty="0">
              <a:latin typeface="Gill Sans MT" panose="020B0502020104020203" pitchFamily="34" charset="0"/>
            </a:endParaRPr>
          </a:p>
        </p:txBody>
      </p:sp>
    </p:spTree>
    <p:extLst>
      <p:ext uri="{BB962C8B-B14F-4D97-AF65-F5344CB8AC3E}">
        <p14:creationId xmlns:p14="http://schemas.microsoft.com/office/powerpoint/2010/main" val="312867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92" y="339437"/>
            <a:ext cx="7368789" cy="990600"/>
          </a:xfrm>
        </p:spPr>
        <p:txBody>
          <a:bodyPr>
            <a:noAutofit/>
          </a:bodyPr>
          <a:lstStyle/>
          <a:p>
            <a:r>
              <a:rPr lang="en-US" sz="2200" dirty="0">
                <a:latin typeface="Gill Sans MT" panose="020B0502020104020203" pitchFamily="34" charset="0"/>
              </a:rPr>
              <a:t>This shows CDBG Grant Agreement (contract) </a:t>
            </a:r>
            <a:r>
              <a:rPr lang="en-US" sz="2200" dirty="0" smtClean="0">
                <a:latin typeface="Gill Sans MT" panose="020B0502020104020203" pitchFamily="34" charset="0"/>
              </a:rPr>
              <a:t>#2000342631 </a:t>
            </a:r>
            <a:r>
              <a:rPr lang="en-US" sz="2200" dirty="0">
                <a:latin typeface="Gill Sans MT" panose="020B0502020104020203" pitchFamily="34" charset="0"/>
              </a:rPr>
              <a:t>paid on </a:t>
            </a:r>
            <a:r>
              <a:rPr lang="en-US" sz="2200" dirty="0" smtClean="0">
                <a:latin typeface="Gill Sans MT" panose="020B0502020104020203" pitchFamily="34" charset="0"/>
              </a:rPr>
              <a:t>12/19/19 </a:t>
            </a:r>
            <a:r>
              <a:rPr lang="en-US" sz="2200" dirty="0">
                <a:latin typeface="Gill Sans MT" panose="020B0502020104020203" pitchFamily="34" charset="0"/>
              </a:rPr>
              <a:t>in the amount of </a:t>
            </a:r>
            <a:r>
              <a:rPr lang="en-US" sz="2200" dirty="0" smtClean="0">
                <a:latin typeface="Gill Sans MT" panose="020B0502020104020203" pitchFamily="34" charset="0"/>
              </a:rPr>
              <a:t>$42,593.41.</a:t>
            </a:r>
            <a:endParaRPr lang="en-US" sz="2200" dirty="0">
              <a:latin typeface="Gill Sans MT" panose="020B0502020104020203" pitchFamily="34" charset="0"/>
            </a:endParaRPr>
          </a:p>
        </p:txBody>
      </p:sp>
      <p:pic>
        <p:nvPicPr>
          <p:cNvPr id="5" name="Content Placeholder 4"/>
          <p:cNvPicPr>
            <a:picLocks noGrp="1" noChangeAspect="1"/>
          </p:cNvPicPr>
          <p:nvPr>
            <p:ph idx="1"/>
          </p:nvPr>
        </p:nvPicPr>
        <p:blipFill>
          <a:blip r:embed="rId3"/>
          <a:stretch>
            <a:fillRect/>
          </a:stretch>
        </p:blipFill>
        <p:spPr>
          <a:xfrm>
            <a:off x="1177896" y="1435100"/>
            <a:ext cx="6920086" cy="4787900"/>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846951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198" y="568038"/>
            <a:ext cx="6673174" cy="1031855"/>
          </a:xfrm>
        </p:spPr>
        <p:txBody>
          <a:bodyPr/>
          <a:lstStyle/>
          <a:p>
            <a:pPr algn="ctr"/>
            <a:r>
              <a:rPr lang="en-US" dirty="0" smtClean="0">
                <a:latin typeface="Gill Sans MT" panose="020B0502020104020203" pitchFamily="34" charset="0"/>
              </a:rPr>
              <a:t>Receipt of Requested Funds</a:t>
            </a:r>
            <a:endParaRPr lang="en-US" dirty="0">
              <a:latin typeface="Gill Sans MT" panose="020B0502020104020203" pitchFamily="34" charset="0"/>
            </a:endParaRPr>
          </a:p>
        </p:txBody>
      </p:sp>
      <p:sp>
        <p:nvSpPr>
          <p:cNvPr id="3" name="Content Placeholder 2"/>
          <p:cNvSpPr>
            <a:spLocks noGrp="1"/>
          </p:cNvSpPr>
          <p:nvPr>
            <p:ph idx="1"/>
          </p:nvPr>
        </p:nvSpPr>
        <p:spPr>
          <a:xfrm>
            <a:off x="1275198" y="1958109"/>
            <a:ext cx="7079193" cy="3651504"/>
          </a:xfrm>
        </p:spPr>
        <p:txBody>
          <a:bodyPr>
            <a:normAutofit/>
          </a:bodyPr>
          <a:lstStyle/>
          <a:p>
            <a:pPr>
              <a:buClr>
                <a:schemeClr val="tx2"/>
              </a:buClr>
              <a:buSzPct val="100000"/>
              <a:buFont typeface="Wingdings" panose="05000000000000000000" pitchFamily="2" charset="2"/>
              <a:buChar char="§"/>
            </a:pPr>
            <a:r>
              <a:rPr lang="en-US" sz="2500" dirty="0">
                <a:latin typeface="Gill Sans MT" panose="020B0502020104020203" pitchFamily="34" charset="0"/>
              </a:rPr>
              <a:t>If the RFP is </a:t>
            </a:r>
            <a:r>
              <a:rPr lang="en-US" sz="2500" b="1" dirty="0">
                <a:latin typeface="Gill Sans MT" panose="020B0502020104020203" pitchFamily="34" charset="0"/>
              </a:rPr>
              <a:t>processed</a:t>
            </a:r>
            <a:r>
              <a:rPr lang="en-US" sz="2500" dirty="0">
                <a:latin typeface="Gill Sans MT" panose="020B0502020104020203" pitchFamily="34" charset="0"/>
              </a:rPr>
              <a:t> by Thursday afternoon, the money should be in the LCDBG account the following Friday.</a:t>
            </a:r>
          </a:p>
          <a:p>
            <a:pPr>
              <a:buClr>
                <a:schemeClr val="tx2"/>
              </a:buClr>
              <a:buSzPct val="100000"/>
              <a:buFont typeface="Wingdings" panose="05000000000000000000" pitchFamily="2" charset="2"/>
              <a:buChar char="§"/>
            </a:pPr>
            <a:r>
              <a:rPr lang="en-US" sz="2500" dirty="0">
                <a:latin typeface="Gill Sans MT" panose="020B0502020104020203" pitchFamily="34" charset="0"/>
              </a:rPr>
              <a:t>When expecting LCDBG funds, monitor the LCDBG account closely to see if funds were deposited.</a:t>
            </a:r>
          </a:p>
          <a:p>
            <a:pPr>
              <a:buClr>
                <a:schemeClr val="tx2"/>
              </a:buClr>
              <a:buSzPct val="100000"/>
              <a:buFont typeface="Wingdings" panose="05000000000000000000" pitchFamily="2" charset="2"/>
              <a:buChar char="§"/>
            </a:pPr>
            <a:r>
              <a:rPr lang="en-US" sz="2500" b="1" dirty="0">
                <a:latin typeface="Gill Sans MT" panose="020B0502020104020203" pitchFamily="34" charset="0"/>
              </a:rPr>
              <a:t>3-Day Rule</a:t>
            </a:r>
            <a:r>
              <a:rPr lang="en-US" sz="2500" dirty="0">
                <a:latin typeface="Gill Sans MT" panose="020B0502020104020203" pitchFamily="34" charset="0"/>
              </a:rPr>
              <a:t>:  Vendors must be paid within 3 business days of funds being deposited.</a:t>
            </a:r>
            <a:endParaRPr lang="en-US"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70524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4" y="778164"/>
            <a:ext cx="6673174" cy="955655"/>
          </a:xfrm>
        </p:spPr>
        <p:txBody>
          <a:bodyPr>
            <a:normAutofit fontScale="90000"/>
          </a:bodyPr>
          <a:lstStyle/>
          <a:p>
            <a:pPr algn="ctr"/>
            <a:r>
              <a:rPr lang="en-US" sz="4200" dirty="0">
                <a:latin typeface="Gill Sans MT" panose="020B0502020104020203" pitchFamily="34" charset="0"/>
              </a:rPr>
              <a:t>Program Income</a:t>
            </a:r>
            <a:r>
              <a:rPr lang="en-US" dirty="0" smtClean="0">
                <a:latin typeface="Gill Sans MT" panose="020B0502020104020203" pitchFamily="34" charset="0"/>
              </a:rPr>
              <a:t/>
            </a:r>
            <a:br>
              <a:rPr lang="en-US" dirty="0" smtClean="0">
                <a:latin typeface="Gill Sans MT" panose="020B0502020104020203" pitchFamily="34" charset="0"/>
              </a:rPr>
            </a:br>
            <a:r>
              <a:rPr lang="en-US" sz="2700" dirty="0">
                <a:latin typeface="Gill Sans MT" panose="020B0502020104020203" pitchFamily="34" charset="0"/>
              </a:rPr>
              <a:t>24 CFR 570.489(e) &amp; 24CFR 570.504</a:t>
            </a:r>
          </a:p>
        </p:txBody>
      </p:sp>
      <p:sp>
        <p:nvSpPr>
          <p:cNvPr id="3" name="Content Placeholder 2"/>
          <p:cNvSpPr>
            <a:spLocks noGrp="1"/>
          </p:cNvSpPr>
          <p:nvPr>
            <p:ph idx="1"/>
          </p:nvPr>
        </p:nvSpPr>
        <p:spPr>
          <a:xfrm>
            <a:off x="1022928" y="2322945"/>
            <a:ext cx="8382000" cy="3651504"/>
          </a:xfrm>
        </p:spPr>
        <p:txBody>
          <a:bodyPr>
            <a:normAutofit fontScale="92500"/>
          </a:bodyPr>
          <a:lstStyle/>
          <a:p>
            <a:pPr>
              <a:buFont typeface="Wingdings" panose="05000000000000000000" pitchFamily="2" charset="2"/>
              <a:buChar char="§"/>
            </a:pPr>
            <a:r>
              <a:rPr lang="en-US" sz="2700" dirty="0">
                <a:latin typeface="Gill Sans MT" panose="020B0502020104020203" pitchFamily="34" charset="0"/>
              </a:rPr>
              <a:t>Gross Income that is generated by the use of LCDBG funds.</a:t>
            </a:r>
          </a:p>
          <a:p>
            <a:pPr marL="532638" lvl="1" indent="-285750">
              <a:buFont typeface="Arial" panose="020B0604020202020204" pitchFamily="34" charset="0"/>
              <a:buChar char="•"/>
            </a:pPr>
            <a:r>
              <a:rPr lang="en-US" sz="2700" dirty="0">
                <a:latin typeface="Gill Sans MT" panose="020B0502020104020203" pitchFamily="34" charset="0"/>
              </a:rPr>
              <a:t>For example: Sale of firetrucks purchased by a previously funded grant or interest earned on LCDBG funds incorrectly deposited into an interest bearing account.</a:t>
            </a:r>
          </a:p>
          <a:p>
            <a:pPr marL="342900" lvl="1" indent="-342900">
              <a:buFont typeface="Wingdings" panose="05000000000000000000" pitchFamily="2" charset="2"/>
              <a:buChar char="§"/>
            </a:pPr>
            <a:r>
              <a:rPr lang="en-US" sz="2700" dirty="0">
                <a:latin typeface="Gill Sans MT" panose="020B0502020104020203" pitchFamily="34" charset="0"/>
              </a:rPr>
              <a:t>Any </a:t>
            </a:r>
            <a:r>
              <a:rPr lang="en-US" sz="2700" dirty="0" smtClean="0">
                <a:latin typeface="Gill Sans MT" panose="020B0502020104020203" pitchFamily="34" charset="0"/>
              </a:rPr>
              <a:t>program </a:t>
            </a:r>
            <a:r>
              <a:rPr lang="en-US" sz="2700" dirty="0">
                <a:latin typeface="Gill Sans MT" panose="020B0502020104020203" pitchFamily="34" charset="0"/>
              </a:rPr>
              <a:t>i</a:t>
            </a:r>
            <a:r>
              <a:rPr lang="en-US" sz="2700" dirty="0" smtClean="0">
                <a:latin typeface="Gill Sans MT" panose="020B0502020104020203" pitchFamily="34" charset="0"/>
              </a:rPr>
              <a:t>ncome </a:t>
            </a:r>
            <a:r>
              <a:rPr lang="en-US" sz="2700" dirty="0">
                <a:latin typeface="Gill Sans MT" panose="020B0502020104020203" pitchFamily="34" charset="0"/>
              </a:rPr>
              <a:t>earned as a result of the LCDBG Program </a:t>
            </a:r>
            <a:r>
              <a:rPr lang="en-US" sz="2700" dirty="0" smtClean="0">
                <a:latin typeface="Gill Sans MT" panose="020B0502020104020203" pitchFamily="34" charset="0"/>
              </a:rPr>
              <a:t>must </a:t>
            </a:r>
            <a:r>
              <a:rPr lang="en-US" sz="2700" dirty="0">
                <a:latin typeface="Gill Sans MT" panose="020B0502020104020203" pitchFamily="34" charset="0"/>
              </a:rPr>
              <a:t>be submitted to the State.</a:t>
            </a:r>
          </a:p>
          <a:p>
            <a:pPr marL="532638" lvl="1" indent="-285750">
              <a:buFont typeface="Arial" panose="020B0604020202020204" pitchFamily="34" charset="0"/>
              <a:buChar char="•"/>
            </a:pPr>
            <a:r>
              <a:rPr lang="en-US" sz="2700" dirty="0">
                <a:latin typeface="Gill Sans MT" panose="020B0502020104020203" pitchFamily="34" charset="0"/>
              </a:rPr>
              <a:t>Contact the OCD for instructions if program income is received or if there is a possibility that it will be received.</a:t>
            </a:r>
            <a:endParaRPr lang="en-US"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290273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225" y="609600"/>
            <a:ext cx="7354385" cy="866775"/>
          </a:xfrm>
        </p:spPr>
        <p:txBody>
          <a:bodyPr/>
          <a:lstStyle/>
          <a:p>
            <a:pPr algn="ctr"/>
            <a:r>
              <a:rPr lang="en-US" dirty="0" smtClean="0"/>
              <a:t>Monitoring</a:t>
            </a:r>
            <a:endParaRPr lang="en-US" dirty="0"/>
          </a:p>
        </p:txBody>
      </p:sp>
      <p:sp>
        <p:nvSpPr>
          <p:cNvPr id="3" name="Content Placeholder 2"/>
          <p:cNvSpPr>
            <a:spLocks noGrp="1"/>
          </p:cNvSpPr>
          <p:nvPr>
            <p:ph idx="1"/>
          </p:nvPr>
        </p:nvSpPr>
        <p:spPr>
          <a:xfrm>
            <a:off x="677334" y="1476375"/>
            <a:ext cx="8596668" cy="4901276"/>
          </a:xfrm>
        </p:spPr>
        <p:txBody>
          <a:bodyPr>
            <a:normAutofit fontScale="92500" lnSpcReduction="20000"/>
          </a:bodyPr>
          <a:lstStyle/>
          <a:p>
            <a:pPr>
              <a:buClr>
                <a:schemeClr val="tx2"/>
              </a:buClr>
              <a:buSzPct val="100000"/>
              <a:buFont typeface="Wingdings" panose="05000000000000000000" pitchFamily="2" charset="2"/>
              <a:buChar char="§"/>
            </a:pPr>
            <a:r>
              <a:rPr lang="en-US" sz="2600" dirty="0">
                <a:latin typeface="Gill Sans MT" panose="020B0502020104020203" pitchFamily="34" charset="0"/>
              </a:rPr>
              <a:t>For monitoring purposes – we need current &amp; accurate financial records including:</a:t>
            </a:r>
          </a:p>
          <a:p>
            <a:pPr marL="850900" lvl="1" indent="-457200">
              <a:buClr>
                <a:schemeClr val="tx2"/>
              </a:buClr>
              <a:buSzPct val="100000"/>
              <a:buFont typeface="Arial" panose="020B0604020202020204" pitchFamily="34" charset="0"/>
              <a:buChar char="•"/>
            </a:pPr>
            <a:r>
              <a:rPr lang="en-US" sz="2600" dirty="0">
                <a:latin typeface="Gill Sans MT" panose="020B0502020104020203" pitchFamily="34" charset="0"/>
              </a:rPr>
              <a:t>Chart of Accounts for either a Special Revenue Fund or Capital Projects Fund</a:t>
            </a:r>
          </a:p>
          <a:p>
            <a:pPr marL="850900" lvl="1" indent="-457200">
              <a:buClr>
                <a:schemeClr val="tx2"/>
              </a:buClr>
              <a:buSzPct val="100000"/>
              <a:buFont typeface="Arial" panose="020B0604020202020204" pitchFamily="34" charset="0"/>
              <a:buChar char="•"/>
            </a:pPr>
            <a:r>
              <a:rPr lang="en-US" sz="2600" dirty="0">
                <a:latin typeface="Gill Sans MT" panose="020B0502020104020203" pitchFamily="34" charset="0"/>
              </a:rPr>
              <a:t>General Ledger (Including All Transactional Detail by Account)</a:t>
            </a:r>
          </a:p>
          <a:p>
            <a:pPr marL="850900" lvl="1" indent="-457200">
              <a:buClr>
                <a:schemeClr val="tx2"/>
              </a:buClr>
              <a:buSzPct val="100000"/>
              <a:buFont typeface="Arial" panose="020B0604020202020204" pitchFamily="34" charset="0"/>
              <a:buChar char="•"/>
            </a:pPr>
            <a:r>
              <a:rPr lang="en-US" sz="2600" dirty="0">
                <a:latin typeface="Gill Sans MT" panose="020B0502020104020203" pitchFamily="34" charset="0"/>
              </a:rPr>
              <a:t>Statement of Revenues, Expenditures and Changes in Fund Balances</a:t>
            </a:r>
          </a:p>
          <a:p>
            <a:pPr marL="850900" lvl="1" indent="-457200">
              <a:buClr>
                <a:schemeClr val="tx2"/>
              </a:buClr>
              <a:buSzPct val="100000"/>
              <a:buFont typeface="Arial" panose="020B0604020202020204" pitchFamily="34" charset="0"/>
              <a:buChar char="•"/>
            </a:pPr>
            <a:r>
              <a:rPr lang="en-US" sz="2600" dirty="0">
                <a:latin typeface="Gill Sans MT" panose="020B0502020104020203" pitchFamily="34" charset="0"/>
              </a:rPr>
              <a:t>Balance Sheet</a:t>
            </a:r>
          </a:p>
          <a:p>
            <a:pPr marL="850900" lvl="1" indent="-457200">
              <a:buClr>
                <a:schemeClr val="tx2"/>
              </a:buClr>
              <a:buSzPct val="100000"/>
              <a:buFont typeface="Arial" panose="020B0604020202020204" pitchFamily="34" charset="0"/>
              <a:buChar char="•"/>
            </a:pPr>
            <a:r>
              <a:rPr lang="en-US" sz="2600" dirty="0">
                <a:latin typeface="Gill Sans MT" panose="020B0502020104020203" pitchFamily="34" charset="0"/>
              </a:rPr>
              <a:t>All Bank Statements within timeframe of LCDBG Account Activity – from award through </a:t>
            </a:r>
            <a:r>
              <a:rPr lang="en-US" sz="2600" dirty="0" smtClean="0">
                <a:latin typeface="Gill Sans MT" panose="020B0502020104020203" pitchFamily="34" charset="0"/>
              </a:rPr>
              <a:t>closeout – and all checks.</a:t>
            </a:r>
          </a:p>
          <a:p>
            <a:pPr marL="850900" lvl="1" indent="-457200">
              <a:buClr>
                <a:schemeClr val="tx2"/>
              </a:buClr>
              <a:buSzPct val="100000"/>
              <a:buFont typeface="Arial" panose="020B0604020202020204" pitchFamily="34" charset="0"/>
              <a:buChar char="•"/>
            </a:pPr>
            <a:r>
              <a:rPr lang="en-US" sz="2600" dirty="0" smtClean="0">
                <a:latin typeface="Gill Sans MT" panose="020B0502020104020203" pitchFamily="34" charset="0"/>
              </a:rPr>
              <a:t>Documentation of current bonding or other insurance for individuals signing checks.</a:t>
            </a:r>
            <a:endParaRPr lang="en-US" sz="2600" dirty="0">
              <a:latin typeface="Gill Sans MT" panose="020B0502020104020203" pitchFamily="34" charset="0"/>
            </a:endParaRPr>
          </a:p>
          <a:p>
            <a:endParaRPr lang="en-US" dirty="0"/>
          </a:p>
        </p:txBody>
      </p:sp>
    </p:spTree>
    <p:extLst>
      <p:ext uri="{BB962C8B-B14F-4D97-AF65-F5344CB8AC3E}">
        <p14:creationId xmlns:p14="http://schemas.microsoft.com/office/powerpoint/2010/main" val="4135539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790" y="356260"/>
            <a:ext cx="7225560" cy="1033891"/>
          </a:xfrm>
        </p:spPr>
        <p:txBody>
          <a:bodyPr>
            <a:normAutofit fontScale="90000"/>
          </a:bodyPr>
          <a:lstStyle/>
          <a:p>
            <a:r>
              <a:rPr lang="en-US" sz="3400" dirty="0" smtClean="0">
                <a:latin typeface="Gill Sans MT" panose="020B0502020104020203" pitchFamily="34" charset="0"/>
              </a:rPr>
              <a:t>Frequent Findings or Concerns</a:t>
            </a:r>
            <a:endParaRPr lang="en-US" sz="3400" dirty="0">
              <a:latin typeface="Gill Sans MT" panose="020B0502020104020203" pitchFamily="34" charset="0"/>
            </a:endParaRPr>
          </a:p>
        </p:txBody>
      </p:sp>
      <p:sp>
        <p:nvSpPr>
          <p:cNvPr id="3" name="Content Placeholder 2"/>
          <p:cNvSpPr>
            <a:spLocks noGrp="1"/>
          </p:cNvSpPr>
          <p:nvPr>
            <p:ph idx="1"/>
          </p:nvPr>
        </p:nvSpPr>
        <p:spPr>
          <a:xfrm>
            <a:off x="844952" y="1562582"/>
            <a:ext cx="8801470" cy="4843905"/>
          </a:xfrm>
        </p:spPr>
        <p:txBody>
          <a:bodyPr>
            <a:noAutofit/>
          </a:bodyPr>
          <a:lstStyle/>
          <a:p>
            <a:pPr>
              <a:buFont typeface="Wingdings" panose="05000000000000000000" pitchFamily="2" charset="2"/>
              <a:buChar char="§"/>
            </a:pPr>
            <a:r>
              <a:rPr lang="en-US" sz="2000" dirty="0">
                <a:latin typeface="Gill Sans MT" panose="020B0502020104020203" pitchFamily="34" charset="0"/>
              </a:rPr>
              <a:t>Unauthorized individuals performing financial functions.</a:t>
            </a:r>
          </a:p>
          <a:p>
            <a:pPr>
              <a:buFont typeface="Wingdings" panose="05000000000000000000" pitchFamily="2" charset="2"/>
              <a:buChar char="§"/>
            </a:pPr>
            <a:r>
              <a:rPr lang="en-US" sz="2000" dirty="0">
                <a:latin typeface="Gill Sans MT" panose="020B0502020104020203" pitchFamily="34" charset="0"/>
              </a:rPr>
              <a:t>Not providing documentation of current bonding or insurance for persons signing checks.</a:t>
            </a:r>
          </a:p>
          <a:p>
            <a:pPr>
              <a:buFont typeface="Wingdings" panose="05000000000000000000" pitchFamily="2" charset="2"/>
              <a:buChar char="§"/>
            </a:pPr>
            <a:r>
              <a:rPr lang="en-US" sz="2000" dirty="0">
                <a:latin typeface="Gill Sans MT" panose="020B0502020104020203" pitchFamily="34" charset="0"/>
              </a:rPr>
              <a:t>Using a clearing account without written permission.</a:t>
            </a:r>
          </a:p>
          <a:p>
            <a:pPr>
              <a:buFont typeface="Wingdings" panose="05000000000000000000" pitchFamily="2" charset="2"/>
              <a:buChar char="§"/>
            </a:pPr>
            <a:r>
              <a:rPr lang="en-US" sz="2000" dirty="0">
                <a:latin typeface="Gill Sans MT" panose="020B0502020104020203" pitchFamily="34" charset="0"/>
              </a:rPr>
              <a:t>Using a separate LCDBG bank account for deposits, but not for disbursements.</a:t>
            </a:r>
          </a:p>
          <a:p>
            <a:pPr>
              <a:buFont typeface="Wingdings" panose="05000000000000000000" pitchFamily="2" charset="2"/>
              <a:buChar char="§"/>
            </a:pPr>
            <a:r>
              <a:rPr lang="en-US" sz="2000" dirty="0">
                <a:latin typeface="Gill Sans MT" panose="020B0502020104020203" pitchFamily="34" charset="0"/>
              </a:rPr>
              <a:t>Depositing “other” funds in LCDBG account, not related to the same project.</a:t>
            </a:r>
          </a:p>
          <a:p>
            <a:pPr>
              <a:buFont typeface="Wingdings" panose="05000000000000000000" pitchFamily="2" charset="2"/>
              <a:buChar char="§"/>
            </a:pPr>
            <a:r>
              <a:rPr lang="en-US" sz="2000" dirty="0">
                <a:latin typeface="Gill Sans MT" panose="020B0502020104020203" pitchFamily="34" charset="0"/>
              </a:rPr>
              <a:t>Using an interest bearing account.</a:t>
            </a:r>
          </a:p>
          <a:p>
            <a:pPr>
              <a:buFont typeface="Wingdings" panose="05000000000000000000" pitchFamily="2" charset="2"/>
              <a:buChar char="§"/>
            </a:pPr>
            <a:r>
              <a:rPr lang="en-US" sz="2000" dirty="0">
                <a:latin typeface="Gill Sans MT" panose="020B0502020104020203" pitchFamily="34" charset="0"/>
              </a:rPr>
              <a:t>Violating the 3-day rule.</a:t>
            </a:r>
          </a:p>
          <a:p>
            <a:pPr>
              <a:buFont typeface="Wingdings" panose="05000000000000000000" pitchFamily="2" charset="2"/>
              <a:buChar char="§"/>
            </a:pPr>
            <a:r>
              <a:rPr lang="en-US" sz="2000" dirty="0">
                <a:latin typeface="Gill Sans MT" panose="020B0502020104020203" pitchFamily="34" charset="0"/>
              </a:rPr>
              <a:t>Not reporting LCDBG revenue and expenditures separately and clearly in year-end audited financial statements.</a:t>
            </a:r>
          </a:p>
          <a:p>
            <a:pPr>
              <a:buFont typeface="Wingdings" panose="05000000000000000000" pitchFamily="2" charset="2"/>
              <a:buChar char="§"/>
            </a:pPr>
            <a:r>
              <a:rPr lang="en-US" sz="2000" dirty="0">
                <a:latin typeface="Gill Sans MT" panose="020B0502020104020203" pitchFamily="34" charset="0"/>
              </a:rPr>
              <a:t>Not ensuring timely submission of audits to the Louisiana Legislative Auditor.</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1C5D26-C2C5-403D-B59A-61324E2382F7}"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910808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13902" y="745836"/>
            <a:ext cx="6673174" cy="986061"/>
          </a:xfrm>
        </p:spPr>
        <p:txBody>
          <a:bodyPr>
            <a:normAutofit fontScale="90000"/>
          </a:bodyPr>
          <a:lstStyle/>
          <a:p>
            <a:pPr algn="ctr"/>
            <a:r>
              <a:rPr lang="en-US" dirty="0" smtClean="0">
                <a:latin typeface="Gill Sans MT" panose="020B0502020104020203" pitchFamily="34" charset="0"/>
              </a:rPr>
              <a:t>Call In or Email Questions To:</a:t>
            </a:r>
            <a:endParaRPr lang="en-US" dirty="0">
              <a:latin typeface="Gill Sans MT" panose="020B0502020104020203" pitchFamily="34" charset="0"/>
            </a:endParaRPr>
          </a:p>
        </p:txBody>
      </p:sp>
      <p:sp>
        <p:nvSpPr>
          <p:cNvPr id="7" name="Rectangle 3"/>
          <p:cNvSpPr>
            <a:spLocks noGrp="1" noChangeArrowheads="1"/>
          </p:cNvSpPr>
          <p:nvPr>
            <p:ph idx="1"/>
          </p:nvPr>
        </p:nvSpPr>
        <p:spPr/>
        <p:txBody>
          <a:bodyPr>
            <a:noAutofit/>
          </a:bodyPr>
          <a:lstStyle/>
          <a:p>
            <a:pPr marL="0" lvl="1" indent="0">
              <a:buClr>
                <a:schemeClr val="tx2"/>
              </a:buClr>
              <a:buSzPct val="95000"/>
              <a:buNone/>
            </a:pPr>
            <a:r>
              <a:rPr lang="en-US" sz="2200" dirty="0" smtClean="0">
                <a:latin typeface="Gill Sans MT" panose="020B0502020104020203" pitchFamily="34" charset="0"/>
              </a:rPr>
              <a:t>Email:		Janelle </a:t>
            </a:r>
            <a:r>
              <a:rPr lang="en-US" sz="2200" dirty="0">
                <a:latin typeface="Gill Sans MT" panose="020B0502020104020203" pitchFamily="34" charset="0"/>
              </a:rPr>
              <a:t>Dickey at </a:t>
            </a:r>
            <a:r>
              <a:rPr lang="en-US" sz="2200" dirty="0">
                <a:latin typeface="Gill Sans MT" panose="020B0502020104020203" pitchFamily="34" charset="0"/>
                <a:hlinkClick r:id="rId3"/>
              </a:rPr>
              <a:t>Janelle.dickey@la.gov</a:t>
            </a:r>
            <a:endParaRPr lang="en-US" sz="2200" dirty="0">
              <a:latin typeface="Gill Sans MT" panose="020B0502020104020203" pitchFamily="34" charset="0"/>
            </a:endParaRPr>
          </a:p>
          <a:p>
            <a:pPr marL="0" lvl="1" indent="0">
              <a:buClr>
                <a:schemeClr val="tx2"/>
              </a:buClr>
              <a:buSzPct val="95000"/>
              <a:buNone/>
            </a:pPr>
            <a:r>
              <a:rPr lang="en-US" sz="2200" dirty="0">
                <a:latin typeface="Gill Sans MT" panose="020B0502020104020203" pitchFamily="34" charset="0"/>
              </a:rPr>
              <a:t>		</a:t>
            </a:r>
            <a:r>
              <a:rPr lang="en-US" sz="2200" dirty="0" smtClean="0">
                <a:latin typeface="Gill Sans MT" panose="020B0502020104020203" pitchFamily="34" charset="0"/>
              </a:rPr>
              <a:t>Victoria </a:t>
            </a:r>
            <a:r>
              <a:rPr lang="en-US" sz="2200" dirty="0">
                <a:latin typeface="Gill Sans MT" panose="020B0502020104020203" pitchFamily="34" charset="0"/>
              </a:rPr>
              <a:t>Cavalier </a:t>
            </a:r>
            <a:r>
              <a:rPr lang="en-US" sz="2200" dirty="0" smtClean="0">
                <a:latin typeface="Gill Sans MT" panose="020B0502020104020203" pitchFamily="34" charset="0"/>
              </a:rPr>
              <a:t>at  </a:t>
            </a:r>
            <a:r>
              <a:rPr lang="en-US" sz="2200" dirty="0" smtClean="0">
                <a:latin typeface="Gill Sans MT" panose="020B0502020104020203" pitchFamily="34" charset="0"/>
                <a:hlinkClick r:id="rId4"/>
              </a:rPr>
              <a:t>Victoria.cavalier@la.gov</a:t>
            </a:r>
            <a:endParaRPr lang="en-US" sz="2200" dirty="0">
              <a:latin typeface="Gill Sans MT" panose="020B0502020104020203" pitchFamily="34" charset="0"/>
            </a:endParaRPr>
          </a:p>
          <a:p>
            <a:pPr marL="0" lvl="1" indent="0">
              <a:buClr>
                <a:schemeClr val="tx2"/>
              </a:buClr>
              <a:buSzPct val="95000"/>
              <a:buNone/>
            </a:pPr>
            <a:endParaRPr lang="en-US" sz="2200" dirty="0">
              <a:latin typeface="Gill Sans MT" panose="020B0502020104020203" pitchFamily="34" charset="0"/>
            </a:endParaRPr>
          </a:p>
          <a:p>
            <a:pPr marL="0" lvl="1" indent="0">
              <a:buClr>
                <a:schemeClr val="tx2"/>
              </a:buClr>
              <a:buSzPct val="95000"/>
              <a:buNone/>
            </a:pPr>
            <a:r>
              <a:rPr lang="en-US" sz="2200" dirty="0" smtClean="0">
                <a:latin typeface="Gill Sans MT" panose="020B0502020104020203" pitchFamily="34" charset="0"/>
              </a:rPr>
              <a:t>Phone:			(225</a:t>
            </a:r>
            <a:r>
              <a:rPr lang="en-US" sz="2200" dirty="0">
                <a:latin typeface="Gill Sans MT" panose="020B0502020104020203" pitchFamily="34" charset="0"/>
              </a:rPr>
              <a:t>) </a:t>
            </a:r>
            <a:r>
              <a:rPr lang="en-US" sz="2200" dirty="0" smtClean="0">
                <a:latin typeface="Gill Sans MT" panose="020B0502020104020203" pitchFamily="34" charset="0"/>
              </a:rPr>
              <a:t>342-7412</a:t>
            </a:r>
          </a:p>
          <a:p>
            <a:pPr marL="0" lvl="1" indent="0">
              <a:buClr>
                <a:schemeClr val="tx2"/>
              </a:buClr>
              <a:buSzPct val="95000"/>
              <a:buNone/>
            </a:pPr>
            <a:r>
              <a:rPr lang="en-US" sz="2200" dirty="0" smtClean="0">
                <a:latin typeface="Gill Sans MT" panose="020B0502020104020203" pitchFamily="34" charset="0"/>
              </a:rPr>
              <a:t>			</a:t>
            </a:r>
            <a:endParaRPr lang="en-US" sz="22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5ED2C1-0403-4944-A2F0-E7604C8482B3}" type="slidenum">
              <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1C181C">
                  <a:lumMod val="75000"/>
                  <a:lumOff val="25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67073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MT" panose="020B0502020104020203" pitchFamily="34" charset="0"/>
              </a:rPr>
              <a:t>Civil Rights</a:t>
            </a:r>
            <a:endParaRPr lang="en-US" dirty="0">
              <a:latin typeface="Gill Sans MT" panose="020B0502020104020203" pitchFamily="34" charset="0"/>
            </a:endParaRPr>
          </a:p>
        </p:txBody>
      </p:sp>
      <p:sp>
        <p:nvSpPr>
          <p:cNvPr id="3" name="Subtitle 2"/>
          <p:cNvSpPr>
            <a:spLocks noGrp="1"/>
          </p:cNvSpPr>
          <p:nvPr>
            <p:ph type="subTitle" idx="1"/>
          </p:nvPr>
        </p:nvSpPr>
        <p:spPr/>
        <p:txBody>
          <a:bodyPr/>
          <a:lstStyle/>
          <a:p>
            <a:r>
              <a:rPr lang="en-US" dirty="0" smtClean="0">
                <a:latin typeface="Gill Sans MT" panose="020B0502020104020203" pitchFamily="34" charset="0"/>
              </a:rPr>
              <a:t>Presented by:</a:t>
            </a:r>
          </a:p>
          <a:p>
            <a:r>
              <a:rPr lang="en-US" dirty="0" smtClean="0">
                <a:latin typeface="Gill Sans MT" panose="020B0502020104020203" pitchFamily="34" charset="0"/>
              </a:rPr>
              <a:t>Jimmy Martin</a:t>
            </a:r>
            <a:endParaRPr lang="en-US" dirty="0">
              <a:latin typeface="Gill Sans MT" panose="020B0502020104020203" pitchFamily="34" charset="0"/>
            </a:endParaRPr>
          </a:p>
        </p:txBody>
      </p:sp>
    </p:spTree>
    <p:extLst>
      <p:ext uri="{BB962C8B-B14F-4D97-AF65-F5344CB8AC3E}">
        <p14:creationId xmlns:p14="http://schemas.microsoft.com/office/powerpoint/2010/main" val="3412425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Section 3 (HUD Act of 1968)</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Purpose to ensure economic opportunities for lower income residents and businesses in the area.</a:t>
            </a:r>
          </a:p>
          <a:p>
            <a:r>
              <a:rPr lang="en-US" sz="2400" dirty="0" smtClean="0">
                <a:latin typeface="Gill Sans MT" panose="020B0502020104020203" pitchFamily="34" charset="0"/>
              </a:rPr>
              <a:t>Notify Section 3 residents of employment and training opportunities.</a:t>
            </a:r>
          </a:p>
          <a:p>
            <a:r>
              <a:rPr lang="en-US" sz="2400" dirty="0" smtClean="0">
                <a:latin typeface="Gill Sans MT" panose="020B0502020104020203" pitchFamily="34" charset="0"/>
              </a:rPr>
              <a:t>Notify contractors of Section 3 requirements at the pre-construction conference (discussing both employees and subs).</a:t>
            </a:r>
          </a:p>
          <a:p>
            <a:pPr lvl="2">
              <a:buNone/>
            </a:pPr>
            <a:endParaRPr lang="en-US" sz="2400" dirty="0">
              <a:latin typeface="Gill Sans MT" panose="020B0502020104020203" pitchFamily="34" charset="0"/>
            </a:endParaRPr>
          </a:p>
        </p:txBody>
      </p:sp>
    </p:spTree>
    <p:extLst>
      <p:ext uri="{BB962C8B-B14F-4D97-AF65-F5344CB8AC3E}">
        <p14:creationId xmlns:p14="http://schemas.microsoft.com/office/powerpoint/2010/main" val="3479368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Section 3 (Part 75) Changes</a:t>
            </a:r>
            <a:endParaRPr lang="en-US" dirty="0"/>
          </a:p>
        </p:txBody>
      </p:sp>
      <p:sp>
        <p:nvSpPr>
          <p:cNvPr id="3" name="Content Placeholder 2"/>
          <p:cNvSpPr>
            <a:spLocks noGrp="1"/>
          </p:cNvSpPr>
          <p:nvPr>
            <p:ph idx="1"/>
          </p:nvPr>
        </p:nvSpPr>
        <p:spPr/>
        <p:txBody>
          <a:bodyPr>
            <a:noAutofit/>
          </a:bodyPr>
          <a:lstStyle/>
          <a:p>
            <a:r>
              <a:rPr lang="en-US" sz="2000" dirty="0" smtClean="0">
                <a:latin typeface="Gill Sans MT" panose="020B0502020104020203" pitchFamily="34" charset="0"/>
              </a:rPr>
              <a:t>Section 3 applies when amount of HUD assistance &gt;$200,000.00.</a:t>
            </a:r>
          </a:p>
          <a:p>
            <a:r>
              <a:rPr lang="en-US" sz="2000" dirty="0" smtClean="0">
                <a:latin typeface="Gill Sans MT" panose="020B0502020104020203" pitchFamily="34" charset="0"/>
              </a:rPr>
              <a:t>Section 3 does not apply to administrative/professional entities.</a:t>
            </a:r>
          </a:p>
          <a:p>
            <a:r>
              <a:rPr lang="en-US" sz="2000" dirty="0" smtClean="0">
                <a:latin typeface="Gill Sans MT" panose="020B0502020104020203" pitchFamily="34" charset="0"/>
              </a:rPr>
              <a:t>Section 3 reporting is based on hours worked on the project, not new hires.</a:t>
            </a:r>
          </a:p>
          <a:p>
            <a:r>
              <a:rPr lang="en-US" sz="2000" dirty="0" smtClean="0">
                <a:latin typeface="Gill Sans MT" panose="020B0502020104020203" pitchFamily="34" charset="0"/>
              </a:rPr>
              <a:t>New forms included in the construction contract/bid documents.</a:t>
            </a:r>
          </a:p>
          <a:p>
            <a:r>
              <a:rPr lang="en-US" sz="2000" dirty="0" smtClean="0">
                <a:latin typeface="Gill Sans MT" panose="020B0502020104020203" pitchFamily="34" charset="0"/>
              </a:rPr>
              <a:t>New text for the “Section 3 Compliance in the Provision of Training, Employment and Business Opportunities.”</a:t>
            </a:r>
          </a:p>
          <a:p>
            <a:r>
              <a:rPr lang="en-US" sz="2000" dirty="0" smtClean="0">
                <a:latin typeface="Gill Sans MT" panose="020B0502020104020203" pitchFamily="34" charset="0"/>
              </a:rPr>
              <a:t>Section 3 Utilization Report from all primes and subs required to pay retainage.</a:t>
            </a:r>
            <a:endParaRPr lang="en-US" sz="2000" dirty="0">
              <a:latin typeface="Gill Sans MT" panose="020B0502020104020203" pitchFamily="34" charset="0"/>
            </a:endParaRPr>
          </a:p>
        </p:txBody>
      </p:sp>
    </p:spTree>
    <p:extLst>
      <p:ext uri="{BB962C8B-B14F-4D97-AF65-F5344CB8AC3E}">
        <p14:creationId xmlns:p14="http://schemas.microsoft.com/office/powerpoint/2010/main" val="2364502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Goals of Section 3</a:t>
            </a:r>
            <a:endParaRPr lang="en-US" dirty="0">
              <a:latin typeface="Gill Sans MT" panose="020B0502020104020203" pitchFamily="34" charset="0"/>
            </a:endParaRPr>
          </a:p>
        </p:txBody>
      </p:sp>
      <p:sp>
        <p:nvSpPr>
          <p:cNvPr id="3" name="Content Placeholder 2"/>
          <p:cNvSpPr>
            <a:spLocks noGrp="1"/>
          </p:cNvSpPr>
          <p:nvPr>
            <p:ph idx="1"/>
          </p:nvPr>
        </p:nvSpPr>
        <p:spPr>
          <a:xfrm>
            <a:off x="677334" y="2160589"/>
            <a:ext cx="8596668" cy="4554247"/>
          </a:xfrm>
        </p:spPr>
        <p:txBody>
          <a:bodyPr>
            <a:normAutofit/>
          </a:bodyPr>
          <a:lstStyle/>
          <a:p>
            <a:r>
              <a:rPr lang="en-US" b="1" dirty="0">
                <a:latin typeface="Gill Sans MT" panose="020B0502020104020203" pitchFamily="34" charset="0"/>
              </a:rPr>
              <a:t>Section 3 worker </a:t>
            </a:r>
            <a:r>
              <a:rPr lang="en-US" dirty="0">
                <a:latin typeface="Gill Sans MT" panose="020B0502020104020203" pitchFamily="34" charset="0"/>
              </a:rPr>
              <a:t>means:</a:t>
            </a:r>
          </a:p>
          <a:p>
            <a:r>
              <a:rPr lang="en-US" dirty="0">
                <a:latin typeface="Gill Sans MT" panose="020B0502020104020203" pitchFamily="34" charset="0"/>
              </a:rPr>
              <a:t>(1) Any worker who currently fits or when hired within the past five years fit at least one of the following categories, as documented:</a:t>
            </a:r>
          </a:p>
          <a:p>
            <a:r>
              <a:rPr lang="en-US" dirty="0">
                <a:latin typeface="Gill Sans MT" panose="020B0502020104020203" pitchFamily="34" charset="0"/>
              </a:rPr>
              <a:t>(</a:t>
            </a:r>
            <a:r>
              <a:rPr lang="en-US" dirty="0" err="1">
                <a:latin typeface="Gill Sans MT" panose="020B0502020104020203" pitchFamily="34" charset="0"/>
              </a:rPr>
              <a:t>i</a:t>
            </a:r>
            <a:r>
              <a:rPr lang="en-US" dirty="0">
                <a:latin typeface="Gill Sans MT" panose="020B0502020104020203" pitchFamily="34" charset="0"/>
              </a:rPr>
              <a:t>) The worker's income for the previous or annualized calendar year is below the income limit established by HUD.</a:t>
            </a:r>
          </a:p>
          <a:p>
            <a:r>
              <a:rPr lang="en-US" dirty="0">
                <a:latin typeface="Gill Sans MT" panose="020B0502020104020203" pitchFamily="34" charset="0"/>
              </a:rPr>
              <a:t>(ii) The worker is employed by a Section 3 business concern.</a:t>
            </a:r>
          </a:p>
          <a:p>
            <a:r>
              <a:rPr lang="en-US" dirty="0">
                <a:latin typeface="Gill Sans MT" panose="020B0502020104020203" pitchFamily="34" charset="0"/>
              </a:rPr>
              <a:t>(iii) The worker is a </a:t>
            </a:r>
            <a:r>
              <a:rPr lang="en-US" dirty="0" err="1">
                <a:latin typeface="Gill Sans MT" panose="020B0502020104020203" pitchFamily="34" charset="0"/>
              </a:rPr>
              <a:t>YouthBuild</a:t>
            </a:r>
            <a:r>
              <a:rPr lang="en-US" dirty="0">
                <a:latin typeface="Gill Sans MT" panose="020B0502020104020203" pitchFamily="34" charset="0"/>
              </a:rPr>
              <a:t> participant</a:t>
            </a:r>
            <a:r>
              <a:rPr lang="en-US" dirty="0" smtClean="0">
                <a:latin typeface="Gill Sans MT" panose="020B0502020104020203" pitchFamily="34" charset="0"/>
              </a:rPr>
              <a:t>.</a:t>
            </a:r>
          </a:p>
          <a:p>
            <a:r>
              <a:rPr lang="en-US" b="1" dirty="0">
                <a:latin typeface="Gill Sans MT" panose="020B0502020104020203" pitchFamily="34" charset="0"/>
              </a:rPr>
              <a:t>Targeted Section 3 </a:t>
            </a:r>
            <a:r>
              <a:rPr lang="en-US" b="1" dirty="0" smtClean="0">
                <a:latin typeface="Gill Sans MT" panose="020B0502020104020203" pitchFamily="34" charset="0"/>
              </a:rPr>
              <a:t>worker</a:t>
            </a:r>
            <a:r>
              <a:rPr lang="en-US" dirty="0">
                <a:latin typeface="Gill Sans MT" panose="020B0502020104020203" pitchFamily="34" charset="0"/>
              </a:rPr>
              <a:t> </a:t>
            </a:r>
            <a:r>
              <a:rPr lang="en-US" dirty="0" smtClean="0">
                <a:latin typeface="Gill Sans MT" panose="020B0502020104020203" pitchFamily="34" charset="0"/>
              </a:rPr>
              <a:t>means any worker who currently fits or when hired in the past 5 years were living within the service area or neighborhood of the project or </a:t>
            </a:r>
            <a:r>
              <a:rPr lang="en-US" dirty="0" err="1" smtClean="0">
                <a:latin typeface="Gill Sans MT" panose="020B0502020104020203" pitchFamily="34" charset="0"/>
              </a:rPr>
              <a:t>YouthBuild</a:t>
            </a:r>
            <a:r>
              <a:rPr lang="en-US" dirty="0" smtClean="0">
                <a:latin typeface="Gill Sans MT" panose="020B0502020104020203" pitchFamily="34" charset="0"/>
              </a:rPr>
              <a:t> participants.</a:t>
            </a:r>
          </a:p>
          <a:p>
            <a:r>
              <a:rPr lang="en-US" dirty="0" smtClean="0">
                <a:latin typeface="Gill Sans MT" panose="020B0502020104020203" pitchFamily="34" charset="0"/>
              </a:rPr>
              <a:t>25% of total hours to Section 3 workers.</a:t>
            </a:r>
          </a:p>
          <a:p>
            <a:r>
              <a:rPr lang="en-US" dirty="0" smtClean="0">
                <a:latin typeface="Gill Sans MT" panose="020B0502020104020203" pitchFamily="34" charset="0"/>
              </a:rPr>
              <a:t>5% of total hours to Targeted Section 3 workers.</a:t>
            </a:r>
            <a:endParaRPr lang="en-US" dirty="0">
              <a:latin typeface="Gill Sans MT" panose="020B0502020104020203" pitchFamily="34" charset="0"/>
            </a:endParaRPr>
          </a:p>
          <a:p>
            <a:endParaRPr lang="en-US" dirty="0">
              <a:latin typeface="Gill Sans MT" panose="020B0502020104020203" pitchFamily="34" charset="0"/>
            </a:endParaRPr>
          </a:p>
          <a:p>
            <a:pPr marL="0" indent="0">
              <a:buNone/>
            </a:pPr>
            <a:endParaRPr lang="en-US" dirty="0">
              <a:latin typeface="Gill Sans MT" panose="020B0502020104020203" pitchFamily="34" charset="0"/>
            </a:endParaRPr>
          </a:p>
        </p:txBody>
      </p:sp>
    </p:spTree>
    <p:extLst>
      <p:ext uri="{BB962C8B-B14F-4D97-AF65-F5344CB8AC3E}">
        <p14:creationId xmlns:p14="http://schemas.microsoft.com/office/powerpoint/2010/main" val="308543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4898" y="518474"/>
            <a:ext cx="8747530" cy="1857081"/>
          </a:xfrm>
        </p:spPr>
        <p:txBody>
          <a:bodyPr>
            <a:normAutofit/>
          </a:bodyPr>
          <a:lstStyle/>
          <a:p>
            <a:r>
              <a:rPr lang="en-US" dirty="0" smtClean="0">
                <a:latin typeface="Gill Sans MT" panose="020B0502020104020203" pitchFamily="34" charset="0"/>
              </a:rPr>
              <a:t>Grant Agreement Conditions</a:t>
            </a:r>
            <a:endParaRPr lang="en-US" dirty="0">
              <a:latin typeface="Gill Sans MT" panose="020B0502020104020203" pitchFamily="34" charset="0"/>
            </a:endParaRPr>
          </a:p>
        </p:txBody>
      </p:sp>
      <p:sp>
        <p:nvSpPr>
          <p:cNvPr id="3" name="Subtitle 2"/>
          <p:cNvSpPr>
            <a:spLocks noGrp="1"/>
          </p:cNvSpPr>
          <p:nvPr>
            <p:ph type="subTitle" idx="1"/>
          </p:nvPr>
        </p:nvSpPr>
        <p:spPr/>
        <p:txBody>
          <a:bodyPr/>
          <a:lstStyle/>
          <a:p>
            <a:r>
              <a:rPr lang="en-US" dirty="0" smtClean="0">
                <a:latin typeface="Gill Sans MT" panose="020B0502020104020203" pitchFamily="34" charset="0"/>
              </a:rPr>
              <a:t>Presented by: </a:t>
            </a:r>
          </a:p>
          <a:p>
            <a:r>
              <a:rPr lang="en-US" dirty="0" smtClean="0">
                <a:latin typeface="Gill Sans MT" panose="020B0502020104020203" pitchFamily="34" charset="0"/>
              </a:rPr>
              <a:t>Jimmy Martin</a:t>
            </a:r>
            <a:endParaRPr lang="en-US" dirty="0">
              <a:latin typeface="Gill Sans MT" panose="020B0502020104020203" pitchFamily="34" charset="0"/>
            </a:endParaRPr>
          </a:p>
        </p:txBody>
      </p:sp>
    </p:spTree>
    <p:extLst>
      <p:ext uri="{BB962C8B-B14F-4D97-AF65-F5344CB8AC3E}">
        <p14:creationId xmlns:p14="http://schemas.microsoft.com/office/powerpoint/2010/main" val="24174919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2510"/>
            <a:ext cx="7729728" cy="1597890"/>
          </a:xfrm>
        </p:spPr>
        <p:txBody>
          <a:bodyPr/>
          <a:lstStyle/>
          <a:p>
            <a:pPr algn="ctr"/>
            <a:r>
              <a:rPr lang="en-US" dirty="0" smtClean="0">
                <a:latin typeface="Gill Sans MT" panose="020B0502020104020203" pitchFamily="34" charset="0"/>
              </a:rPr>
              <a:t>Goals of Section 3 (cont’d)</a:t>
            </a:r>
            <a:endParaRPr lang="en-US" dirty="0">
              <a:latin typeface="Gill Sans MT" panose="020B0502020104020203" pitchFamily="34" charset="0"/>
            </a:endParaRPr>
          </a:p>
        </p:txBody>
      </p:sp>
      <p:sp>
        <p:nvSpPr>
          <p:cNvPr id="3" name="Content Placeholder 2"/>
          <p:cNvSpPr>
            <a:spLocks noGrp="1"/>
          </p:cNvSpPr>
          <p:nvPr>
            <p:ph idx="1"/>
          </p:nvPr>
        </p:nvSpPr>
        <p:spPr>
          <a:xfrm>
            <a:off x="677334" y="1930399"/>
            <a:ext cx="8596668" cy="4553528"/>
          </a:xfrm>
        </p:spPr>
        <p:txBody>
          <a:bodyPr>
            <a:noAutofit/>
          </a:bodyPr>
          <a:lstStyle/>
          <a:p>
            <a:r>
              <a:rPr lang="en-US" sz="2000" b="1" dirty="0">
                <a:latin typeface="Gill Sans MT" panose="020B0502020104020203" pitchFamily="34" charset="0"/>
              </a:rPr>
              <a:t>Section 3 business concern</a:t>
            </a:r>
            <a:r>
              <a:rPr lang="en-US" sz="2000" dirty="0">
                <a:latin typeface="Gill Sans MT" panose="020B0502020104020203" pitchFamily="34" charset="0"/>
              </a:rPr>
              <a:t> means:</a:t>
            </a:r>
          </a:p>
          <a:p>
            <a:r>
              <a:rPr lang="en-US" sz="2000" dirty="0">
                <a:latin typeface="Gill Sans MT" panose="020B0502020104020203" pitchFamily="34" charset="0"/>
              </a:rPr>
              <a:t>(1) A business concern meeting at least one of the following criteria, documented within the last six-month period:</a:t>
            </a:r>
          </a:p>
          <a:p>
            <a:r>
              <a:rPr lang="en-US" sz="2000" dirty="0">
                <a:latin typeface="Gill Sans MT" panose="020B0502020104020203" pitchFamily="34" charset="0"/>
              </a:rPr>
              <a:t>(</a:t>
            </a:r>
            <a:r>
              <a:rPr lang="en-US" sz="2000" dirty="0" err="1">
                <a:latin typeface="Gill Sans MT" panose="020B0502020104020203" pitchFamily="34" charset="0"/>
              </a:rPr>
              <a:t>i</a:t>
            </a:r>
            <a:r>
              <a:rPr lang="en-US" sz="2000" dirty="0">
                <a:latin typeface="Gill Sans MT" panose="020B0502020104020203" pitchFamily="34" charset="0"/>
              </a:rPr>
              <a:t>) It is at least 51 percent owned and controlled by low- or very low-income persons;</a:t>
            </a:r>
          </a:p>
          <a:p>
            <a:r>
              <a:rPr lang="en-US" sz="2000" dirty="0">
                <a:latin typeface="Gill Sans MT" panose="020B0502020104020203" pitchFamily="34" charset="0"/>
              </a:rPr>
              <a:t>(ii) Over 75 percent of the labor hours performed for the business over the prior three-month period are performed by Section 3 workers; or</a:t>
            </a:r>
          </a:p>
          <a:p>
            <a:r>
              <a:rPr lang="en-US" sz="2000" dirty="0">
                <a:latin typeface="Gill Sans MT" panose="020B0502020104020203" pitchFamily="34" charset="0"/>
              </a:rPr>
              <a:t>(iii) It is a business at least 51 percent owned and controlled by current public housing residents or residents who currently live in Section 8-assisted housing.</a:t>
            </a:r>
          </a:p>
          <a:p>
            <a:r>
              <a:rPr lang="en-US" sz="2000" dirty="0" smtClean="0">
                <a:latin typeface="Gill Sans MT" panose="020B0502020104020203" pitchFamily="34" charset="0"/>
              </a:rPr>
              <a:t>10 </a:t>
            </a:r>
            <a:r>
              <a:rPr lang="en-US" sz="2000" dirty="0">
                <a:latin typeface="Gill Sans MT" panose="020B0502020104020203" pitchFamily="34" charset="0"/>
              </a:rPr>
              <a:t>% of total $ amount of all section 3 covered construction should be section 3 businesses</a:t>
            </a:r>
            <a:r>
              <a:rPr lang="en-US" sz="2000" dirty="0" smtClean="0">
                <a:latin typeface="Gill Sans MT" panose="020B0502020104020203" pitchFamily="34" charset="0"/>
              </a:rPr>
              <a:t>.</a:t>
            </a:r>
            <a:endParaRPr lang="en-US" sz="2000" dirty="0">
              <a:latin typeface="Gill Sans MT" panose="020B0502020104020203" pitchFamily="34" charset="0"/>
            </a:endParaRPr>
          </a:p>
        </p:txBody>
      </p:sp>
    </p:spTree>
    <p:extLst>
      <p:ext uri="{BB962C8B-B14F-4D97-AF65-F5344CB8AC3E}">
        <p14:creationId xmlns:p14="http://schemas.microsoft.com/office/powerpoint/2010/main" val="3409928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 of Section 3 (cont’d)</a:t>
            </a:r>
            <a:endParaRPr lang="en-US" dirty="0"/>
          </a:p>
        </p:txBody>
      </p:sp>
      <p:sp>
        <p:nvSpPr>
          <p:cNvPr id="3" name="Content Placeholder 2"/>
          <p:cNvSpPr>
            <a:spLocks noGrp="1"/>
          </p:cNvSpPr>
          <p:nvPr>
            <p:ph idx="1"/>
          </p:nvPr>
        </p:nvSpPr>
        <p:spPr/>
        <p:txBody>
          <a:bodyPr>
            <a:normAutofit fontScale="92500"/>
          </a:bodyPr>
          <a:lstStyle/>
          <a:p>
            <a:r>
              <a:rPr lang="en-US" sz="2400" b="1" dirty="0">
                <a:latin typeface="Gill Sans MT" panose="020B0502020104020203" pitchFamily="34" charset="0"/>
              </a:rPr>
              <a:t>Service area or the neighborhood of the project</a:t>
            </a:r>
            <a:r>
              <a:rPr lang="en-US" sz="2400" dirty="0">
                <a:latin typeface="Gill Sans MT" panose="020B0502020104020203" pitchFamily="34" charset="0"/>
              </a:rPr>
              <a:t> means an area within one mile of the Section 3 project or, if fewer than 5,000 people live within one mile of a Section 3 project, within a circle centered on the Section 3 project that is sufficient to encompass a population of 5,000 people according to the most recent U.S. Census</a:t>
            </a:r>
            <a:r>
              <a:rPr lang="en-US" sz="2400" dirty="0" smtClean="0">
                <a:latin typeface="Gill Sans MT" panose="020B0502020104020203" pitchFamily="34" charset="0"/>
              </a:rPr>
              <a:t>.</a:t>
            </a:r>
          </a:p>
          <a:p>
            <a:r>
              <a:rPr lang="en-US" sz="2400" u="sng" dirty="0">
                <a:solidFill>
                  <a:srgbClr val="FF0000"/>
                </a:solidFill>
                <a:latin typeface="Gill Sans MT" panose="020B0502020104020203" pitchFamily="34" charset="0"/>
                <a:hlinkClick r:id="rId2"/>
              </a:rPr>
              <a:t>https://</a:t>
            </a:r>
            <a:r>
              <a:rPr lang="en-US" sz="2400" u="sng" dirty="0" smtClean="0">
                <a:solidFill>
                  <a:srgbClr val="FF0000"/>
                </a:solidFill>
                <a:latin typeface="Gill Sans MT" panose="020B0502020104020203" pitchFamily="34" charset="0"/>
                <a:hlinkClick r:id="rId2"/>
              </a:rPr>
              <a:t>portalapps.hud.gov/Sec3BusReg/BRegistry/SearchBusiness</a:t>
            </a:r>
            <a:endParaRPr lang="en-US" sz="2400" u="sng" dirty="0" smtClean="0">
              <a:solidFill>
                <a:srgbClr val="FF0000"/>
              </a:solidFill>
              <a:latin typeface="Gill Sans MT" panose="020B0502020104020203" pitchFamily="34" charset="0"/>
            </a:endParaRPr>
          </a:p>
          <a:p>
            <a:r>
              <a:rPr lang="en-US" sz="2400" u="sng" dirty="0" smtClean="0">
                <a:solidFill>
                  <a:srgbClr val="FF0000"/>
                </a:solidFill>
                <a:latin typeface="Gill Sans MT" panose="020B0502020104020203" pitchFamily="34" charset="0"/>
              </a:rPr>
              <a:t>Website will be updated July 1, 2021 to include service area.</a:t>
            </a:r>
            <a:endParaRPr lang="en-US" sz="2400" u="sng" dirty="0">
              <a:solidFill>
                <a:srgbClr val="FF0000"/>
              </a:solidFill>
              <a:latin typeface="Gill Sans MT" panose="020B0502020104020203"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25475359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 of Section 3 (cont’d)</a:t>
            </a:r>
            <a:endParaRPr lang="en-US" dirty="0"/>
          </a:p>
        </p:txBody>
      </p:sp>
      <p:sp>
        <p:nvSpPr>
          <p:cNvPr id="3" name="Content Placeholder 2"/>
          <p:cNvSpPr>
            <a:spLocks noGrp="1"/>
          </p:cNvSpPr>
          <p:nvPr>
            <p:ph idx="1"/>
          </p:nvPr>
        </p:nvSpPr>
        <p:spPr/>
        <p:txBody>
          <a:bodyPr>
            <a:normAutofit/>
          </a:bodyPr>
          <a:lstStyle/>
          <a:p>
            <a:r>
              <a:rPr lang="en-US" sz="2400" dirty="0" smtClean="0">
                <a:solidFill>
                  <a:srgbClr val="FF0000"/>
                </a:solidFill>
                <a:latin typeface="Gill Sans MT" panose="020B0502020104020203" pitchFamily="34" charset="0"/>
                <a:cs typeface="Times New Roman" panose="02020603050405020304" pitchFamily="18" charset="0"/>
              </a:rPr>
              <a:t>“New Hires” no longer tracked.</a:t>
            </a:r>
          </a:p>
          <a:p>
            <a:r>
              <a:rPr lang="en-US" sz="2400" dirty="0" smtClean="0">
                <a:solidFill>
                  <a:schemeClr val="tx1"/>
                </a:solidFill>
                <a:latin typeface="Gill Sans MT" panose="020B0502020104020203" pitchFamily="34" charset="0"/>
                <a:cs typeface="Times New Roman" panose="02020603050405020304" pitchFamily="18" charset="0"/>
              </a:rPr>
              <a:t>Total Hours by Section 3 workers will be tracked.</a:t>
            </a:r>
          </a:p>
          <a:p>
            <a:r>
              <a:rPr lang="en-US" sz="2400" dirty="0" smtClean="0">
                <a:solidFill>
                  <a:schemeClr val="tx1"/>
                </a:solidFill>
                <a:latin typeface="Gill Sans MT" panose="020B0502020104020203" pitchFamily="34" charset="0"/>
                <a:cs typeface="Times New Roman" panose="02020603050405020304" pitchFamily="18" charset="0"/>
              </a:rPr>
              <a:t>Monitoring and Compliance moved from HUD’s Fair Housing and Equal Opportunity (FHEO) office to the local field office. </a:t>
            </a:r>
          </a:p>
          <a:p>
            <a:pPr marL="0" indent="0">
              <a:buNone/>
            </a:pPr>
            <a:endParaRPr lang="en-US" sz="2400" dirty="0">
              <a:solidFill>
                <a:schemeClr val="tx1"/>
              </a:solidFill>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1996912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3757"/>
            <a:ext cx="8596668" cy="1204602"/>
          </a:xfrm>
        </p:spPr>
        <p:txBody>
          <a:bodyPr>
            <a:normAutofit fontScale="90000"/>
          </a:bodyPr>
          <a:lstStyle/>
          <a:p>
            <a:pPr algn="ctr"/>
            <a:r>
              <a:rPr lang="en-US" sz="2400" dirty="0" smtClean="0">
                <a:latin typeface="Gill Sans MT" panose="020B0502020104020203" pitchFamily="34" charset="0"/>
              </a:rPr>
              <a:t>Section 3 Utilization Report (due with clear lien to pay retainage and included with closeout documents)</a:t>
            </a:r>
            <a:endParaRPr lang="en-US" sz="2400" dirty="0">
              <a:latin typeface="Gill Sans MT" panose="020B0502020104020203" pitchFamily="34" charset="0"/>
            </a:endParaRPr>
          </a:p>
        </p:txBody>
      </p:sp>
      <p:pic>
        <p:nvPicPr>
          <p:cNvPr id="4" name="Content Placeholder 3"/>
          <p:cNvPicPr>
            <a:picLocks noGrp="1" noChangeAspect="1"/>
          </p:cNvPicPr>
          <p:nvPr>
            <p:ph idx="1"/>
          </p:nvPr>
        </p:nvPicPr>
        <p:blipFill>
          <a:blip r:embed="rId2"/>
          <a:stretch>
            <a:fillRect/>
          </a:stretch>
        </p:blipFill>
        <p:spPr>
          <a:xfrm>
            <a:off x="1579418" y="1418359"/>
            <a:ext cx="5821729" cy="5439641"/>
          </a:xfrm>
          <a:prstGeom prst="rect">
            <a:avLst/>
          </a:prstGeom>
        </p:spPr>
      </p:pic>
    </p:spTree>
    <p:extLst>
      <p:ext uri="{BB962C8B-B14F-4D97-AF65-F5344CB8AC3E}">
        <p14:creationId xmlns:p14="http://schemas.microsoft.com/office/powerpoint/2010/main" val="36992671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44384"/>
            <a:ext cx="7729728" cy="1151906"/>
          </a:xfrm>
        </p:spPr>
        <p:txBody>
          <a:bodyPr/>
          <a:lstStyle/>
          <a:p>
            <a:pPr algn="ctr"/>
            <a:r>
              <a:rPr lang="en-US" dirty="0" smtClean="0">
                <a:latin typeface="Gill Sans MT" panose="020B0502020104020203" pitchFamily="34" charset="0"/>
              </a:rPr>
              <a:t>Certification</a:t>
            </a:r>
            <a:endParaRPr lang="en-US" dirty="0">
              <a:latin typeface="Gill Sans MT" panose="020B0502020104020203" pitchFamily="34" charset="0"/>
            </a:endParaRPr>
          </a:p>
        </p:txBody>
      </p:sp>
      <p:sp>
        <p:nvSpPr>
          <p:cNvPr id="3" name="Content Placeholder 2"/>
          <p:cNvSpPr>
            <a:spLocks noGrp="1"/>
          </p:cNvSpPr>
          <p:nvPr>
            <p:ph idx="1"/>
          </p:nvPr>
        </p:nvSpPr>
        <p:spPr>
          <a:xfrm>
            <a:off x="677334" y="1625600"/>
            <a:ext cx="8596668" cy="5163127"/>
          </a:xfrm>
        </p:spPr>
        <p:txBody>
          <a:bodyPr>
            <a:normAutofit/>
          </a:bodyPr>
          <a:lstStyle/>
          <a:p>
            <a:r>
              <a:rPr lang="en-US" sz="2400" dirty="0">
                <a:latin typeface="Gill Sans MT" panose="020B0502020104020203" pitchFamily="34" charset="0"/>
              </a:rPr>
              <a:t>Normal advertising is no longer </a:t>
            </a:r>
            <a:r>
              <a:rPr lang="en-US" sz="2400" dirty="0" smtClean="0">
                <a:latin typeface="Gill Sans MT" panose="020B0502020104020203" pitchFamily="34" charset="0"/>
              </a:rPr>
              <a:t>enough.</a:t>
            </a:r>
            <a:endParaRPr lang="en-US" sz="2400" dirty="0">
              <a:latin typeface="Gill Sans MT" panose="020B0502020104020203" pitchFamily="34" charset="0"/>
            </a:endParaRPr>
          </a:p>
          <a:p>
            <a:r>
              <a:rPr lang="en-US" sz="2400" dirty="0">
                <a:solidFill>
                  <a:srgbClr val="FF0000"/>
                </a:solidFill>
                <a:latin typeface="Gill Sans MT" panose="020B0502020104020203" pitchFamily="34" charset="0"/>
              </a:rPr>
              <a:t>Good Faith Effort (Section A)</a:t>
            </a:r>
          </a:p>
          <a:p>
            <a:r>
              <a:rPr lang="en-US" sz="2400" dirty="0">
                <a:latin typeface="Gill Sans MT" panose="020B0502020104020203" pitchFamily="34" charset="0"/>
              </a:rPr>
              <a:t>Keep a file showing attempts as to why goals were not met.</a:t>
            </a:r>
          </a:p>
          <a:p>
            <a:r>
              <a:rPr lang="en-US" sz="2400" dirty="0">
                <a:latin typeface="Gill Sans MT" panose="020B0502020104020203" pitchFamily="34" charset="0"/>
              </a:rPr>
              <a:t>Grantees must certify residents and businesses and keep on file.  Checked at </a:t>
            </a:r>
            <a:r>
              <a:rPr lang="en-US" sz="2400" dirty="0" smtClean="0">
                <a:latin typeface="Gill Sans MT" panose="020B0502020104020203" pitchFamily="34" charset="0"/>
              </a:rPr>
              <a:t>monitoring.</a:t>
            </a:r>
            <a:endParaRPr lang="en-US" sz="2400" dirty="0">
              <a:latin typeface="Gill Sans MT" panose="020B0502020104020203" pitchFamily="34" charset="0"/>
            </a:endParaRPr>
          </a:p>
          <a:p>
            <a:r>
              <a:rPr lang="en-US" sz="2400" dirty="0">
                <a:solidFill>
                  <a:srgbClr val="FF0000"/>
                </a:solidFill>
                <a:latin typeface="Gill Sans MT" panose="020B0502020104020203" pitchFamily="34" charset="0"/>
              </a:rPr>
              <a:t>“Resident Employee Opportunity Data” and “Certification For Business Concerns Seeking Section 3 Preference (Exhibits A)</a:t>
            </a:r>
          </a:p>
          <a:p>
            <a:r>
              <a:rPr lang="en-US" sz="2400" dirty="0" smtClean="0">
                <a:latin typeface="Gill Sans MT" panose="020B0502020104020203" pitchFamily="34" charset="0"/>
              </a:rPr>
              <a:t>Utilization Report due when retainage is paid and at closeout.</a:t>
            </a:r>
            <a:endParaRPr lang="en-US" sz="2400" dirty="0">
              <a:latin typeface="Gill Sans MT" panose="020B0502020104020203" pitchFamily="34" charset="0"/>
            </a:endParaRPr>
          </a:p>
          <a:p>
            <a:r>
              <a:rPr lang="en-US" sz="2400" dirty="0" smtClean="0">
                <a:latin typeface="Gill Sans MT" panose="020B0502020104020203" pitchFamily="34" charset="0"/>
              </a:rPr>
              <a:t>Complaints made directly to local HUD Field Office.  These offices can be found @ </a:t>
            </a:r>
            <a:r>
              <a:rPr lang="en-US" sz="2400" dirty="0" smtClean="0">
                <a:latin typeface="Gill Sans MT" panose="020B0502020104020203" pitchFamily="34" charset="0"/>
                <a:hlinkClick r:id="rId2"/>
              </a:rPr>
              <a:t>www.hud.gov</a:t>
            </a:r>
            <a:r>
              <a:rPr lang="en-US" sz="2400" dirty="0" smtClean="0">
                <a:latin typeface="Gill Sans MT" panose="020B0502020104020203" pitchFamily="34" charset="0"/>
              </a:rPr>
              <a:t>. </a:t>
            </a:r>
          </a:p>
          <a:p>
            <a:endParaRPr lang="en-US" sz="2400" dirty="0">
              <a:latin typeface="Gill Sans MT" panose="020B0502020104020203" pitchFamily="34" charset="0"/>
            </a:endParaRPr>
          </a:p>
        </p:txBody>
      </p:sp>
    </p:spTree>
    <p:extLst>
      <p:ext uri="{BB962C8B-B14F-4D97-AF65-F5344CB8AC3E}">
        <p14:creationId xmlns:p14="http://schemas.microsoft.com/office/powerpoint/2010/main" val="30277208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340" y="1213023"/>
            <a:ext cx="7612761" cy="1417320"/>
          </a:xfrm>
        </p:spPr>
        <p:txBody>
          <a:bodyPr>
            <a:normAutofit/>
          </a:bodyPr>
          <a:lstStyle/>
          <a:p>
            <a:pPr algn="ctr"/>
            <a:r>
              <a:rPr lang="en-US" dirty="0" smtClean="0">
                <a:latin typeface="Gill Sans MT" panose="020B0502020104020203" pitchFamily="34" charset="0"/>
              </a:rPr>
              <a:t>If it’s not in writing, it didn’t happen.</a:t>
            </a:r>
            <a:endParaRPr lang="en-US" dirty="0">
              <a:latin typeface="Gill Sans MT" panose="020B0502020104020203" pitchFamily="34" charset="0"/>
            </a:endParaRPr>
          </a:p>
        </p:txBody>
      </p:sp>
      <p:pic>
        <p:nvPicPr>
          <p:cNvPr id="5" name="Content Placeholder 3" descr="Pen Writing Free Stock Photo - Public Domain Pictu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3936" y="3595052"/>
            <a:ext cx="1024128" cy="1188720"/>
          </a:xfrm>
        </p:spPr>
      </p:pic>
    </p:spTree>
    <p:extLst>
      <p:ext uri="{BB962C8B-B14F-4D97-AF65-F5344CB8AC3E}">
        <p14:creationId xmlns:p14="http://schemas.microsoft.com/office/powerpoint/2010/main" val="1776145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Limited English Proficiency (LEP)</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dirty="0" smtClean="0">
                <a:latin typeface="Gill Sans MT" panose="020B0502020104020203" pitchFamily="34" charset="0"/>
              </a:rPr>
              <a:t>Required to complete and adopt a Language Access Plan (LAP) for LEP persons within 1 year of the AIC.</a:t>
            </a:r>
          </a:p>
          <a:p>
            <a:r>
              <a:rPr lang="en-US" dirty="0" smtClean="0">
                <a:latin typeface="Gill Sans MT" panose="020B0502020104020203" pitchFamily="34" charset="0"/>
              </a:rPr>
              <a:t>Must be reviewed and updated annually.</a:t>
            </a:r>
          </a:p>
          <a:p>
            <a:r>
              <a:rPr lang="en-US" dirty="0">
                <a:latin typeface="Gill Sans MT" panose="020B0502020104020203" pitchFamily="34" charset="0"/>
              </a:rPr>
              <a:t>Four Factor </a:t>
            </a:r>
            <a:r>
              <a:rPr lang="en-US" dirty="0" smtClean="0">
                <a:latin typeface="Gill Sans MT" panose="020B0502020104020203" pitchFamily="34" charset="0"/>
              </a:rPr>
              <a:t>Analysis</a:t>
            </a:r>
          </a:p>
          <a:p>
            <a:r>
              <a:rPr lang="en-US" dirty="0" smtClean="0">
                <a:latin typeface="Gill Sans MT" panose="020B0502020104020203" pitchFamily="34" charset="0"/>
              </a:rPr>
              <a:t>FAQ’s </a:t>
            </a:r>
            <a:r>
              <a:rPr lang="en-US" dirty="0">
                <a:latin typeface="Gill Sans MT" panose="020B0502020104020203" pitchFamily="34" charset="0"/>
              </a:rPr>
              <a:t>can be found </a:t>
            </a:r>
            <a:r>
              <a:rPr lang="en-US" dirty="0" smtClean="0">
                <a:latin typeface="Gill Sans MT" panose="020B0502020104020203" pitchFamily="34" charset="0"/>
              </a:rPr>
              <a:t>at:</a:t>
            </a:r>
            <a:endParaRPr lang="en-US" dirty="0">
              <a:latin typeface="Gill Sans MT" panose="020B0502020104020203" pitchFamily="34" charset="0"/>
            </a:endParaRPr>
          </a:p>
          <a:p>
            <a:pPr lvl="1"/>
            <a:r>
              <a:rPr lang="en-US" dirty="0" smtClean="0">
                <a:latin typeface="Gill Sans MT" panose="020B0502020104020203" pitchFamily="34" charset="0"/>
                <a:hlinkClick r:id="rId2"/>
              </a:rPr>
              <a:t>https://</a:t>
            </a:r>
            <a:r>
              <a:rPr lang="en-US" dirty="0">
                <a:latin typeface="Gill Sans MT" panose="020B0502020104020203" pitchFamily="34" charset="0"/>
                <a:hlinkClick r:id="rId2"/>
              </a:rPr>
              <a:t>portal.hud.gov/hudportal/HUD?src=/program_offices/fair_housing_equal_opp/promotingfh/lep-faq</a:t>
            </a:r>
            <a:endParaRPr lang="en-US" dirty="0">
              <a:latin typeface="Gill Sans MT" panose="020B0502020104020203" pitchFamily="34" charset="0"/>
            </a:endParaRPr>
          </a:p>
          <a:p>
            <a:pPr lvl="1"/>
            <a:r>
              <a:rPr lang="en-US" dirty="0">
                <a:latin typeface="Gill Sans MT" panose="020B0502020104020203" pitchFamily="34" charset="0"/>
                <a:hlinkClick r:id="rId3"/>
              </a:rPr>
              <a:t>http://www.lep.gov</a:t>
            </a:r>
            <a:endParaRPr lang="en-US" dirty="0">
              <a:latin typeface="Gill Sans MT" panose="020B0502020104020203" pitchFamily="34" charset="0"/>
            </a:endParaRPr>
          </a:p>
          <a:p>
            <a:pPr marL="0" indent="0">
              <a:buNone/>
            </a:pPr>
            <a:endParaRPr lang="en-US"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8267747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34390"/>
            <a:ext cx="7729728" cy="1282535"/>
          </a:xfrm>
        </p:spPr>
        <p:txBody>
          <a:bodyPr/>
          <a:lstStyle/>
          <a:p>
            <a:pPr algn="ctr"/>
            <a:r>
              <a:rPr lang="en-US" dirty="0" smtClean="0">
                <a:latin typeface="Gill Sans MT" panose="020B0502020104020203" pitchFamily="34" charset="0"/>
              </a:rPr>
              <a:t>LEP (Continued)</a:t>
            </a:r>
            <a:endParaRPr lang="en-US" dirty="0">
              <a:latin typeface="Gill Sans MT" panose="020B0502020104020203" pitchFamily="34" charset="0"/>
            </a:endParaRPr>
          </a:p>
        </p:txBody>
      </p:sp>
      <p:sp>
        <p:nvSpPr>
          <p:cNvPr id="3" name="Content Placeholder 2"/>
          <p:cNvSpPr>
            <a:spLocks noGrp="1"/>
          </p:cNvSpPr>
          <p:nvPr>
            <p:ph idx="1"/>
          </p:nvPr>
        </p:nvSpPr>
        <p:spPr>
          <a:xfrm>
            <a:off x="1044402" y="1930400"/>
            <a:ext cx="8229600" cy="5105400"/>
          </a:xfrm>
        </p:spPr>
        <p:txBody>
          <a:bodyPr>
            <a:normAutofit/>
          </a:bodyPr>
          <a:lstStyle/>
          <a:p>
            <a:r>
              <a:rPr lang="en-US" sz="2000" dirty="0">
                <a:solidFill>
                  <a:srgbClr val="FF0000"/>
                </a:solidFill>
                <a:latin typeface="Gill Sans MT" panose="020B0502020104020203" pitchFamily="34" charset="0"/>
              </a:rPr>
              <a:t>Use </a:t>
            </a:r>
            <a:r>
              <a:rPr lang="en-US" sz="2000" dirty="0" smtClean="0">
                <a:solidFill>
                  <a:srgbClr val="FF0000"/>
                </a:solidFill>
                <a:latin typeface="Gill Sans MT" panose="020B0502020104020203" pitchFamily="34" charset="0"/>
              </a:rPr>
              <a:t>Census.gov </a:t>
            </a:r>
            <a:r>
              <a:rPr lang="en-US" sz="2000" dirty="0">
                <a:solidFill>
                  <a:srgbClr val="FF0000"/>
                </a:solidFill>
                <a:latin typeface="Gill Sans MT" panose="020B0502020104020203" pitchFamily="34" charset="0"/>
              </a:rPr>
              <a:t>for statistics (S-1601), not American </a:t>
            </a:r>
            <a:r>
              <a:rPr lang="en-US" sz="2000" dirty="0" err="1">
                <a:solidFill>
                  <a:srgbClr val="FF0000"/>
                </a:solidFill>
                <a:latin typeface="Gill Sans MT" panose="020B0502020104020203" pitchFamily="34" charset="0"/>
              </a:rPr>
              <a:t>FactFinder</a:t>
            </a:r>
            <a:r>
              <a:rPr lang="en-US" sz="2000" dirty="0">
                <a:solidFill>
                  <a:srgbClr val="FF0000"/>
                </a:solidFill>
                <a:latin typeface="Gill Sans MT" panose="020B0502020104020203" pitchFamily="34" charset="0"/>
              </a:rPr>
              <a:t>.  (Do a web search for “census.gov </a:t>
            </a:r>
            <a:r>
              <a:rPr lang="en-US" sz="2000" dirty="0" smtClean="0">
                <a:solidFill>
                  <a:srgbClr val="FF0000"/>
                </a:solidFill>
                <a:latin typeface="Gill Sans MT" panose="020B0502020104020203" pitchFamily="34" charset="0"/>
              </a:rPr>
              <a:t>S-1601 </a:t>
            </a:r>
            <a:r>
              <a:rPr lang="en-US" sz="2000" dirty="0">
                <a:solidFill>
                  <a:srgbClr val="FF0000"/>
                </a:solidFill>
                <a:latin typeface="Gill Sans MT" panose="020B0502020104020203" pitchFamily="34" charset="0"/>
              </a:rPr>
              <a:t>language spoken at home”).  The Handbook </a:t>
            </a:r>
            <a:r>
              <a:rPr lang="en-US" sz="2000" dirty="0" smtClean="0">
                <a:solidFill>
                  <a:srgbClr val="FF0000"/>
                </a:solidFill>
                <a:latin typeface="Gill Sans MT" panose="020B0502020104020203" pitchFamily="34" charset="0"/>
              </a:rPr>
              <a:t>has a link to the table.  You will have to change the parameters for your Parish/Village/Town/City. </a:t>
            </a:r>
            <a:endParaRPr lang="en-US" sz="2000" dirty="0">
              <a:solidFill>
                <a:srgbClr val="FF0000"/>
              </a:solidFill>
              <a:latin typeface="Gill Sans MT" panose="020B0502020104020203" pitchFamily="34" charset="0"/>
            </a:endParaRPr>
          </a:p>
          <a:p>
            <a:r>
              <a:rPr lang="en-US" sz="2000" dirty="0" smtClean="0">
                <a:latin typeface="Gill Sans MT" panose="020B0502020104020203" pitchFamily="34" charset="0"/>
              </a:rPr>
              <a:t>Translation Requirements (Vital Documents):</a:t>
            </a:r>
          </a:p>
          <a:p>
            <a:pPr lvl="1"/>
            <a:r>
              <a:rPr lang="en-US" sz="2000" dirty="0" smtClean="0">
                <a:latin typeface="Gill Sans MT" panose="020B0502020104020203" pitchFamily="34" charset="0"/>
              </a:rPr>
              <a:t>1,000 or more LEP persons (translate)</a:t>
            </a:r>
          </a:p>
          <a:p>
            <a:pPr lvl="1"/>
            <a:r>
              <a:rPr lang="en-US" sz="2000" dirty="0" smtClean="0">
                <a:latin typeface="Gill Sans MT" panose="020B0502020104020203" pitchFamily="34" charset="0"/>
              </a:rPr>
              <a:t>More than 5% </a:t>
            </a:r>
            <a:r>
              <a:rPr lang="en-US" sz="2000" dirty="0" smtClean="0">
                <a:solidFill>
                  <a:srgbClr val="FF0000"/>
                </a:solidFill>
                <a:latin typeface="Gill Sans MT" panose="020B0502020104020203" pitchFamily="34" charset="0"/>
              </a:rPr>
              <a:t>&amp;</a:t>
            </a:r>
            <a:r>
              <a:rPr lang="en-US" sz="2000" dirty="0" smtClean="0">
                <a:latin typeface="Gill Sans MT" panose="020B0502020104020203" pitchFamily="34" charset="0"/>
              </a:rPr>
              <a:t> more than 50 in number (translate)</a:t>
            </a:r>
          </a:p>
          <a:p>
            <a:pPr lvl="1"/>
            <a:r>
              <a:rPr lang="en-US" sz="2000" dirty="0" smtClean="0">
                <a:latin typeface="Gill Sans MT" panose="020B0502020104020203" pitchFamily="34" charset="0"/>
              </a:rPr>
              <a:t>More than 5% </a:t>
            </a:r>
            <a:r>
              <a:rPr lang="en-US" sz="2000" dirty="0" smtClean="0">
                <a:solidFill>
                  <a:srgbClr val="FF0000"/>
                </a:solidFill>
                <a:latin typeface="Gill Sans MT" panose="020B0502020104020203" pitchFamily="34" charset="0"/>
              </a:rPr>
              <a:t>&amp; </a:t>
            </a:r>
            <a:r>
              <a:rPr lang="en-US" sz="2000" dirty="0" smtClean="0">
                <a:latin typeface="Gill Sans MT" panose="020B0502020104020203" pitchFamily="34" charset="0"/>
              </a:rPr>
              <a:t>50 or less (translated written notice </a:t>
            </a:r>
            <a:r>
              <a:rPr lang="en-US" sz="2000" dirty="0">
                <a:latin typeface="Gill Sans MT" panose="020B0502020104020203" pitchFamily="34" charset="0"/>
              </a:rPr>
              <a:t>of right to receive free oral interpretation of </a:t>
            </a:r>
            <a:r>
              <a:rPr lang="en-US" sz="2000" dirty="0" smtClean="0">
                <a:latin typeface="Gill Sans MT" panose="020B0502020104020203" pitchFamily="34" charset="0"/>
              </a:rPr>
              <a:t>documents).</a:t>
            </a:r>
          </a:p>
          <a:p>
            <a:pPr lvl="1"/>
            <a:r>
              <a:rPr lang="en-US" sz="2000" dirty="0" smtClean="0">
                <a:latin typeface="Gill Sans MT" panose="020B0502020104020203" pitchFamily="34" charset="0"/>
              </a:rPr>
              <a:t>5% or less </a:t>
            </a:r>
            <a:r>
              <a:rPr lang="en-US" sz="2000" dirty="0" smtClean="0">
                <a:solidFill>
                  <a:srgbClr val="FF0000"/>
                </a:solidFill>
                <a:latin typeface="Gill Sans MT" panose="020B0502020104020203" pitchFamily="34" charset="0"/>
              </a:rPr>
              <a:t>&amp; </a:t>
            </a:r>
            <a:r>
              <a:rPr lang="en-US" sz="2000" dirty="0" smtClean="0">
                <a:latin typeface="Gill Sans MT" panose="020B0502020104020203" pitchFamily="34" charset="0"/>
              </a:rPr>
              <a:t>less than 1,000 (no written translation required)</a:t>
            </a:r>
          </a:p>
          <a:p>
            <a:pPr marL="457200" lvl="1" indent="0">
              <a:buNone/>
            </a:pPr>
            <a:r>
              <a:rPr lang="en-US" sz="2000" dirty="0">
                <a:latin typeface="Gill Sans MT" panose="020B0502020104020203" pitchFamily="34" charset="0"/>
              </a:rPr>
              <a:t>	</a:t>
            </a:r>
            <a:endParaRPr lang="en-US" sz="2000" dirty="0" smtClean="0">
              <a:latin typeface="Gill Sans MT" panose="020B0502020104020203" pitchFamily="34" charset="0"/>
            </a:endParaRPr>
          </a:p>
          <a:p>
            <a:pPr marL="457200" lvl="1" indent="0">
              <a:buNone/>
            </a:pPr>
            <a:endParaRPr lang="en-US" sz="2000" dirty="0" smtClean="0">
              <a:latin typeface="Gill Sans MT" panose="020B0502020104020203" pitchFamily="34" charset="0"/>
            </a:endParaRPr>
          </a:p>
          <a:p>
            <a:pPr lvl="1"/>
            <a:endParaRPr lang="en-US" sz="2000" dirty="0" smtClean="0">
              <a:latin typeface="Gill Sans MT" panose="020B0502020104020203" pitchFamily="34" charset="0"/>
            </a:endParaRPr>
          </a:p>
          <a:p>
            <a:pPr lvl="1"/>
            <a:endParaRPr lang="en-US" sz="2000" dirty="0">
              <a:latin typeface="Gill Sans MT" panose="020B0502020104020203" pitchFamily="34" charset="0"/>
            </a:endParaRPr>
          </a:p>
        </p:txBody>
      </p:sp>
    </p:spTree>
    <p:extLst>
      <p:ext uri="{BB962C8B-B14F-4D97-AF65-F5344CB8AC3E}">
        <p14:creationId xmlns:p14="http://schemas.microsoft.com/office/powerpoint/2010/main" val="2624160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LEP (Continued)</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endParaRPr lang="en-US" sz="2400" dirty="0" smtClean="0">
              <a:latin typeface="Gill Sans MT" panose="020B0502020104020203" pitchFamily="34" charset="0"/>
            </a:endParaRPr>
          </a:p>
          <a:p>
            <a:r>
              <a:rPr lang="en-US" sz="2400" dirty="0" smtClean="0">
                <a:latin typeface="Gill Sans MT" panose="020B0502020104020203" pitchFamily="34" charset="0"/>
              </a:rPr>
              <a:t>Google Translate can be a helpful tool.</a:t>
            </a:r>
            <a:endParaRPr lang="en-US" sz="2400" dirty="0">
              <a:latin typeface="Gill Sans MT" panose="020B0502020104020203" pitchFamily="34" charset="0"/>
            </a:endParaRPr>
          </a:p>
          <a:p>
            <a:r>
              <a:rPr lang="en-US" sz="2400" dirty="0" smtClean="0">
                <a:latin typeface="Gill Sans MT" panose="020B0502020104020203" pitchFamily="34" charset="0"/>
              </a:rPr>
              <a:t>An example of OCD’s LAP is available in the “Exhibits A” Section of the Handbook.</a:t>
            </a:r>
            <a:endParaRPr lang="en-US" sz="2400" dirty="0">
              <a:latin typeface="Gill Sans MT" panose="020B0502020104020203" pitchFamily="34" charset="0"/>
            </a:endParaRPr>
          </a:p>
        </p:txBody>
      </p:sp>
    </p:spTree>
    <p:extLst>
      <p:ext uri="{BB962C8B-B14F-4D97-AF65-F5344CB8AC3E}">
        <p14:creationId xmlns:p14="http://schemas.microsoft.com/office/powerpoint/2010/main" val="26264376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Section 504</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a:bodyPr>
          <a:lstStyle/>
          <a:p>
            <a:r>
              <a:rPr lang="en-US" sz="2400" dirty="0" smtClean="0">
                <a:latin typeface="Gill Sans MT" panose="020B0502020104020203" pitchFamily="34" charset="0"/>
              </a:rPr>
              <a:t>Section 504 of the Rehabilitation Act of 1973</a:t>
            </a:r>
          </a:p>
          <a:p>
            <a:pPr lvl="1"/>
            <a:r>
              <a:rPr lang="en-US" sz="2400" dirty="0" smtClean="0">
                <a:latin typeface="Gill Sans MT" panose="020B0502020104020203" pitchFamily="34" charset="0"/>
              </a:rPr>
              <a:t>Requires grantee to comply with non-discrimination based on handicap status in federally assisted programs and activities of the Dept of Housing and Urban Development</a:t>
            </a:r>
          </a:p>
          <a:p>
            <a:pPr lvl="1"/>
            <a:r>
              <a:rPr lang="en-US" sz="2400" dirty="0" smtClean="0">
                <a:latin typeface="Gill Sans MT" panose="020B0502020104020203" pitchFamily="34" charset="0"/>
              </a:rPr>
              <a:t>Objective:  No qualified individual with handicaps shall, solely on the basis of handicap, be excluded for participation in, be denied the benefits of, or otherwise be subjected to discrimination under any program or activity.</a:t>
            </a:r>
            <a:endParaRPr lang="en-US" sz="2400" dirty="0">
              <a:latin typeface="Gill Sans MT" panose="020B0502020104020203" pitchFamily="34" charset="0"/>
            </a:endParaRPr>
          </a:p>
        </p:txBody>
      </p:sp>
    </p:spTree>
    <p:extLst>
      <p:ext uri="{BB962C8B-B14F-4D97-AF65-F5344CB8AC3E}">
        <p14:creationId xmlns:p14="http://schemas.microsoft.com/office/powerpoint/2010/main" val="1070464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sz="4400" dirty="0" smtClean="0">
                <a:latin typeface="Gill Sans MT" panose="020B0502020104020203" pitchFamily="34" charset="0"/>
              </a:rPr>
              <a:t>Grant Agreement Conditions</a:t>
            </a:r>
          </a:p>
        </p:txBody>
      </p:sp>
      <p:sp>
        <p:nvSpPr>
          <p:cNvPr id="4099" name="Rectangle 3"/>
          <p:cNvSpPr>
            <a:spLocks noGrp="1" noChangeArrowheads="1"/>
          </p:cNvSpPr>
          <p:nvPr>
            <p:ph idx="1"/>
          </p:nvPr>
        </p:nvSpPr>
        <p:spPr/>
        <p:txBody>
          <a:bodyPr>
            <a:normAutofit fontScale="77500" lnSpcReduction="20000"/>
          </a:bodyPr>
          <a:lstStyle/>
          <a:p>
            <a:pPr eaLnBrk="1" hangingPunct="1">
              <a:buNone/>
            </a:pPr>
            <a:r>
              <a:rPr lang="en-US" sz="2600" dirty="0" smtClean="0">
                <a:latin typeface="Gill Sans MT" panose="020B0502020104020203" pitchFamily="34" charset="0"/>
              </a:rPr>
              <a:t>You will receive via mail and email:  </a:t>
            </a:r>
            <a:endParaRPr lang="en-US" sz="2600" dirty="0">
              <a:latin typeface="Gill Sans MT" panose="020B0502020104020203" pitchFamily="34" charset="0"/>
            </a:endParaRPr>
          </a:p>
          <a:p>
            <a:pPr marL="457200" lvl="1" indent="0" eaLnBrk="1" hangingPunct="1">
              <a:buClrTx/>
              <a:buSzPct val="100000"/>
              <a:buNone/>
            </a:pPr>
            <a:r>
              <a:rPr lang="en-US" sz="2400" dirty="0">
                <a:latin typeface="Gill Sans MT" panose="020B0502020104020203" pitchFamily="34" charset="0"/>
              </a:rPr>
              <a:t>	 </a:t>
            </a:r>
            <a:r>
              <a:rPr lang="en-US" sz="2400" i="1" dirty="0">
                <a:latin typeface="Gill Sans MT" panose="020B0502020104020203" pitchFamily="34" charset="0"/>
              </a:rPr>
              <a:t>Authorization to Incur Costs </a:t>
            </a:r>
            <a:r>
              <a:rPr lang="en-US" sz="2400" dirty="0">
                <a:latin typeface="Gill Sans MT" panose="020B0502020104020203" pitchFamily="34" charset="0"/>
              </a:rPr>
              <a:t>letter:</a:t>
            </a:r>
          </a:p>
          <a:p>
            <a:pPr lvl="2" eaLnBrk="1" hangingPunct="1"/>
            <a:r>
              <a:rPr lang="en-US" sz="2100" dirty="0">
                <a:latin typeface="Gill Sans MT" panose="020B0502020104020203" pitchFamily="34" charset="0"/>
              </a:rPr>
              <a:t>Authorizes planning and administration costs</a:t>
            </a:r>
          </a:p>
          <a:p>
            <a:pPr lvl="2" eaLnBrk="1" hangingPunct="1"/>
            <a:r>
              <a:rPr lang="en-US" sz="2100" dirty="0">
                <a:latin typeface="Gill Sans MT" panose="020B0502020104020203" pitchFamily="34" charset="0"/>
              </a:rPr>
              <a:t>Permits Environmental Review Record (ERR) to begin</a:t>
            </a:r>
          </a:p>
          <a:p>
            <a:pPr lvl="2" eaLnBrk="1" hangingPunct="1"/>
            <a:r>
              <a:rPr lang="en-US" sz="2100" dirty="0">
                <a:latin typeface="Gill Sans MT" panose="020B0502020104020203" pitchFamily="34" charset="0"/>
              </a:rPr>
              <a:t>Permits Plans &amp; </a:t>
            </a:r>
            <a:r>
              <a:rPr lang="en-US" sz="2100" dirty="0" smtClean="0">
                <a:latin typeface="Gill Sans MT" panose="020B0502020104020203" pitchFamily="34" charset="0"/>
              </a:rPr>
              <a:t>Specifications </a:t>
            </a:r>
            <a:r>
              <a:rPr lang="en-US" sz="2100" dirty="0">
                <a:latin typeface="Gill Sans MT" panose="020B0502020104020203" pitchFamily="34" charset="0"/>
              </a:rPr>
              <a:t>to be prepared</a:t>
            </a:r>
          </a:p>
          <a:p>
            <a:pPr lvl="2" eaLnBrk="1" hangingPunct="1"/>
            <a:r>
              <a:rPr lang="en-US" sz="2100" dirty="0">
                <a:latin typeface="Gill Sans MT" panose="020B0502020104020203" pitchFamily="34" charset="0"/>
              </a:rPr>
              <a:t>Describes penalties for not meeting deadlines</a:t>
            </a:r>
          </a:p>
          <a:p>
            <a:pPr lvl="2" eaLnBrk="1" hangingPunct="1"/>
            <a:r>
              <a:rPr lang="en-US" sz="2100" dirty="0">
                <a:latin typeface="Gill Sans MT" panose="020B0502020104020203" pitchFamily="34" charset="0"/>
              </a:rPr>
              <a:t>If there will be a problem with the time frame, contact </a:t>
            </a:r>
            <a:r>
              <a:rPr lang="en-US" sz="2100" dirty="0" smtClean="0">
                <a:latin typeface="Gill Sans MT" panose="020B0502020104020203" pitchFamily="34" charset="0"/>
              </a:rPr>
              <a:t>your grant representative </a:t>
            </a:r>
            <a:r>
              <a:rPr lang="en-US" sz="2100" u="sng" dirty="0">
                <a:latin typeface="Gill Sans MT" panose="020B0502020104020203" pitchFamily="34" charset="0"/>
              </a:rPr>
              <a:t>early</a:t>
            </a:r>
            <a:r>
              <a:rPr lang="en-US" sz="2100" dirty="0">
                <a:latin typeface="Gill Sans MT" panose="020B0502020104020203" pitchFamily="34" charset="0"/>
              </a:rPr>
              <a:t> to request an extension of time</a:t>
            </a:r>
          </a:p>
          <a:p>
            <a:pPr lvl="2" eaLnBrk="1" hangingPunct="1"/>
            <a:r>
              <a:rPr lang="en-US" sz="2100" b="1" dirty="0">
                <a:latin typeface="Gill Sans MT" panose="020B0502020104020203" pitchFamily="34" charset="0"/>
              </a:rPr>
              <a:t>DO NOT ADVERTISE FOR BIDS OR BEGIN CONSTRUCTION  AT THIS TIME.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F1F67-4767-442A-9053-16927FC5AA7D}"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r>
              <a:rPr kumimoji="0" lang="en-US" sz="900" b="0" i="0" u="none" strike="noStrike" kern="1200" cap="none" spc="0" normalizeH="0" baseline="0" noProof="0" dirty="0">
                <a:ln>
                  <a:noFill/>
                </a:ln>
                <a:solidFill>
                  <a:srgbClr val="000000"/>
                </a:solidFill>
                <a:effectLst/>
                <a:uLnTx/>
                <a:uFillTx/>
                <a:latin typeface="Arial"/>
                <a:ea typeface="+mn-ea"/>
                <a:cs typeface="+mn-cs"/>
              </a:rPr>
              <a:t> </a:t>
            </a:r>
          </a:p>
        </p:txBody>
      </p:sp>
    </p:spTree>
    <p:extLst>
      <p:ext uri="{BB962C8B-B14F-4D97-AF65-F5344CB8AC3E}">
        <p14:creationId xmlns:p14="http://schemas.microsoft.com/office/powerpoint/2010/main" val="6692781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Minimum 504 Requirements</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70000" lnSpcReduction="20000"/>
          </a:bodyPr>
          <a:lstStyle/>
          <a:p>
            <a:r>
              <a:rPr lang="en-US" sz="2800" dirty="0">
                <a:latin typeface="Gill Sans MT" panose="020B0502020104020203" pitchFamily="34" charset="0"/>
              </a:rPr>
              <a:t>504 Assurance to OCD (</a:t>
            </a:r>
            <a:r>
              <a:rPr lang="en-US" sz="2800" dirty="0">
                <a:solidFill>
                  <a:srgbClr val="FF0000"/>
                </a:solidFill>
                <a:latin typeface="Gill Sans MT" panose="020B0502020104020203" pitchFamily="34" charset="0"/>
              </a:rPr>
              <a:t>Exhibits A</a:t>
            </a:r>
            <a:r>
              <a:rPr lang="en-US" sz="2800" dirty="0">
                <a:latin typeface="Gill Sans MT" panose="020B0502020104020203" pitchFamily="34" charset="0"/>
              </a:rPr>
              <a:t>)—part of requirement to clear contact conditions.  Both Sections should be completed if 15 or more employees.</a:t>
            </a:r>
          </a:p>
          <a:p>
            <a:r>
              <a:rPr lang="en-US" sz="2800" dirty="0">
                <a:latin typeface="Gill Sans MT" panose="020B0502020104020203" pitchFamily="34" charset="0"/>
              </a:rPr>
              <a:t>Self Evaluation of current policies and practices in the areas of communication, employment and program/physical accessibility.</a:t>
            </a:r>
          </a:p>
          <a:p>
            <a:r>
              <a:rPr lang="en-US" sz="2800" dirty="0">
                <a:latin typeface="Gill Sans MT" panose="020B0502020104020203" pitchFamily="34" charset="0"/>
              </a:rPr>
              <a:t>Maintain Data showing individuals that are beneficiaries of a program</a:t>
            </a:r>
          </a:p>
          <a:p>
            <a:r>
              <a:rPr lang="en-US" sz="2800" dirty="0">
                <a:latin typeface="Gill Sans MT" panose="020B0502020104020203" pitchFamily="34" charset="0"/>
              </a:rPr>
              <a:t>Have a functioning TDD or LA Relay System (</a:t>
            </a:r>
            <a:r>
              <a:rPr lang="en-US" sz="2800" dirty="0">
                <a:solidFill>
                  <a:srgbClr val="FF0000"/>
                </a:solidFill>
                <a:latin typeface="Gill Sans MT" panose="020B0502020104020203" pitchFamily="34" charset="0"/>
              </a:rPr>
              <a:t>Section A</a:t>
            </a:r>
            <a:r>
              <a:rPr lang="en-US" sz="2800" dirty="0">
                <a:latin typeface="Gill Sans MT" panose="020B0502020104020203" pitchFamily="34" charset="0"/>
              </a:rPr>
              <a:t>).  Number must be advertised in paper </a:t>
            </a:r>
            <a:r>
              <a:rPr lang="en-US" sz="2800" dirty="0">
                <a:solidFill>
                  <a:srgbClr val="FF0000"/>
                </a:solidFill>
                <a:latin typeface="Gill Sans MT" panose="020B0502020104020203" pitchFamily="34" charset="0"/>
              </a:rPr>
              <a:t>within 6 months of the AIC letter</a:t>
            </a:r>
            <a:r>
              <a:rPr lang="en-US" sz="2800" dirty="0">
                <a:latin typeface="Gill Sans MT" panose="020B0502020104020203" pitchFamily="34" charset="0"/>
              </a:rPr>
              <a:t> and operate 24 hours if you have emergency service.</a:t>
            </a:r>
          </a:p>
          <a:p>
            <a:endParaRPr lang="en-US" dirty="0">
              <a:latin typeface="Gill Sans MT" panose="020B0502020104020203" pitchFamily="34" charset="0"/>
            </a:endParaRPr>
          </a:p>
        </p:txBody>
      </p:sp>
    </p:spTree>
    <p:extLst>
      <p:ext uri="{BB962C8B-B14F-4D97-AF65-F5344CB8AC3E}">
        <p14:creationId xmlns:p14="http://schemas.microsoft.com/office/powerpoint/2010/main" val="1165186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Minimum 504 Requirements (cont)</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US" sz="2000" dirty="0" smtClean="0">
                <a:latin typeface="Gill Sans MT" panose="020B0502020104020203" pitchFamily="34" charset="0"/>
              </a:rPr>
              <a:t>Grantees with 15 or more employees</a:t>
            </a:r>
          </a:p>
          <a:p>
            <a:pPr lvl="1"/>
            <a:r>
              <a:rPr lang="en-US" sz="2000" dirty="0" smtClean="0">
                <a:latin typeface="Gill Sans MT" panose="020B0502020104020203" pitchFamily="34" charset="0"/>
              </a:rPr>
              <a:t>Designate 504 coordinator</a:t>
            </a:r>
          </a:p>
          <a:p>
            <a:pPr lvl="1"/>
            <a:r>
              <a:rPr lang="en-US" sz="2000" dirty="0" smtClean="0">
                <a:latin typeface="Gill Sans MT" panose="020B0502020104020203" pitchFamily="34" charset="0"/>
              </a:rPr>
              <a:t>Prepare and adopt grievance procedure of any complaints and keep records on file of grievance and resolution.</a:t>
            </a:r>
          </a:p>
          <a:p>
            <a:pPr lvl="1"/>
            <a:r>
              <a:rPr lang="en-US" sz="2000" dirty="0" smtClean="0">
                <a:latin typeface="Gill Sans MT" panose="020B0502020104020203" pitchFamily="34" charset="0"/>
              </a:rPr>
              <a:t>Place notice in Town Hall or </a:t>
            </a:r>
            <a:r>
              <a:rPr lang="en-US" sz="2000" dirty="0">
                <a:latin typeface="Gill Sans MT" panose="020B0502020104020203" pitchFamily="34" charset="0"/>
              </a:rPr>
              <a:t>p</a:t>
            </a:r>
            <a:r>
              <a:rPr lang="en-US" sz="2000" dirty="0" smtClean="0">
                <a:latin typeface="Gill Sans MT" panose="020B0502020104020203" pitchFamily="34" charset="0"/>
              </a:rPr>
              <a:t>ublish in the newspaper that the grantee does not discriminate on basis of handicap within </a:t>
            </a:r>
            <a:r>
              <a:rPr lang="en-US" sz="2000" u="sng" dirty="0" smtClean="0">
                <a:solidFill>
                  <a:srgbClr val="FF0000"/>
                </a:solidFill>
                <a:latin typeface="Gill Sans MT" panose="020B0502020104020203" pitchFamily="34" charset="0"/>
              </a:rPr>
              <a:t>90 days of the receipt of the executed grant agreement</a:t>
            </a:r>
            <a:r>
              <a:rPr lang="en-US" sz="2000" dirty="0" smtClean="0">
                <a:latin typeface="Gill Sans MT" panose="020B0502020104020203" pitchFamily="34" charset="0"/>
              </a:rPr>
              <a:t> (</a:t>
            </a:r>
            <a:r>
              <a:rPr lang="en-US" sz="2000" dirty="0" smtClean="0">
                <a:solidFill>
                  <a:srgbClr val="FF0000"/>
                </a:solidFill>
                <a:latin typeface="Gill Sans MT" panose="020B0502020104020203" pitchFamily="34" charset="0"/>
              </a:rPr>
              <a:t>check Section A, for current language</a:t>
            </a:r>
            <a:r>
              <a:rPr lang="en-US" sz="2000" dirty="0" smtClean="0">
                <a:latin typeface="Gill Sans MT" panose="020B0502020104020203" pitchFamily="34" charset="0"/>
              </a:rPr>
              <a:t>).</a:t>
            </a:r>
          </a:p>
          <a:p>
            <a:pPr lvl="1"/>
            <a:r>
              <a:rPr lang="en-US" sz="2000" dirty="0" smtClean="0">
                <a:latin typeface="Gill Sans MT" panose="020B0502020104020203" pitchFamily="34" charset="0"/>
              </a:rPr>
              <a:t>Identify the 504 coordinator in the posting.</a:t>
            </a:r>
          </a:p>
          <a:p>
            <a:pPr lvl="1"/>
            <a:r>
              <a:rPr lang="en-US" sz="2000" dirty="0" smtClean="0">
                <a:latin typeface="Gill Sans MT" panose="020B0502020104020203" pitchFamily="34" charset="0"/>
              </a:rPr>
              <a:t>Maintain in file for monitoring.</a:t>
            </a:r>
            <a:endParaRPr lang="en-US" sz="2000" dirty="0">
              <a:latin typeface="Gill Sans MT" panose="020B0502020104020203" pitchFamily="34" charset="0"/>
            </a:endParaRPr>
          </a:p>
        </p:txBody>
      </p:sp>
    </p:spTree>
    <p:extLst>
      <p:ext uri="{BB962C8B-B14F-4D97-AF65-F5344CB8AC3E}">
        <p14:creationId xmlns:p14="http://schemas.microsoft.com/office/powerpoint/2010/main" val="19233753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Self-Evaluation</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000" dirty="0" smtClean="0">
                <a:latin typeface="Gill Sans MT" panose="020B0502020104020203" pitchFamily="34" charset="0"/>
              </a:rPr>
              <a:t>Evaluate current policies</a:t>
            </a:r>
          </a:p>
          <a:p>
            <a:r>
              <a:rPr lang="en-US" sz="2000" dirty="0" smtClean="0">
                <a:latin typeface="Gill Sans MT" panose="020B0502020104020203" pitchFamily="34" charset="0"/>
              </a:rPr>
              <a:t>Modify policies that don’t meet requirements</a:t>
            </a:r>
          </a:p>
          <a:p>
            <a:r>
              <a:rPr lang="en-US" sz="2000" dirty="0" smtClean="0">
                <a:latin typeface="Gill Sans MT" panose="020B0502020104020203" pitchFamily="34" charset="0"/>
              </a:rPr>
              <a:t>Take steps to remedy discrimination revealed in the evaluation</a:t>
            </a:r>
          </a:p>
          <a:p>
            <a:pPr lvl="1"/>
            <a:r>
              <a:rPr lang="en-US" sz="2000" dirty="0" smtClean="0">
                <a:latin typeface="Gill Sans MT" panose="020B0502020104020203" pitchFamily="34" charset="0"/>
              </a:rPr>
              <a:t>Areas covered:  Building or facilities for physical access, program and services accessibility, communications and employment (includes pre-employment)</a:t>
            </a:r>
          </a:p>
          <a:p>
            <a:r>
              <a:rPr lang="en-US" sz="2000" dirty="0" smtClean="0">
                <a:latin typeface="Gill Sans MT" panose="020B0502020104020203" pitchFamily="34" charset="0"/>
              </a:rPr>
              <a:t>IF YOU ACQUIRED A BUILDING BUILT PRIOR 1988,  YOU MUST COMPLETE AN EVALUATION OF THAT BUILDING.</a:t>
            </a:r>
          </a:p>
          <a:p>
            <a:pPr lvl="1"/>
            <a:endParaRPr lang="en-US" sz="2000" dirty="0">
              <a:latin typeface="Gill Sans MT" panose="020B0502020104020203" pitchFamily="34" charset="0"/>
            </a:endParaRPr>
          </a:p>
        </p:txBody>
      </p:sp>
    </p:spTree>
    <p:extLst>
      <p:ext uri="{BB962C8B-B14F-4D97-AF65-F5344CB8AC3E}">
        <p14:creationId xmlns:p14="http://schemas.microsoft.com/office/powerpoint/2010/main" val="3030282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Summary of Previous Actions Taken</a:t>
            </a:r>
            <a:endParaRPr lang="en-US" dirty="0"/>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For prior grantees who have completed self-evaluations and whose transition plans have expired should complete Summary of Previous Actions Taken (</a:t>
            </a:r>
            <a:r>
              <a:rPr lang="en-US" sz="2400" dirty="0" smtClean="0">
                <a:solidFill>
                  <a:srgbClr val="FF0000"/>
                </a:solidFill>
                <a:latin typeface="Gill Sans MT" panose="020B0502020104020203" pitchFamily="34" charset="0"/>
              </a:rPr>
              <a:t>Exhibits A</a:t>
            </a:r>
            <a:r>
              <a:rPr lang="en-US" sz="2400" dirty="0" smtClean="0">
                <a:latin typeface="Gill Sans MT" panose="020B0502020104020203" pitchFamily="34" charset="0"/>
              </a:rPr>
              <a:t>).</a:t>
            </a:r>
          </a:p>
          <a:p>
            <a:r>
              <a:rPr lang="en-US" sz="2400" dirty="0" smtClean="0">
                <a:latin typeface="Gill Sans MT" panose="020B0502020104020203" pitchFamily="34" charset="0"/>
              </a:rPr>
              <a:t>Summary of past plans, deficiencies found and corrected</a:t>
            </a:r>
          </a:p>
          <a:p>
            <a:r>
              <a:rPr lang="en-US" sz="2400" dirty="0" smtClean="0">
                <a:latin typeface="Gill Sans MT" panose="020B0502020104020203" pitchFamily="34" charset="0"/>
              </a:rPr>
              <a:t>Must do a complete self-evaluation if you don’t have a complete summary.</a:t>
            </a:r>
            <a:endParaRPr lang="en-US" sz="2400" dirty="0">
              <a:latin typeface="Gill Sans MT" panose="020B0502020104020203" pitchFamily="34" charset="0"/>
            </a:endParaRPr>
          </a:p>
        </p:txBody>
      </p:sp>
    </p:spTree>
    <p:extLst>
      <p:ext uri="{BB962C8B-B14F-4D97-AF65-F5344CB8AC3E}">
        <p14:creationId xmlns:p14="http://schemas.microsoft.com/office/powerpoint/2010/main" val="30902308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Fair Housing</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US" sz="2400" dirty="0" smtClean="0">
                <a:latin typeface="Gill Sans MT" panose="020B0502020104020203" pitchFamily="34" charset="0"/>
              </a:rPr>
              <a:t>Fair Housing Law (Title VIII of Civil Rights Act)</a:t>
            </a:r>
          </a:p>
          <a:p>
            <a:pPr lvl="1"/>
            <a:r>
              <a:rPr lang="en-US" sz="2400" dirty="0" smtClean="0">
                <a:latin typeface="Gill Sans MT" panose="020B0502020104020203" pitchFamily="34" charset="0"/>
              </a:rPr>
              <a:t>“No person shall be subjected to discrimination because of race, color, religion, sex, handicap, familial status, or national origin in the sale, rental or advertising of dwellings, in the provision of brokerage services, or in the availability of residential real estate related transactions.” (24 CFR 100.5)</a:t>
            </a:r>
          </a:p>
          <a:p>
            <a:pPr lvl="1"/>
            <a:r>
              <a:rPr lang="en-US" sz="2400" dirty="0" smtClean="0">
                <a:latin typeface="Gill Sans MT" panose="020B0502020104020203" pitchFamily="34" charset="0"/>
              </a:rPr>
              <a:t>Action does not have to be intentional to be a violation</a:t>
            </a:r>
          </a:p>
          <a:p>
            <a:pPr lvl="1"/>
            <a:r>
              <a:rPr lang="en-US" sz="2400" dirty="0" smtClean="0">
                <a:latin typeface="Gill Sans MT" panose="020B0502020104020203" pitchFamily="34" charset="0"/>
              </a:rPr>
              <a:t>Some examples of what is prohibited and examples of discrimination</a:t>
            </a:r>
            <a:endParaRPr lang="en-US" sz="2400" dirty="0">
              <a:latin typeface="Gill Sans MT" panose="020B0502020104020203" pitchFamily="34" charset="0"/>
            </a:endParaRPr>
          </a:p>
        </p:txBody>
      </p:sp>
    </p:spTree>
    <p:extLst>
      <p:ext uri="{BB962C8B-B14F-4D97-AF65-F5344CB8AC3E}">
        <p14:creationId xmlns:p14="http://schemas.microsoft.com/office/powerpoint/2010/main" val="27380021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39387"/>
            <a:ext cx="7729728" cy="890649"/>
          </a:xfrm>
        </p:spPr>
        <p:txBody>
          <a:bodyPr/>
          <a:lstStyle/>
          <a:p>
            <a:pPr algn="ctr"/>
            <a:r>
              <a:rPr lang="en-US" dirty="0" smtClean="0">
                <a:latin typeface="Gill Sans MT" panose="020B0502020104020203" pitchFamily="34" charset="0"/>
              </a:rPr>
              <a:t>Requirements of Grantee</a:t>
            </a:r>
            <a:endParaRPr lang="en-US" dirty="0">
              <a:latin typeface="Gill Sans MT" panose="020B0502020104020203" pitchFamily="34" charset="0"/>
            </a:endParaRPr>
          </a:p>
        </p:txBody>
      </p:sp>
      <p:sp>
        <p:nvSpPr>
          <p:cNvPr id="3" name="Content Placeholder 2"/>
          <p:cNvSpPr>
            <a:spLocks noGrp="1"/>
          </p:cNvSpPr>
          <p:nvPr>
            <p:ph idx="1"/>
          </p:nvPr>
        </p:nvSpPr>
        <p:spPr>
          <a:xfrm>
            <a:off x="677334" y="1480128"/>
            <a:ext cx="8458200" cy="4525963"/>
          </a:xfrm>
        </p:spPr>
        <p:txBody>
          <a:bodyPr>
            <a:normAutofit/>
          </a:bodyPr>
          <a:lstStyle/>
          <a:p>
            <a:pPr marL="514350" indent="-514350">
              <a:buFont typeface="+mj-lt"/>
              <a:buAutoNum type="arabicPeriod"/>
            </a:pPr>
            <a:r>
              <a:rPr lang="en-US" sz="2400" dirty="0" smtClean="0">
                <a:latin typeface="Gill Sans MT" panose="020B0502020104020203" pitchFamily="34" charset="0"/>
              </a:rPr>
              <a:t>Affirmatively Affirming Fair Housing</a:t>
            </a:r>
          </a:p>
          <a:p>
            <a:pPr lvl="1"/>
            <a:r>
              <a:rPr lang="en-US" sz="2400" dirty="0" smtClean="0">
                <a:latin typeface="Gill Sans MT" panose="020B0502020104020203" pitchFamily="34" charset="0"/>
              </a:rPr>
              <a:t>At least one </a:t>
            </a:r>
            <a:r>
              <a:rPr lang="en-US" sz="2400" dirty="0" smtClean="0">
                <a:solidFill>
                  <a:srgbClr val="FF0000"/>
                </a:solidFill>
                <a:latin typeface="Gill Sans MT" panose="020B0502020104020203" pitchFamily="34" charset="0"/>
              </a:rPr>
              <a:t>additional</a:t>
            </a:r>
            <a:r>
              <a:rPr lang="en-US" sz="2400" dirty="0" smtClean="0">
                <a:latin typeface="Gill Sans MT" panose="020B0502020104020203" pitchFamily="34" charset="0"/>
              </a:rPr>
              <a:t> Fair Housing Activity during the grant period (</a:t>
            </a:r>
            <a:r>
              <a:rPr lang="en-US" sz="2400" dirty="0" smtClean="0">
                <a:solidFill>
                  <a:srgbClr val="FF0000"/>
                </a:solidFill>
                <a:latin typeface="Gill Sans MT" panose="020B0502020104020203" pitchFamily="34" charset="0"/>
              </a:rPr>
              <a:t>Exhibits A</a:t>
            </a:r>
            <a:r>
              <a:rPr lang="en-US" sz="2400" dirty="0" smtClean="0">
                <a:latin typeface="Gill Sans MT" panose="020B0502020104020203" pitchFamily="34" charset="0"/>
              </a:rPr>
              <a:t>).  Ex.  fair housing notices by grantee (at town hall or where utility bills are paid), seminars for public (have in evenings when people can attend) and landlords, rental agents, real estate brokers, lenders, etc.  </a:t>
            </a:r>
            <a:r>
              <a:rPr lang="en-US" sz="2400" dirty="0" smtClean="0">
                <a:solidFill>
                  <a:srgbClr val="FF0000"/>
                </a:solidFill>
                <a:latin typeface="Gill Sans MT" panose="020B0502020104020203" pitchFamily="34" charset="0"/>
              </a:rPr>
              <a:t>Posting the Flyer in City Hall/Courthouse is no longer enough.</a:t>
            </a:r>
          </a:p>
          <a:p>
            <a:pPr lvl="1"/>
            <a:r>
              <a:rPr lang="en-US" sz="2400" dirty="0" smtClean="0">
                <a:latin typeface="Gill Sans MT" panose="020B0502020104020203" pitchFamily="34" charset="0"/>
              </a:rPr>
              <a:t>Maintain documentation of that activity for file and monitoring.</a:t>
            </a:r>
          </a:p>
          <a:p>
            <a:pPr lvl="1"/>
            <a:r>
              <a:rPr lang="en-US" sz="2400" dirty="0" smtClean="0">
                <a:latin typeface="Gill Sans MT" panose="020B0502020104020203" pitchFamily="34" charset="0"/>
              </a:rPr>
              <a:t>Submit housing complaints to HUD or LDOJ (</a:t>
            </a:r>
            <a:r>
              <a:rPr lang="en-US" sz="2400" dirty="0" smtClean="0">
                <a:solidFill>
                  <a:srgbClr val="FF0000"/>
                </a:solidFill>
                <a:latin typeface="Gill Sans MT" panose="020B0502020104020203" pitchFamily="34" charset="0"/>
              </a:rPr>
              <a:t>Exhibits A</a:t>
            </a:r>
            <a:r>
              <a:rPr lang="en-US" sz="2400" dirty="0" smtClean="0">
                <a:latin typeface="Gill Sans MT" panose="020B0502020104020203" pitchFamily="34" charset="0"/>
              </a:rPr>
              <a:t>).  Make sure your citizens are aware of this information.</a:t>
            </a:r>
          </a:p>
        </p:txBody>
      </p:sp>
    </p:spTree>
    <p:extLst>
      <p:ext uri="{BB962C8B-B14F-4D97-AF65-F5344CB8AC3E}">
        <p14:creationId xmlns:p14="http://schemas.microsoft.com/office/powerpoint/2010/main" val="21894625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86888"/>
            <a:ext cx="7729728" cy="1092530"/>
          </a:xfrm>
        </p:spPr>
        <p:txBody>
          <a:bodyPr/>
          <a:lstStyle/>
          <a:p>
            <a:pPr algn="ctr"/>
            <a:r>
              <a:rPr lang="en-US" dirty="0" smtClean="0">
                <a:latin typeface="Gill Sans MT" panose="020B0502020104020203" pitchFamily="34" charset="0"/>
              </a:rPr>
              <a:t>Requirements of Grantee (cont.)</a:t>
            </a:r>
            <a:endParaRPr lang="en-US" dirty="0">
              <a:latin typeface="Gill Sans MT" panose="020B0502020104020203" pitchFamily="34" charset="0"/>
            </a:endParaRPr>
          </a:p>
        </p:txBody>
      </p:sp>
      <p:sp>
        <p:nvSpPr>
          <p:cNvPr id="3" name="Content Placeholder 2"/>
          <p:cNvSpPr>
            <a:spLocks noGrp="1"/>
          </p:cNvSpPr>
          <p:nvPr>
            <p:ph idx="1"/>
          </p:nvPr>
        </p:nvSpPr>
        <p:spPr>
          <a:xfrm>
            <a:off x="677334" y="1744029"/>
            <a:ext cx="8596668" cy="3880773"/>
          </a:xfrm>
        </p:spPr>
        <p:txBody>
          <a:bodyPr>
            <a:normAutofit/>
          </a:bodyPr>
          <a:lstStyle/>
          <a:p>
            <a:pPr marL="914400" lvl="1" indent="-514350">
              <a:buAutoNum type="arabicPeriod" startAt="2"/>
            </a:pPr>
            <a:r>
              <a:rPr lang="en-US" sz="2400" dirty="0" smtClean="0">
                <a:latin typeface="Gill Sans MT" panose="020B0502020104020203" pitchFamily="34" charset="0"/>
              </a:rPr>
              <a:t>Fair Housing Assessment (</a:t>
            </a:r>
            <a:r>
              <a:rPr lang="en-US" sz="2400" dirty="0" smtClean="0">
                <a:solidFill>
                  <a:srgbClr val="FF0000"/>
                </a:solidFill>
                <a:latin typeface="Gill Sans MT" panose="020B0502020104020203" pitchFamily="34" charset="0"/>
              </a:rPr>
              <a:t>Exhibits A</a:t>
            </a:r>
            <a:r>
              <a:rPr lang="en-US" sz="2400" dirty="0" smtClean="0">
                <a:latin typeface="Gill Sans MT" panose="020B0502020104020203" pitchFamily="34" charset="0"/>
              </a:rPr>
              <a:t>)</a:t>
            </a:r>
          </a:p>
          <a:p>
            <a:pPr marL="1314450" lvl="2" indent="-514350"/>
            <a:r>
              <a:rPr lang="en-US" sz="2400" dirty="0" smtClean="0">
                <a:latin typeface="Gill Sans MT" panose="020B0502020104020203" pitchFamily="34" charset="0"/>
              </a:rPr>
              <a:t>Consider Impediments</a:t>
            </a:r>
          </a:p>
          <a:p>
            <a:pPr marL="1314450" lvl="2" indent="-514350"/>
            <a:r>
              <a:rPr lang="en-US" sz="2400" dirty="0" smtClean="0">
                <a:latin typeface="Gill Sans MT" panose="020B0502020104020203" pitchFamily="34" charset="0"/>
              </a:rPr>
              <a:t>Fair Housing Choice (everyone must have available to them the same housing choices.)</a:t>
            </a:r>
          </a:p>
          <a:p>
            <a:pPr marL="1314450" lvl="2" indent="-514350"/>
            <a:r>
              <a:rPr lang="en-US" sz="2400" dirty="0" smtClean="0">
                <a:latin typeface="Gill Sans MT" panose="020B0502020104020203" pitchFamily="34" charset="0"/>
              </a:rPr>
              <a:t>Grantee should be involved in preparing even if consultant prepares the form.  You know your area best. Both preparer and chief elected official must sign the document.</a:t>
            </a:r>
          </a:p>
          <a:p>
            <a:pPr marL="0" indent="0">
              <a:buNone/>
            </a:pPr>
            <a:endParaRPr lang="en-US" sz="2400" dirty="0">
              <a:latin typeface="Gill Sans MT" panose="020B0502020104020203" pitchFamily="34" charset="0"/>
            </a:endParaRPr>
          </a:p>
        </p:txBody>
      </p:sp>
    </p:spTree>
    <p:extLst>
      <p:ext uri="{BB962C8B-B14F-4D97-AF65-F5344CB8AC3E}">
        <p14:creationId xmlns:p14="http://schemas.microsoft.com/office/powerpoint/2010/main" val="18148285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73132"/>
            <a:ext cx="7729728" cy="1068780"/>
          </a:xfrm>
        </p:spPr>
        <p:txBody>
          <a:bodyPr/>
          <a:lstStyle/>
          <a:p>
            <a:pPr algn="ctr"/>
            <a:r>
              <a:rPr lang="en-US" dirty="0" smtClean="0">
                <a:latin typeface="Gill Sans MT" panose="020B0502020104020203" pitchFamily="34" charset="0"/>
              </a:rPr>
              <a:t>Fair Housing Assessment</a:t>
            </a:r>
            <a:endParaRPr lang="en-US" dirty="0">
              <a:latin typeface="Gill Sans MT" panose="020B0502020104020203" pitchFamily="34" charset="0"/>
            </a:endParaRPr>
          </a:p>
        </p:txBody>
      </p:sp>
      <p:sp>
        <p:nvSpPr>
          <p:cNvPr id="3" name="Content Placeholder 2"/>
          <p:cNvSpPr>
            <a:spLocks noGrp="1"/>
          </p:cNvSpPr>
          <p:nvPr>
            <p:ph idx="1"/>
          </p:nvPr>
        </p:nvSpPr>
        <p:spPr>
          <a:xfrm>
            <a:off x="677334" y="1510349"/>
            <a:ext cx="8596668" cy="4230051"/>
          </a:xfrm>
        </p:spPr>
        <p:txBody>
          <a:bodyPr>
            <a:noAutofit/>
          </a:bodyPr>
          <a:lstStyle/>
          <a:p>
            <a:r>
              <a:rPr lang="en-US" sz="2400" dirty="0" smtClean="0">
                <a:latin typeface="Gill Sans MT" panose="020B0502020104020203" pitchFamily="34" charset="0"/>
              </a:rPr>
              <a:t>Part 1</a:t>
            </a:r>
          </a:p>
          <a:p>
            <a:pPr lvl="1"/>
            <a:r>
              <a:rPr lang="en-US" sz="2400" dirty="0" smtClean="0">
                <a:latin typeface="Gill Sans MT" panose="020B0502020104020203" pitchFamily="34" charset="0"/>
              </a:rPr>
              <a:t>Housing Profile</a:t>
            </a:r>
          </a:p>
          <a:p>
            <a:pPr lvl="1"/>
            <a:r>
              <a:rPr lang="en-US" sz="2400" dirty="0" smtClean="0">
                <a:latin typeface="Gill Sans MT" panose="020B0502020104020203" pitchFamily="34" charset="0"/>
              </a:rPr>
              <a:t>Rental Units</a:t>
            </a:r>
          </a:p>
          <a:p>
            <a:pPr lvl="1"/>
            <a:r>
              <a:rPr lang="en-US" sz="2400" dirty="0" smtClean="0">
                <a:latin typeface="Gill Sans MT" panose="020B0502020104020203" pitchFamily="34" charset="0"/>
              </a:rPr>
              <a:t>Public Housing</a:t>
            </a:r>
          </a:p>
          <a:p>
            <a:pPr lvl="1"/>
            <a:r>
              <a:rPr lang="en-US" sz="2400" dirty="0" smtClean="0">
                <a:latin typeface="Gill Sans MT" panose="020B0502020104020203" pitchFamily="34" charset="0"/>
              </a:rPr>
              <a:t>Mortgage Lending</a:t>
            </a:r>
          </a:p>
          <a:p>
            <a:pPr lvl="1"/>
            <a:r>
              <a:rPr lang="en-US" sz="2400" dirty="0" smtClean="0">
                <a:latin typeface="Gill Sans MT" panose="020B0502020104020203" pitchFamily="34" charset="0"/>
              </a:rPr>
              <a:t>Real Estate Brokers</a:t>
            </a:r>
          </a:p>
          <a:p>
            <a:pPr lvl="1"/>
            <a:r>
              <a:rPr lang="en-US" sz="2400" dirty="0" smtClean="0">
                <a:latin typeface="Gill Sans MT" panose="020B0502020104020203" pitchFamily="34" charset="0"/>
              </a:rPr>
              <a:t>Zoning Ordinances</a:t>
            </a:r>
          </a:p>
          <a:p>
            <a:pPr lvl="1"/>
            <a:r>
              <a:rPr lang="en-US" sz="2400" dirty="0" smtClean="0">
                <a:latin typeface="Gill Sans MT" panose="020B0502020104020203" pitchFamily="34" charset="0"/>
              </a:rPr>
              <a:t>Building Codes</a:t>
            </a:r>
          </a:p>
          <a:p>
            <a:pPr lvl="1">
              <a:buNone/>
            </a:pPr>
            <a:endParaRPr lang="en-US" sz="2400" dirty="0">
              <a:latin typeface="Gill Sans MT" panose="020B0502020104020203" pitchFamily="34" charset="0"/>
            </a:endParaRPr>
          </a:p>
        </p:txBody>
      </p:sp>
    </p:spTree>
    <p:extLst>
      <p:ext uri="{BB962C8B-B14F-4D97-AF65-F5344CB8AC3E}">
        <p14:creationId xmlns:p14="http://schemas.microsoft.com/office/powerpoint/2010/main" val="33482368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Fair Housing Assessment (cont.)</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US" sz="2400" dirty="0" smtClean="0">
                <a:latin typeface="Gill Sans MT" panose="020B0502020104020203" pitchFamily="34" charset="0"/>
              </a:rPr>
              <a:t>Part II</a:t>
            </a:r>
          </a:p>
          <a:p>
            <a:pPr lvl="1"/>
            <a:r>
              <a:rPr lang="en-US" sz="2400" dirty="0" smtClean="0">
                <a:latin typeface="Gill Sans MT" panose="020B0502020104020203" pitchFamily="34" charset="0"/>
              </a:rPr>
              <a:t>Review of Fair Housing Practices should be researched by using available resources</a:t>
            </a:r>
          </a:p>
          <a:p>
            <a:pPr lvl="1"/>
            <a:r>
              <a:rPr lang="en-US" sz="2400" dirty="0" smtClean="0">
                <a:latin typeface="Gill Sans MT" panose="020B0502020104020203" pitchFamily="34" charset="0"/>
              </a:rPr>
              <a:t>Look at loan applications</a:t>
            </a:r>
          </a:p>
          <a:p>
            <a:pPr lvl="1"/>
            <a:r>
              <a:rPr lang="en-US" sz="2400" dirty="0" smtClean="0">
                <a:latin typeface="Gill Sans MT" panose="020B0502020104020203" pitchFamily="34" charset="0"/>
              </a:rPr>
              <a:t>Loan approval procedures</a:t>
            </a:r>
          </a:p>
          <a:p>
            <a:pPr lvl="1"/>
            <a:r>
              <a:rPr lang="en-US" sz="2400" dirty="0" smtClean="0">
                <a:latin typeface="Gill Sans MT" panose="020B0502020104020203" pitchFamily="34" charset="0"/>
              </a:rPr>
              <a:t>Advertising</a:t>
            </a:r>
          </a:p>
          <a:p>
            <a:pPr lvl="1"/>
            <a:r>
              <a:rPr lang="en-US" sz="2400" dirty="0" smtClean="0">
                <a:latin typeface="Gill Sans MT" panose="020B0502020104020203" pitchFamily="34" charset="0"/>
              </a:rPr>
              <a:t>Appraisals </a:t>
            </a:r>
          </a:p>
          <a:p>
            <a:pPr lvl="1"/>
            <a:r>
              <a:rPr lang="en-US" sz="2400" dirty="0" smtClean="0">
                <a:latin typeface="Gill Sans MT" panose="020B0502020104020203" pitchFamily="34" charset="0"/>
              </a:rPr>
              <a:t>Degree of segregation</a:t>
            </a:r>
            <a:endParaRPr lang="en-US" sz="2400" dirty="0">
              <a:latin typeface="Gill Sans MT" panose="020B0502020104020203" pitchFamily="34" charset="0"/>
            </a:endParaRPr>
          </a:p>
        </p:txBody>
      </p:sp>
    </p:spTree>
    <p:extLst>
      <p:ext uri="{BB962C8B-B14F-4D97-AF65-F5344CB8AC3E}">
        <p14:creationId xmlns:p14="http://schemas.microsoft.com/office/powerpoint/2010/main" val="5874915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Part III</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r>
              <a:rPr lang="en-US" sz="2400" dirty="0" smtClean="0">
                <a:latin typeface="Gill Sans MT" panose="020B0502020104020203" pitchFamily="34" charset="0"/>
              </a:rPr>
              <a:t>Should only be marked “N/A” if the same category is marked “N/A” in Part II.</a:t>
            </a:r>
          </a:p>
          <a:p>
            <a:r>
              <a:rPr lang="en-US" sz="2400" dirty="0" smtClean="0">
                <a:latin typeface="Gill Sans MT" panose="020B0502020104020203" pitchFamily="34" charset="0"/>
              </a:rPr>
              <a:t>Assessment should be signed by both the preparer and the Chief Elected Official.</a:t>
            </a:r>
          </a:p>
          <a:p>
            <a:pPr marL="0" indent="0">
              <a:buNone/>
            </a:pPr>
            <a:endParaRPr lang="en-US" sz="2400" dirty="0">
              <a:latin typeface="Gill Sans MT" panose="020B0502020104020203" pitchFamily="34" charset="0"/>
            </a:endParaRPr>
          </a:p>
        </p:txBody>
      </p:sp>
    </p:spTree>
    <p:extLst>
      <p:ext uri="{BB962C8B-B14F-4D97-AF65-F5344CB8AC3E}">
        <p14:creationId xmlns:p14="http://schemas.microsoft.com/office/powerpoint/2010/main" val="3352185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90649" y="166254"/>
            <a:ext cx="10687793" cy="902525"/>
          </a:xfrm>
        </p:spPr>
        <p:txBody>
          <a:bodyPr>
            <a:normAutofit fontScale="90000"/>
          </a:bodyPr>
          <a:lstStyle/>
          <a:p>
            <a:pPr algn="ctr" eaLnBrk="1" hangingPunct="1"/>
            <a:r>
              <a:rPr lang="en-US" sz="3600" dirty="0">
                <a:latin typeface="Gill Sans MT" panose="020B0502020104020203" pitchFamily="34" charset="0"/>
              </a:rPr>
              <a:t>Grant Agreement Conditions (continued)</a:t>
            </a:r>
          </a:p>
        </p:txBody>
      </p:sp>
      <p:sp>
        <p:nvSpPr>
          <p:cNvPr id="5123" name="Rectangle 3"/>
          <p:cNvSpPr>
            <a:spLocks noGrp="1" noChangeArrowheads="1"/>
          </p:cNvSpPr>
          <p:nvPr>
            <p:ph idx="1"/>
          </p:nvPr>
        </p:nvSpPr>
        <p:spPr>
          <a:xfrm>
            <a:off x="686493" y="885306"/>
            <a:ext cx="8562109" cy="5338618"/>
          </a:xfrm>
        </p:spPr>
        <p:txBody>
          <a:bodyPr>
            <a:normAutofit lnSpcReduction="10000"/>
          </a:bodyPr>
          <a:lstStyle/>
          <a:p>
            <a:pPr marL="914400" lvl="1" indent="-457200" eaLnBrk="1" hangingPunct="1">
              <a:lnSpc>
                <a:spcPct val="90000"/>
              </a:lnSpc>
              <a:buClrTx/>
              <a:buSzPct val="100000"/>
              <a:buNone/>
            </a:pPr>
            <a:endParaRPr lang="en-US" sz="1800" dirty="0" smtClean="0">
              <a:latin typeface="Gill Sans MT" panose="020B0502020104020203" pitchFamily="34" charset="0"/>
            </a:endParaRPr>
          </a:p>
          <a:p>
            <a:pPr marL="914400" lvl="1" indent="-457200" eaLnBrk="1" hangingPunct="1">
              <a:lnSpc>
                <a:spcPct val="90000"/>
              </a:lnSpc>
              <a:buClrTx/>
              <a:buSzPct val="100000"/>
              <a:buNone/>
            </a:pPr>
            <a:r>
              <a:rPr lang="en-US" sz="1800" dirty="0" smtClean="0">
                <a:latin typeface="Gill Sans MT" panose="020B0502020104020203" pitchFamily="34" charset="0"/>
              </a:rPr>
              <a:t>*</a:t>
            </a:r>
            <a:r>
              <a:rPr lang="en-US" sz="1800" dirty="0">
                <a:latin typeface="Gill Sans MT" panose="020B0502020104020203" pitchFamily="34" charset="0"/>
              </a:rPr>
              <a:t>Transmittal of Blank Grant Agreement </a:t>
            </a:r>
            <a:r>
              <a:rPr lang="en-US" sz="1800" i="1" dirty="0">
                <a:latin typeface="Gill Sans MT" panose="020B0502020104020203" pitchFamily="34" charset="0"/>
              </a:rPr>
              <a:t>– </a:t>
            </a:r>
            <a:r>
              <a:rPr lang="en-US" sz="1800" i="1" dirty="0">
                <a:solidFill>
                  <a:srgbClr val="FF0066"/>
                </a:solidFill>
                <a:latin typeface="Gill Sans MT" panose="020B0502020104020203" pitchFamily="34" charset="0"/>
              </a:rPr>
              <a:t>instructions for each item below are in the cover letter</a:t>
            </a:r>
            <a:endParaRPr lang="en-US" sz="1800" i="1" dirty="0">
              <a:latin typeface="Gill Sans MT" panose="020B0502020104020203" pitchFamily="34" charset="0"/>
            </a:endParaRPr>
          </a:p>
          <a:p>
            <a:pPr marL="914400" lvl="1" indent="-457200" eaLnBrk="1" hangingPunct="1">
              <a:lnSpc>
                <a:spcPct val="90000"/>
              </a:lnSpc>
              <a:buClrTx/>
              <a:buSzPct val="100000"/>
              <a:buNone/>
            </a:pPr>
            <a:r>
              <a:rPr lang="en-US" sz="1800" dirty="0">
                <a:latin typeface="Gill Sans MT" panose="020B0502020104020203" pitchFamily="34" charset="0"/>
              </a:rPr>
              <a:t>*Sign the Grant Agreement and return within 30 days.  </a:t>
            </a:r>
          </a:p>
          <a:p>
            <a:pPr marL="914400" lvl="1" indent="-457200" eaLnBrk="1" hangingPunct="1">
              <a:lnSpc>
                <a:spcPct val="90000"/>
              </a:lnSpc>
              <a:buClrTx/>
              <a:buSzPct val="100000"/>
              <a:buNone/>
            </a:pPr>
            <a:r>
              <a:rPr lang="en-US" sz="1800" i="1" dirty="0">
                <a:solidFill>
                  <a:srgbClr val="FF0066"/>
                </a:solidFill>
                <a:latin typeface="Gill Sans MT" panose="020B0502020104020203" pitchFamily="34" charset="0"/>
              </a:rPr>
              <a:t>DO NOT DATE THE GRANT AGREEMENT.</a:t>
            </a:r>
            <a:endParaRPr lang="en-US" sz="1800" i="1" dirty="0">
              <a:latin typeface="Gill Sans MT" panose="020B0502020104020203" pitchFamily="34" charset="0"/>
            </a:endParaRPr>
          </a:p>
          <a:p>
            <a:pPr marL="914400" lvl="1" indent="-457200" eaLnBrk="1" hangingPunct="1">
              <a:lnSpc>
                <a:spcPct val="90000"/>
              </a:lnSpc>
              <a:buClrTx/>
              <a:buSzPct val="100000"/>
              <a:buNone/>
            </a:pPr>
            <a:r>
              <a:rPr lang="en-US" sz="1800" i="1" dirty="0">
                <a:latin typeface="Gill Sans MT" panose="020B0502020104020203" pitchFamily="34" charset="0"/>
              </a:rPr>
              <a:t>*</a:t>
            </a:r>
            <a:r>
              <a:rPr lang="en-US" sz="1800" dirty="0">
                <a:latin typeface="Gill Sans MT" panose="020B0502020104020203" pitchFamily="34" charset="0"/>
              </a:rPr>
              <a:t>Additional forms needed to complete the grant agreement:</a:t>
            </a:r>
          </a:p>
          <a:p>
            <a:pPr lvl="2" eaLnBrk="1" hangingPunct="1">
              <a:lnSpc>
                <a:spcPct val="90000"/>
              </a:lnSpc>
            </a:pPr>
            <a:r>
              <a:rPr lang="en-US" sz="1800" dirty="0">
                <a:latin typeface="Gill Sans MT" panose="020B0502020104020203" pitchFamily="34" charset="0"/>
              </a:rPr>
              <a:t>One (1) Authorized Signature Form – list at least 2 people who will sign the Request for Payment Form.  </a:t>
            </a:r>
            <a:r>
              <a:rPr lang="en-US" sz="1800" dirty="0">
                <a:solidFill>
                  <a:srgbClr val="FF0066"/>
                </a:solidFill>
                <a:latin typeface="Gill Sans MT" panose="020B0502020104020203" pitchFamily="34" charset="0"/>
              </a:rPr>
              <a:t>The certifying officer signs &amp; dates the form.  Make sure the typed signatures </a:t>
            </a:r>
            <a:r>
              <a:rPr lang="en-US" sz="1800" u="sng" dirty="0">
                <a:solidFill>
                  <a:srgbClr val="FF0066"/>
                </a:solidFill>
                <a:latin typeface="Gill Sans MT" panose="020B0502020104020203" pitchFamily="34" charset="0"/>
              </a:rPr>
              <a:t>exactly</a:t>
            </a:r>
            <a:r>
              <a:rPr lang="en-US" sz="1800" dirty="0">
                <a:solidFill>
                  <a:srgbClr val="FF0066"/>
                </a:solidFill>
                <a:latin typeface="Gill Sans MT" panose="020B0502020104020203" pitchFamily="34" charset="0"/>
              </a:rPr>
              <a:t> match the written signatures including initials.  Send a council resolution if the certifying officer is not the mayor or parish president. </a:t>
            </a:r>
          </a:p>
          <a:p>
            <a:pPr lvl="2" eaLnBrk="1" hangingPunct="1">
              <a:lnSpc>
                <a:spcPct val="90000"/>
              </a:lnSpc>
            </a:pPr>
            <a:r>
              <a:rPr lang="en-US" sz="1800" dirty="0">
                <a:latin typeface="Gill Sans MT" panose="020B0502020104020203" pitchFamily="34" charset="0"/>
              </a:rPr>
              <a:t>Electronic Funds Transfer (EFT) -</a:t>
            </a:r>
            <a:r>
              <a:rPr lang="en-US" sz="1800" i="1" dirty="0">
                <a:solidFill>
                  <a:srgbClr val="FF0066"/>
                </a:solidFill>
                <a:latin typeface="Gill Sans MT" panose="020B0502020104020203" pitchFamily="34" charset="0"/>
              </a:rPr>
              <a:t> </a:t>
            </a:r>
            <a:r>
              <a:rPr lang="en-US" sz="1800" dirty="0">
                <a:latin typeface="Gill Sans MT" panose="020B0502020104020203" pitchFamily="34" charset="0"/>
              </a:rPr>
              <a:t>Contact the Office of Statewide Reporting and Accounting Policy (OSRAP) at </a:t>
            </a:r>
            <a:r>
              <a:rPr lang="en-US" sz="1800" u="sng" dirty="0" smtClean="0">
                <a:latin typeface="Gill Sans MT" panose="020B0502020104020203" pitchFamily="34" charset="0"/>
                <a:hlinkClick r:id="rId2"/>
              </a:rPr>
              <a:t>DOA-OSRAP-EFT@la.gov</a:t>
            </a:r>
            <a:r>
              <a:rPr lang="en-US" sz="1800" dirty="0" smtClean="0">
                <a:latin typeface="Gill Sans MT" panose="020B0502020104020203" pitchFamily="34" charset="0"/>
              </a:rPr>
              <a:t> </a:t>
            </a:r>
            <a:r>
              <a:rPr lang="en-US" sz="1800" dirty="0">
                <a:latin typeface="Gill Sans MT" panose="020B0502020104020203" pitchFamily="34" charset="0"/>
              </a:rPr>
              <a:t>or 225-342-1097 for the enrollment form.  Do not use an existing form.</a:t>
            </a:r>
          </a:p>
          <a:p>
            <a:pPr lvl="2" eaLnBrk="1" hangingPunct="1">
              <a:lnSpc>
                <a:spcPct val="90000"/>
              </a:lnSpc>
            </a:pPr>
            <a:r>
              <a:rPr lang="en-US" sz="1800" dirty="0">
                <a:latin typeface="Gill Sans MT" panose="020B0502020104020203" pitchFamily="34" charset="0"/>
              </a:rPr>
              <a:t>Voided Check - </a:t>
            </a:r>
            <a:r>
              <a:rPr lang="en-US" sz="1800" dirty="0">
                <a:solidFill>
                  <a:srgbClr val="FF0066"/>
                </a:solidFill>
                <a:latin typeface="Gill Sans MT" panose="020B0502020104020203" pitchFamily="34" charset="0"/>
              </a:rPr>
              <a:t>Send </a:t>
            </a:r>
            <a:r>
              <a:rPr lang="en-US" sz="1800" dirty="0" smtClean="0">
                <a:solidFill>
                  <a:srgbClr val="FF0066"/>
                </a:solidFill>
                <a:latin typeface="Gill Sans MT" panose="020B0502020104020203" pitchFamily="34" charset="0"/>
              </a:rPr>
              <a:t>with the EFT </a:t>
            </a:r>
            <a:r>
              <a:rPr lang="en-US" sz="1800" dirty="0">
                <a:solidFill>
                  <a:srgbClr val="FF0066"/>
                </a:solidFill>
                <a:latin typeface="Gill Sans MT" panose="020B0502020104020203" pitchFamily="34" charset="0"/>
              </a:rPr>
              <a:t>Form to OSRAP</a:t>
            </a:r>
          </a:p>
          <a:p>
            <a:pPr lvl="2" eaLnBrk="1" hangingPunct="1">
              <a:lnSpc>
                <a:spcPct val="90000"/>
              </a:lnSpc>
            </a:pPr>
            <a:r>
              <a:rPr lang="en-US" sz="1800" dirty="0">
                <a:latin typeface="Gill Sans MT" panose="020B0502020104020203" pitchFamily="34" charset="0"/>
              </a:rPr>
              <a:t>Request for Vendor Information – </a:t>
            </a:r>
            <a:r>
              <a:rPr lang="en-US" sz="1800" dirty="0">
                <a:solidFill>
                  <a:srgbClr val="FF0066"/>
                </a:solidFill>
                <a:latin typeface="Gill Sans MT" panose="020B0502020104020203" pitchFamily="34" charset="0"/>
              </a:rPr>
              <a:t>Include bank information</a:t>
            </a:r>
            <a:r>
              <a:rPr lang="en-US" sz="1800" dirty="0">
                <a:latin typeface="Gill Sans MT" panose="020B0502020104020203" pitchFamily="34" charset="0"/>
              </a:rPr>
              <a:t> </a:t>
            </a:r>
          </a:p>
          <a:p>
            <a:pPr lvl="2" eaLnBrk="1" hangingPunct="1">
              <a:lnSpc>
                <a:spcPct val="90000"/>
              </a:lnSpc>
            </a:pPr>
            <a:r>
              <a:rPr lang="en-US" sz="1800" dirty="0">
                <a:latin typeface="Gill Sans MT" panose="020B0502020104020203" pitchFamily="34" charset="0"/>
              </a:rPr>
              <a:t>Form W-9</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F1F67-4767-442A-9053-16927FC5AA7D}"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2527547"/>
      </p:ext>
    </p:extLst>
  </p:cSld>
  <p:clrMapOvr>
    <a:masterClrMapping/>
  </p:clrMapOvr>
  <p:transition spd="slow">
    <p:strips/>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675" y="964692"/>
            <a:ext cx="8120189" cy="1188720"/>
          </a:xfrm>
        </p:spPr>
        <p:txBody>
          <a:bodyPr>
            <a:normAutofit/>
          </a:bodyPr>
          <a:lstStyle/>
          <a:p>
            <a:pPr algn="ctr"/>
            <a:r>
              <a:rPr lang="en-US" dirty="0" smtClean="0">
                <a:latin typeface="Gill Sans MT" panose="020B0502020104020203" pitchFamily="34" charset="0"/>
              </a:rPr>
              <a:t>Fair Housing Assurance (</a:t>
            </a:r>
            <a:r>
              <a:rPr lang="en-US" dirty="0" smtClean="0">
                <a:solidFill>
                  <a:srgbClr val="FF0000"/>
                </a:solidFill>
                <a:latin typeface="Gill Sans MT" panose="020B0502020104020203" pitchFamily="34" charset="0"/>
              </a:rPr>
              <a:t>Exhibits A</a:t>
            </a:r>
            <a:r>
              <a:rPr lang="en-US" dirty="0" smtClean="0">
                <a:latin typeface="Gill Sans MT" panose="020B0502020104020203" pitchFamily="34" charset="0"/>
              </a:rPr>
              <a:t>) </a:t>
            </a:r>
            <a:endParaRPr lang="en-US" dirty="0">
              <a:latin typeface="Gill Sans MT" panose="020B0502020104020203" pitchFamily="34" charset="0"/>
            </a:endParaRPr>
          </a:p>
        </p:txBody>
      </p:sp>
      <p:sp>
        <p:nvSpPr>
          <p:cNvPr id="4" name="Content Placeholder 3"/>
          <p:cNvSpPr>
            <a:spLocks noGrp="1"/>
          </p:cNvSpPr>
          <p:nvPr>
            <p:ph idx="1"/>
          </p:nvPr>
        </p:nvSpPr>
        <p:spPr/>
        <p:txBody>
          <a:bodyPr>
            <a:normAutofit/>
          </a:bodyPr>
          <a:lstStyle/>
          <a:p>
            <a:r>
              <a:rPr lang="en-US" sz="2400" dirty="0" smtClean="0">
                <a:latin typeface="Gill Sans MT" panose="020B0502020104020203" pitchFamily="34" charset="0"/>
              </a:rPr>
              <a:t>Grantee assures OCD that there have been no findings made by, or open complaints with the HUD Fair Housing and Equal Opportunity (FHEO) Office or the Louisiana Attorney General.</a:t>
            </a:r>
          </a:p>
          <a:p>
            <a:r>
              <a:rPr lang="en-US" sz="2400" dirty="0" smtClean="0">
                <a:latin typeface="Gill Sans MT" panose="020B0502020104020203" pitchFamily="34" charset="0"/>
              </a:rPr>
              <a:t>Grantee will notify OCD at any time during the grant if a complaint is filed.</a:t>
            </a:r>
            <a:endParaRPr lang="en-US" sz="2400" dirty="0">
              <a:latin typeface="Gill Sans MT" panose="020B0502020104020203" pitchFamily="34" charset="0"/>
            </a:endParaRPr>
          </a:p>
        </p:txBody>
      </p:sp>
    </p:spTree>
    <p:extLst>
      <p:ext uri="{BB962C8B-B14F-4D97-AF65-F5344CB8AC3E}">
        <p14:creationId xmlns:p14="http://schemas.microsoft.com/office/powerpoint/2010/main" val="36598762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MBE/WBE</a:t>
            </a:r>
            <a:endParaRPr lang="en-US"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a:latin typeface="Gill Sans MT" panose="020B0502020104020203" pitchFamily="34" charset="0"/>
              </a:rPr>
              <a:t>Place in your advertisement.</a:t>
            </a:r>
          </a:p>
          <a:p>
            <a:r>
              <a:rPr lang="en-US" sz="2800" dirty="0">
                <a:latin typeface="Gill Sans MT" panose="020B0502020104020203" pitchFamily="34" charset="0"/>
                <a:hlinkClick r:id="rId2"/>
              </a:rPr>
              <a:t>http://dsbs.sba.gov/dsbs/search/dsp_dsbs.cfm</a:t>
            </a:r>
            <a:endParaRPr lang="en-US" sz="2800" dirty="0">
              <a:latin typeface="Gill Sans MT" panose="020B0502020104020203" pitchFamily="34" charset="0"/>
            </a:endParaRPr>
          </a:p>
          <a:p>
            <a:r>
              <a:rPr lang="en-US" sz="2800" dirty="0">
                <a:latin typeface="Gill Sans MT" panose="020B0502020104020203" pitchFamily="34" charset="0"/>
              </a:rPr>
              <a:t>Minority report is due in October (email forthcoming to grantees and consultants in September).</a:t>
            </a:r>
          </a:p>
          <a:p>
            <a:r>
              <a:rPr lang="en-US" sz="2800" dirty="0">
                <a:latin typeface="Gill Sans MT" panose="020B0502020104020203" pitchFamily="34" charset="0"/>
              </a:rPr>
              <a:t>Report only new contracts that were awarded between 10/1—9/30 each year and paid for with CDBG Funds.</a:t>
            </a:r>
          </a:p>
        </p:txBody>
      </p:sp>
    </p:spTree>
    <p:extLst>
      <p:ext uri="{BB962C8B-B14F-4D97-AF65-F5344CB8AC3E}">
        <p14:creationId xmlns:p14="http://schemas.microsoft.com/office/powerpoint/2010/main" val="23330287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latin typeface="Gill Sans MT" panose="020B0502020104020203" pitchFamily="34" charset="0"/>
              </a:rPr>
              <a:t>Equal Employment Opportunity</a:t>
            </a:r>
            <a:endParaRPr lang="en-US" sz="3200"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r>
              <a:rPr lang="en-US" sz="2400" dirty="0" smtClean="0">
                <a:latin typeface="Gill Sans MT" panose="020B0502020104020203" pitchFamily="34" charset="0"/>
              </a:rPr>
              <a:t>Must follow EEO guidelines, post posters and include language in advertisement for bids.</a:t>
            </a:r>
          </a:p>
          <a:p>
            <a:r>
              <a:rPr lang="en-US" sz="2400" dirty="0">
                <a:latin typeface="Gill Sans MT" panose="020B0502020104020203" pitchFamily="34" charset="0"/>
              </a:rPr>
              <a:t>Local </a:t>
            </a:r>
            <a:r>
              <a:rPr lang="en-US" sz="2400" dirty="0" smtClean="0">
                <a:latin typeface="Gill Sans MT" panose="020B0502020104020203" pitchFamily="34" charset="0"/>
              </a:rPr>
              <a:t>government </a:t>
            </a:r>
            <a:r>
              <a:rPr lang="en-US" sz="2400" dirty="0">
                <a:latin typeface="Gill Sans MT" panose="020B0502020104020203" pitchFamily="34" charset="0"/>
              </a:rPr>
              <a:t>should develop employment policies which include nondiscrimination </a:t>
            </a:r>
            <a:r>
              <a:rPr lang="en-US" sz="2400" dirty="0" smtClean="0">
                <a:latin typeface="Gill Sans MT" panose="020B0502020104020203" pitchFamily="34" charset="0"/>
              </a:rPr>
              <a:t>clauses.</a:t>
            </a:r>
            <a:endParaRPr lang="en-US" sz="2400" dirty="0">
              <a:latin typeface="Gill Sans MT" panose="020B0502020104020203" pitchFamily="34" charset="0"/>
            </a:endParaRPr>
          </a:p>
          <a:p>
            <a:r>
              <a:rPr lang="en-US" sz="2400" dirty="0">
                <a:latin typeface="Gill Sans MT" panose="020B0502020104020203" pitchFamily="34" charset="0"/>
              </a:rPr>
              <a:t>ADDITIONALLY EEO GUIDELINES MUST BE FOLLOWED.  DISPLAY IN GRANTEE’S OFFICE AND PRINT ON LETTERHEAD. </a:t>
            </a:r>
          </a:p>
          <a:p>
            <a:r>
              <a:rPr lang="en-US" sz="2400" dirty="0" smtClean="0">
                <a:latin typeface="Gill Sans MT" panose="020B0502020104020203" pitchFamily="34" charset="0"/>
              </a:rPr>
              <a:t>Grantees must maintain employment data. </a:t>
            </a:r>
            <a:r>
              <a:rPr lang="en-US" sz="2400" dirty="0" smtClean="0">
                <a:solidFill>
                  <a:srgbClr val="FF0000"/>
                </a:solidFill>
                <a:latin typeface="Gill Sans MT" panose="020B0502020104020203" pitchFamily="34" charset="0"/>
              </a:rPr>
              <a:t>Workforce Analysis (Exhibits A) or HUD Form EEO-4</a:t>
            </a:r>
            <a:endParaRPr lang="en-US" sz="2400" dirty="0" smtClean="0">
              <a:latin typeface="Gill Sans MT" panose="020B0502020104020203" pitchFamily="34" charset="0"/>
            </a:endParaRPr>
          </a:p>
          <a:p>
            <a:endParaRPr lang="en-US" sz="2400" dirty="0">
              <a:latin typeface="Gill Sans MT" panose="020B0502020104020203" pitchFamily="34" charset="0"/>
            </a:endParaRPr>
          </a:p>
        </p:txBody>
      </p:sp>
    </p:spTree>
    <p:extLst>
      <p:ext uri="{BB962C8B-B14F-4D97-AF65-F5344CB8AC3E}">
        <p14:creationId xmlns:p14="http://schemas.microsoft.com/office/powerpoint/2010/main" val="32206622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MT" panose="020B0502020104020203" pitchFamily="34" charset="0"/>
              </a:rPr>
              <a:t>Procurement</a:t>
            </a:r>
            <a:endParaRPr lang="en-US" dirty="0">
              <a:latin typeface="Gill Sans MT" panose="020B0502020104020203" pitchFamily="34" charset="0"/>
            </a:endParaRPr>
          </a:p>
        </p:txBody>
      </p:sp>
      <p:sp>
        <p:nvSpPr>
          <p:cNvPr id="3" name="Subtitle 2"/>
          <p:cNvSpPr>
            <a:spLocks noGrp="1"/>
          </p:cNvSpPr>
          <p:nvPr>
            <p:ph type="subTitle" idx="1"/>
          </p:nvPr>
        </p:nvSpPr>
        <p:spPr/>
        <p:txBody>
          <a:bodyPr/>
          <a:lstStyle/>
          <a:p>
            <a:r>
              <a:rPr lang="en-US" dirty="0" smtClean="0">
                <a:latin typeface="Gill Sans MT" panose="020B0502020104020203" pitchFamily="34" charset="0"/>
              </a:rPr>
              <a:t>Presented by:</a:t>
            </a:r>
          </a:p>
          <a:p>
            <a:r>
              <a:rPr lang="en-US" dirty="0" smtClean="0">
                <a:latin typeface="Gill Sans MT" panose="020B0502020104020203" pitchFamily="34" charset="0"/>
              </a:rPr>
              <a:t>William Hall</a:t>
            </a:r>
            <a:endParaRPr lang="en-US" dirty="0">
              <a:latin typeface="Gill Sans MT" panose="020B0502020104020203" pitchFamily="34" charset="0"/>
            </a:endParaRPr>
          </a:p>
        </p:txBody>
      </p:sp>
    </p:spTree>
    <p:extLst>
      <p:ext uri="{BB962C8B-B14F-4D97-AF65-F5344CB8AC3E}">
        <p14:creationId xmlns:p14="http://schemas.microsoft.com/office/powerpoint/2010/main" val="13755278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08758"/>
            <a:ext cx="7729728" cy="1852551"/>
          </a:xfrm>
        </p:spPr>
        <p:txBody>
          <a:bodyPr>
            <a:normAutofit/>
          </a:bodyPr>
          <a:lstStyle/>
          <a:p>
            <a:pPr algn="ctr"/>
            <a:r>
              <a:rPr lang="en-US" dirty="0" smtClean="0">
                <a:latin typeface="Gill Sans MT" panose="020B0502020104020203" pitchFamily="34" charset="0"/>
              </a:rPr>
              <a:t>Procurement</a:t>
            </a:r>
            <a:r>
              <a:rPr lang="en-US" dirty="0" smtClean="0"/>
              <a:t> Policy</a:t>
            </a:r>
            <a:br>
              <a:rPr lang="en-US" dirty="0" smtClean="0"/>
            </a:br>
            <a:endParaRPr lang="en-US" dirty="0"/>
          </a:p>
        </p:txBody>
      </p:sp>
      <p:sp>
        <p:nvSpPr>
          <p:cNvPr id="3" name="Content Placeholder 2"/>
          <p:cNvSpPr>
            <a:spLocks noGrp="1"/>
          </p:cNvSpPr>
          <p:nvPr>
            <p:ph idx="1"/>
          </p:nvPr>
        </p:nvSpPr>
        <p:spPr>
          <a:xfrm>
            <a:off x="535709" y="1930400"/>
            <a:ext cx="8379691" cy="3860800"/>
          </a:xfrm>
        </p:spPr>
        <p:txBody>
          <a:bodyPr>
            <a:normAutofit/>
          </a:bodyPr>
          <a:lstStyle/>
          <a:p>
            <a:endParaRPr lang="en-US" sz="2400" dirty="0" smtClean="0">
              <a:latin typeface="Gill Sans MT" panose="020B0502020104020203" pitchFamily="34" charset="0"/>
            </a:endParaRPr>
          </a:p>
          <a:p>
            <a:r>
              <a:rPr lang="en-US" sz="2400" dirty="0" smtClean="0">
                <a:latin typeface="Gill Sans MT" panose="020B0502020104020203" pitchFamily="34" charset="0"/>
              </a:rPr>
              <a:t>All grantees must have an adopted Procurement policy that is equivalent to requirements in 2 CFR 200.318-200.326.</a:t>
            </a:r>
          </a:p>
          <a:p>
            <a:pPr marL="0" indent="0">
              <a:buNone/>
            </a:pPr>
            <a:endParaRPr lang="en-US" dirty="0">
              <a:latin typeface="Gill Sans MT" panose="020B0502020104020203" pitchFamily="34" charset="0"/>
            </a:endParaRPr>
          </a:p>
        </p:txBody>
      </p:sp>
    </p:spTree>
    <p:extLst>
      <p:ext uri="{BB962C8B-B14F-4D97-AF65-F5344CB8AC3E}">
        <p14:creationId xmlns:p14="http://schemas.microsoft.com/office/powerpoint/2010/main" val="27658740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118753"/>
            <a:ext cx="10818420" cy="2245756"/>
          </a:xfrm>
        </p:spPr>
        <p:txBody>
          <a:bodyPr>
            <a:noAutofit/>
          </a:bodyPr>
          <a:lstStyle/>
          <a:p>
            <a:pPr algn="ctr"/>
            <a:r>
              <a:rPr lang="en-US" sz="2800" dirty="0" smtClean="0">
                <a:latin typeface="Gill Sans MT" panose="020B0502020104020203" pitchFamily="34" charset="0"/>
              </a:rPr>
              <a:t>Procurement Policy</a:t>
            </a:r>
            <a:br>
              <a:rPr lang="en-US" sz="2800" dirty="0" smtClean="0">
                <a:latin typeface="Gill Sans MT" panose="020B0502020104020203" pitchFamily="34" charset="0"/>
              </a:rPr>
            </a:br>
            <a:r>
              <a:rPr lang="en-US" sz="2400" dirty="0" smtClean="0">
                <a:latin typeface="Gill Sans MT" panose="020B0502020104020203" pitchFamily="34" charset="0"/>
              </a:rPr>
              <a:t/>
            </a:r>
            <a:br>
              <a:rPr lang="en-US" sz="2400" dirty="0" smtClean="0">
                <a:latin typeface="Gill Sans MT" panose="020B0502020104020203" pitchFamily="34" charset="0"/>
              </a:rPr>
            </a:br>
            <a:r>
              <a:rPr lang="en-US" sz="2400" dirty="0" smtClean="0">
                <a:latin typeface="Gill Sans MT" panose="020B0502020104020203" pitchFamily="34" charset="0"/>
              </a:rPr>
              <a:t>LCDBG Procurement Procedures</a:t>
            </a:r>
            <a:br>
              <a:rPr lang="en-US" sz="2400" dirty="0" smtClean="0">
                <a:latin typeface="Gill Sans MT" panose="020B0502020104020203" pitchFamily="34" charset="0"/>
              </a:rPr>
            </a:br>
            <a:r>
              <a:rPr lang="en-US" sz="2400" dirty="0">
                <a:latin typeface="Gill Sans MT" panose="020B0502020104020203" pitchFamily="34" charset="0"/>
              </a:rPr>
              <a:t>(https://www.doa.la.gov/media/ffmp3xi5/lcdbg-procurement-procedures.pdf)</a:t>
            </a:r>
          </a:p>
        </p:txBody>
      </p:sp>
      <p:sp>
        <p:nvSpPr>
          <p:cNvPr id="3" name="Content Placeholder 2"/>
          <p:cNvSpPr>
            <a:spLocks noGrp="1"/>
          </p:cNvSpPr>
          <p:nvPr>
            <p:ph idx="1"/>
          </p:nvPr>
        </p:nvSpPr>
        <p:spPr>
          <a:xfrm>
            <a:off x="752763" y="2706255"/>
            <a:ext cx="8917709" cy="3038763"/>
          </a:xfrm>
        </p:spPr>
        <p:txBody>
          <a:bodyPr>
            <a:normAutofit/>
          </a:bodyPr>
          <a:lstStyle/>
          <a:p>
            <a:r>
              <a:rPr lang="en-US" sz="2400" dirty="0">
                <a:latin typeface="Gill Sans MT" panose="020B0502020104020203" pitchFamily="34" charset="0"/>
              </a:rPr>
              <a:t>Procurement Policy </a:t>
            </a:r>
            <a:r>
              <a:rPr lang="en-US" sz="2400" dirty="0" smtClean="0">
                <a:latin typeface="Gill Sans MT" panose="020B0502020104020203" pitchFamily="34" charset="0"/>
              </a:rPr>
              <a:t>Outline</a:t>
            </a:r>
            <a:endParaRPr lang="en-US" sz="2400" dirty="0">
              <a:latin typeface="Gill Sans MT" panose="020B0502020104020203" pitchFamily="34" charset="0"/>
            </a:endParaRPr>
          </a:p>
          <a:p>
            <a:r>
              <a:rPr lang="en-US" sz="2400" dirty="0">
                <a:latin typeface="Gill Sans MT" panose="020B0502020104020203" pitchFamily="34" charset="0"/>
              </a:rPr>
              <a:t>Persons or firms that “… develop or draft specifications, requirements, statements of work, or invitations for bids or requests for proposals </a:t>
            </a:r>
            <a:r>
              <a:rPr lang="en-US" sz="2400" b="1" dirty="0">
                <a:latin typeface="Gill Sans MT" panose="020B0502020104020203" pitchFamily="34" charset="0"/>
              </a:rPr>
              <a:t>must be excluded </a:t>
            </a:r>
            <a:r>
              <a:rPr lang="en-US" sz="2400" dirty="0">
                <a:latin typeface="Gill Sans MT" panose="020B0502020104020203" pitchFamily="34" charset="0"/>
              </a:rPr>
              <a:t>from competing for such procurements.” 2 CFR 200.319(a)</a:t>
            </a:r>
          </a:p>
          <a:p>
            <a:endParaRPr lang="en-US" sz="2400" dirty="0">
              <a:latin typeface="Gill Sans MT" panose="020B0502020104020203" pitchFamily="34" charset="0"/>
            </a:endParaRPr>
          </a:p>
        </p:txBody>
      </p:sp>
    </p:spTree>
    <p:extLst>
      <p:ext uri="{BB962C8B-B14F-4D97-AF65-F5344CB8AC3E}">
        <p14:creationId xmlns:p14="http://schemas.microsoft.com/office/powerpoint/2010/main" val="33117086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83772"/>
            <a:ext cx="7729728" cy="1104406"/>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946726" y="2142836"/>
            <a:ext cx="7855527" cy="2576945"/>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smtClean="0">
                <a:latin typeface="Gill Sans MT" panose="020B0502020104020203" pitchFamily="34" charset="0"/>
              </a:rPr>
              <a:t>):</a:t>
            </a:r>
            <a:endParaRPr lang="en-US" sz="2400" dirty="0">
              <a:latin typeface="Gill Sans MT" panose="020B0502020104020203" pitchFamily="34" charset="0"/>
            </a:endParaRPr>
          </a:p>
          <a:p>
            <a:r>
              <a:rPr lang="en-US" sz="2400" dirty="0">
                <a:latin typeface="Gill Sans MT" panose="020B0502020104020203" pitchFamily="34" charset="0"/>
              </a:rPr>
              <a:t>Procurement </a:t>
            </a:r>
            <a:r>
              <a:rPr lang="en-US" sz="2400" b="1" dirty="0">
                <a:latin typeface="Gill Sans MT" panose="020B0502020104020203" pitchFamily="34" charset="0"/>
              </a:rPr>
              <a:t>Method</a:t>
            </a:r>
            <a:r>
              <a:rPr lang="en-US" sz="2400" dirty="0">
                <a:latin typeface="Gill Sans MT" panose="020B0502020104020203" pitchFamily="34" charset="0"/>
              </a:rPr>
              <a:t> Chosen</a:t>
            </a:r>
          </a:p>
          <a:p>
            <a:r>
              <a:rPr lang="en-US" sz="2400" dirty="0">
                <a:latin typeface="Gill Sans MT" panose="020B0502020104020203" pitchFamily="34" charset="0"/>
              </a:rPr>
              <a:t>Contract </a:t>
            </a:r>
            <a:r>
              <a:rPr lang="en-US" sz="2400" b="1" dirty="0">
                <a:latin typeface="Gill Sans MT" panose="020B0502020104020203" pitchFamily="34" charset="0"/>
              </a:rPr>
              <a:t>Type</a:t>
            </a:r>
            <a:r>
              <a:rPr lang="en-US" sz="2400" dirty="0">
                <a:latin typeface="Gill Sans MT" panose="020B0502020104020203" pitchFamily="34" charset="0"/>
              </a:rPr>
              <a:t> Selected</a:t>
            </a:r>
          </a:p>
          <a:p>
            <a:r>
              <a:rPr lang="en-US" sz="2400" dirty="0">
                <a:latin typeface="Gill Sans MT" panose="020B0502020104020203" pitchFamily="34" charset="0"/>
              </a:rPr>
              <a:t>Type of </a:t>
            </a:r>
            <a:r>
              <a:rPr lang="en-US" sz="2400" b="1" dirty="0">
                <a:latin typeface="Gill Sans MT" panose="020B0502020104020203" pitchFamily="34" charset="0"/>
              </a:rPr>
              <a:t>Price</a:t>
            </a:r>
            <a:r>
              <a:rPr lang="en-US" sz="2400" dirty="0">
                <a:latin typeface="Gill Sans MT" panose="020B0502020104020203" pitchFamily="34" charset="0"/>
              </a:rPr>
              <a:t>(s) Utilized</a:t>
            </a:r>
            <a:endParaRPr lang="en-US" sz="2200" dirty="0">
              <a:latin typeface="Gill Sans MT" panose="020B0502020104020203" pitchFamily="34" charset="0"/>
            </a:endParaRPr>
          </a:p>
        </p:txBody>
      </p:sp>
    </p:spTree>
    <p:extLst>
      <p:ext uri="{BB962C8B-B14F-4D97-AF65-F5344CB8AC3E}">
        <p14:creationId xmlns:p14="http://schemas.microsoft.com/office/powerpoint/2010/main" val="13758928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17517"/>
            <a:ext cx="7729728" cy="1246909"/>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983673" y="1995055"/>
            <a:ext cx="6934200" cy="3657600"/>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smtClean="0">
                <a:latin typeface="Gill Sans MT" panose="020B0502020104020203" pitchFamily="34" charset="0"/>
              </a:rPr>
              <a:t>):</a:t>
            </a:r>
            <a:endParaRPr lang="en-US" sz="2400" dirty="0">
              <a:latin typeface="Gill Sans MT" panose="020B0502020104020203" pitchFamily="34" charset="0"/>
            </a:endParaRPr>
          </a:p>
          <a:p>
            <a:r>
              <a:rPr lang="en-US" sz="2400" dirty="0">
                <a:latin typeface="Gill Sans MT" panose="020B0502020104020203" pitchFamily="34" charset="0"/>
              </a:rPr>
              <a:t>Procurement </a:t>
            </a:r>
            <a:r>
              <a:rPr lang="en-US" sz="2400" b="1" dirty="0">
                <a:latin typeface="Gill Sans MT" panose="020B0502020104020203" pitchFamily="34" charset="0"/>
              </a:rPr>
              <a:t>Method</a:t>
            </a:r>
            <a:r>
              <a:rPr lang="en-US" sz="2400" dirty="0">
                <a:latin typeface="Gill Sans MT" panose="020B0502020104020203" pitchFamily="34" charset="0"/>
              </a:rPr>
              <a:t> Chosen</a:t>
            </a:r>
          </a:p>
          <a:p>
            <a:pPr marL="0" indent="0">
              <a:buNone/>
            </a:pPr>
            <a:r>
              <a:rPr lang="en-US" sz="2400" dirty="0">
                <a:latin typeface="Gill Sans MT" panose="020B0502020104020203" pitchFamily="34" charset="0"/>
              </a:rPr>
              <a:t>    4 Choices</a:t>
            </a:r>
          </a:p>
        </p:txBody>
      </p:sp>
    </p:spTree>
    <p:extLst>
      <p:ext uri="{BB962C8B-B14F-4D97-AF65-F5344CB8AC3E}">
        <p14:creationId xmlns:p14="http://schemas.microsoft.com/office/powerpoint/2010/main" val="2290112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006612"/>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872836" y="2115127"/>
            <a:ext cx="6934200" cy="3657600"/>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a:latin typeface="Gill Sans MT" panose="020B0502020104020203" pitchFamily="34" charset="0"/>
              </a:rPr>
              <a:t>):</a:t>
            </a:r>
          </a:p>
          <a:p>
            <a:r>
              <a:rPr lang="en-US" sz="2400" dirty="0">
                <a:latin typeface="Gill Sans MT" panose="020B0502020104020203" pitchFamily="34" charset="0"/>
              </a:rPr>
              <a:t>Rationale for the </a:t>
            </a:r>
            <a:r>
              <a:rPr lang="en-US" sz="2400" b="1" dirty="0">
                <a:latin typeface="Gill Sans MT" panose="020B0502020104020203" pitchFamily="34" charset="0"/>
              </a:rPr>
              <a:t>method</a:t>
            </a:r>
            <a:r>
              <a:rPr lang="en-US" sz="2400" dirty="0">
                <a:latin typeface="Gill Sans MT" panose="020B0502020104020203" pitchFamily="34" charset="0"/>
              </a:rPr>
              <a:t> of </a:t>
            </a:r>
            <a:r>
              <a:rPr lang="en-US" sz="2400" dirty="0" smtClean="0">
                <a:latin typeface="Gill Sans MT" panose="020B0502020104020203" pitchFamily="34" charset="0"/>
              </a:rPr>
              <a:t>procurement.</a:t>
            </a:r>
            <a:endParaRPr lang="en-US" sz="2400" dirty="0">
              <a:latin typeface="Gill Sans MT" panose="020B0502020104020203" pitchFamily="34" charset="0"/>
            </a:endParaRPr>
          </a:p>
          <a:p>
            <a:pPr lvl="1">
              <a:buFont typeface="Wingdings" panose="05000000000000000000" pitchFamily="2" charset="2"/>
              <a:buChar char="Ø"/>
            </a:pPr>
            <a:r>
              <a:rPr lang="en-US" sz="2200" dirty="0">
                <a:latin typeface="Gill Sans MT" panose="020B0502020104020203" pitchFamily="34" charset="0"/>
              </a:rPr>
              <a:t>Micro-purchases, </a:t>
            </a:r>
          </a:p>
          <a:p>
            <a:pPr lvl="1">
              <a:buFont typeface="Wingdings" panose="05000000000000000000" pitchFamily="2" charset="2"/>
              <a:buChar char="Ø"/>
            </a:pPr>
            <a:r>
              <a:rPr lang="en-US" sz="2200" dirty="0">
                <a:latin typeface="Gill Sans MT" panose="020B0502020104020203" pitchFamily="34" charset="0"/>
              </a:rPr>
              <a:t>Small purchase, </a:t>
            </a:r>
          </a:p>
          <a:p>
            <a:pPr lvl="1">
              <a:buFont typeface="Wingdings" panose="05000000000000000000" pitchFamily="2" charset="2"/>
              <a:buChar char="Ø"/>
            </a:pPr>
            <a:r>
              <a:rPr lang="en-US" sz="2200" dirty="0">
                <a:latin typeface="Gill Sans MT" panose="020B0502020104020203" pitchFamily="34" charset="0"/>
              </a:rPr>
              <a:t>Sealed bids, </a:t>
            </a:r>
          </a:p>
          <a:p>
            <a:pPr lvl="1">
              <a:buFont typeface="Wingdings" panose="05000000000000000000" pitchFamily="2" charset="2"/>
              <a:buChar char="Ø"/>
            </a:pPr>
            <a:r>
              <a:rPr lang="en-US" sz="2200" dirty="0">
                <a:latin typeface="Gill Sans MT" panose="020B0502020104020203" pitchFamily="34" charset="0"/>
              </a:rPr>
              <a:t>and Competitive Proposals</a:t>
            </a:r>
          </a:p>
        </p:txBody>
      </p:sp>
    </p:spTree>
    <p:extLst>
      <p:ext uri="{BB962C8B-B14F-4D97-AF65-F5344CB8AC3E}">
        <p14:creationId xmlns:p14="http://schemas.microsoft.com/office/powerpoint/2010/main" val="37926298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08758"/>
            <a:ext cx="7729728" cy="1033154"/>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863600" y="2290618"/>
            <a:ext cx="6934200" cy="3657600"/>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a:latin typeface="Gill Sans MT" panose="020B0502020104020203" pitchFamily="34" charset="0"/>
              </a:rPr>
              <a:t>):</a:t>
            </a:r>
          </a:p>
          <a:p>
            <a:r>
              <a:rPr lang="en-US" sz="2400" dirty="0">
                <a:latin typeface="Gill Sans MT" panose="020B0502020104020203" pitchFamily="34" charset="0"/>
              </a:rPr>
              <a:t>Rationale for the </a:t>
            </a:r>
            <a:r>
              <a:rPr lang="en-US" sz="2400" b="1" dirty="0">
                <a:latin typeface="Gill Sans MT" panose="020B0502020104020203" pitchFamily="34" charset="0"/>
              </a:rPr>
              <a:t>method</a:t>
            </a:r>
            <a:r>
              <a:rPr lang="en-US" sz="2400" dirty="0">
                <a:latin typeface="Gill Sans MT" panose="020B0502020104020203" pitchFamily="34" charset="0"/>
              </a:rPr>
              <a:t> of </a:t>
            </a:r>
            <a:r>
              <a:rPr lang="en-US" sz="2400" dirty="0" smtClean="0">
                <a:latin typeface="Gill Sans MT" panose="020B0502020104020203" pitchFamily="34" charset="0"/>
              </a:rPr>
              <a:t>procurement</a:t>
            </a:r>
            <a:endParaRPr lang="en-US" sz="2400" dirty="0">
              <a:latin typeface="Gill Sans MT" panose="020B0502020104020203" pitchFamily="34" charset="0"/>
            </a:endParaRPr>
          </a:p>
          <a:p>
            <a:pPr lvl="1">
              <a:buFont typeface="Wingdings" panose="05000000000000000000" pitchFamily="2" charset="2"/>
              <a:buChar char="Ø"/>
            </a:pPr>
            <a:r>
              <a:rPr lang="en-US" sz="2200" dirty="0">
                <a:latin typeface="Gill Sans MT" panose="020B0502020104020203" pitchFamily="34" charset="0"/>
              </a:rPr>
              <a:t>Micro-purchases, </a:t>
            </a:r>
          </a:p>
          <a:p>
            <a:pPr lvl="1">
              <a:buFont typeface="Wingdings" panose="05000000000000000000" pitchFamily="2" charset="2"/>
              <a:buChar char="Ø"/>
            </a:pPr>
            <a:r>
              <a:rPr lang="en-US" sz="2200" dirty="0">
                <a:latin typeface="Gill Sans MT" panose="020B0502020104020203" pitchFamily="34" charset="0"/>
              </a:rPr>
              <a:t>Small purchase, </a:t>
            </a:r>
          </a:p>
          <a:p>
            <a:pPr lvl="1">
              <a:buFont typeface="Wingdings" panose="05000000000000000000" pitchFamily="2" charset="2"/>
              <a:buChar char="Ø"/>
            </a:pPr>
            <a:r>
              <a:rPr lang="en-US" sz="2200" dirty="0">
                <a:latin typeface="Gill Sans MT" panose="020B0502020104020203" pitchFamily="34" charset="0"/>
              </a:rPr>
              <a:t>Sealed bids, </a:t>
            </a:r>
          </a:p>
          <a:p>
            <a:pPr lvl="1">
              <a:buFont typeface="Wingdings" panose="05000000000000000000" pitchFamily="2" charset="2"/>
              <a:buChar char="Ø"/>
            </a:pPr>
            <a:r>
              <a:rPr lang="en-US" sz="2200" dirty="0">
                <a:latin typeface="Gill Sans MT" panose="020B0502020104020203" pitchFamily="34" charset="0"/>
              </a:rPr>
              <a:t>and Competitive Proposals</a:t>
            </a:r>
          </a:p>
        </p:txBody>
      </p:sp>
      <p:sp>
        <p:nvSpPr>
          <p:cNvPr id="4" name="TextBox 3"/>
          <p:cNvSpPr txBox="1"/>
          <p:nvPr/>
        </p:nvSpPr>
        <p:spPr>
          <a:xfrm>
            <a:off x="4330700" y="4119418"/>
            <a:ext cx="2590800" cy="707886"/>
          </a:xfrm>
          <a:prstGeom prst="rect">
            <a:avLst/>
          </a:prstGeom>
          <a:noFill/>
        </p:spPr>
        <p:txBody>
          <a:bodyPr wrap="square" rtlCol="0">
            <a:spAutoFit/>
          </a:bodyPr>
          <a:lstStyle/>
          <a:p>
            <a:pPr defTabSz="457200"/>
            <a:r>
              <a:rPr lang="en-US" sz="2000" b="1" dirty="0">
                <a:solidFill>
                  <a:srgbClr val="0000CC"/>
                </a:solidFill>
                <a:latin typeface="Trebuchet MS" panose="020B0603020202020204"/>
              </a:rPr>
              <a:t>Selection based principally on Price</a:t>
            </a:r>
          </a:p>
        </p:txBody>
      </p:sp>
      <p:sp>
        <p:nvSpPr>
          <p:cNvPr id="5" name="Right Brace 4"/>
          <p:cNvSpPr/>
          <p:nvPr/>
        </p:nvSpPr>
        <p:spPr>
          <a:xfrm>
            <a:off x="3777673" y="3897243"/>
            <a:ext cx="457200" cy="990600"/>
          </a:xfrm>
          <a:prstGeom prst="rightBrace">
            <a:avLst/>
          </a:prstGeom>
          <a:noFill/>
          <a:ln w="5715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Trebuchet MS" panose="020B0603020202020204"/>
            </a:endParaRPr>
          </a:p>
        </p:txBody>
      </p:sp>
    </p:spTree>
    <p:extLst>
      <p:ext uri="{BB962C8B-B14F-4D97-AF65-F5344CB8AC3E}">
        <p14:creationId xmlns:p14="http://schemas.microsoft.com/office/powerpoint/2010/main" val="316467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8130"/>
            <a:ext cx="7729728" cy="950026"/>
          </a:xfrm>
        </p:spPr>
        <p:txBody>
          <a:bodyPr/>
          <a:lstStyle/>
          <a:p>
            <a:pPr algn="ctr"/>
            <a:r>
              <a:rPr lang="en-US" dirty="0" smtClean="0"/>
              <a:t>Where are the forms?</a:t>
            </a:r>
            <a:endParaRPr lang="en-US" dirty="0"/>
          </a:p>
        </p:txBody>
      </p:sp>
      <p:sp>
        <p:nvSpPr>
          <p:cNvPr id="3" name="Content Placeholder 2"/>
          <p:cNvSpPr>
            <a:spLocks noGrp="1"/>
          </p:cNvSpPr>
          <p:nvPr>
            <p:ph idx="1"/>
          </p:nvPr>
        </p:nvSpPr>
        <p:spPr>
          <a:xfrm>
            <a:off x="584971" y="1541752"/>
            <a:ext cx="8596668" cy="3880773"/>
          </a:xfrm>
        </p:spPr>
        <p:txBody>
          <a:bodyPr/>
          <a:lstStyle/>
          <a:p>
            <a:r>
              <a:rPr lang="en-US" dirty="0">
                <a:hlinkClick r:id="rId3"/>
              </a:rPr>
              <a:t>https://www.doa.la.gov/doa/ocd-lga/lcdbg-programs/grant-management</a:t>
            </a:r>
            <a:r>
              <a:rPr lang="en-US" dirty="0" smtClean="0">
                <a:hlinkClick r:id="rId3"/>
              </a:rPr>
              <a:t>/</a:t>
            </a:r>
            <a:endParaRPr lang="en-US" dirty="0" smtClean="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F1F67-4767-442A-9053-16927FC5AA7D}"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p:cNvPicPr>
            <a:picLocks noChangeAspect="1"/>
          </p:cNvPicPr>
          <p:nvPr/>
        </p:nvPicPr>
        <p:blipFill rotWithShape="1">
          <a:blip r:embed="rId4"/>
          <a:srcRect l="-21" t="15451" r="24019" b="5953"/>
          <a:stretch/>
        </p:blipFill>
        <p:spPr>
          <a:xfrm>
            <a:off x="2553263" y="2029422"/>
            <a:ext cx="7514606" cy="4371378"/>
          </a:xfrm>
          <a:prstGeom prst="rect">
            <a:avLst/>
          </a:prstGeom>
        </p:spPr>
      </p:pic>
      <p:sp>
        <p:nvSpPr>
          <p:cNvPr id="8" name="Oval 7"/>
          <p:cNvSpPr/>
          <p:nvPr/>
        </p:nvSpPr>
        <p:spPr>
          <a:xfrm>
            <a:off x="6641275" y="5546073"/>
            <a:ext cx="3426594" cy="1039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337799"/>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81892"/>
            <a:ext cx="7729728" cy="1080992"/>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1981200" y="2133600"/>
            <a:ext cx="6934200" cy="3657600"/>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a:latin typeface="Gill Sans MT" panose="020B0502020104020203" pitchFamily="34" charset="0"/>
              </a:rPr>
              <a:t>):</a:t>
            </a:r>
          </a:p>
          <a:p>
            <a:r>
              <a:rPr lang="en-US" sz="2400" dirty="0">
                <a:latin typeface="Gill Sans MT" panose="020B0502020104020203" pitchFamily="34" charset="0"/>
              </a:rPr>
              <a:t>Rationale for the </a:t>
            </a:r>
            <a:r>
              <a:rPr lang="en-US" sz="2400" b="1" dirty="0">
                <a:latin typeface="Gill Sans MT" panose="020B0502020104020203" pitchFamily="34" charset="0"/>
              </a:rPr>
              <a:t>method</a:t>
            </a:r>
            <a:r>
              <a:rPr lang="en-US" sz="2400" dirty="0">
                <a:latin typeface="Gill Sans MT" panose="020B0502020104020203" pitchFamily="34" charset="0"/>
              </a:rPr>
              <a:t> of </a:t>
            </a:r>
            <a:r>
              <a:rPr lang="en-US" sz="2400" dirty="0" smtClean="0">
                <a:latin typeface="Gill Sans MT" panose="020B0502020104020203" pitchFamily="34" charset="0"/>
              </a:rPr>
              <a:t>procurement</a:t>
            </a:r>
            <a:endParaRPr lang="en-US" sz="2400" dirty="0">
              <a:latin typeface="Gill Sans MT" panose="020B0502020104020203" pitchFamily="34" charset="0"/>
            </a:endParaRPr>
          </a:p>
          <a:p>
            <a:pPr lvl="1">
              <a:buFont typeface="Wingdings" panose="05000000000000000000" pitchFamily="2" charset="2"/>
              <a:buChar char="Ø"/>
            </a:pPr>
            <a:r>
              <a:rPr lang="en-US" sz="2200" dirty="0">
                <a:latin typeface="Gill Sans MT" panose="020B0502020104020203" pitchFamily="34" charset="0"/>
              </a:rPr>
              <a:t>Micro-purchases, </a:t>
            </a:r>
          </a:p>
          <a:p>
            <a:pPr lvl="1">
              <a:buFont typeface="Wingdings" panose="05000000000000000000" pitchFamily="2" charset="2"/>
              <a:buChar char="Ø"/>
            </a:pPr>
            <a:r>
              <a:rPr lang="en-US" sz="2200" dirty="0">
                <a:latin typeface="Gill Sans MT" panose="020B0502020104020203" pitchFamily="34" charset="0"/>
              </a:rPr>
              <a:t>Small purchase, </a:t>
            </a:r>
          </a:p>
          <a:p>
            <a:pPr lvl="1">
              <a:buFont typeface="Wingdings" panose="05000000000000000000" pitchFamily="2" charset="2"/>
              <a:buChar char="Ø"/>
            </a:pPr>
            <a:r>
              <a:rPr lang="en-US" sz="2200" dirty="0">
                <a:latin typeface="Gill Sans MT" panose="020B0502020104020203" pitchFamily="34" charset="0"/>
              </a:rPr>
              <a:t>Sealed bids, </a:t>
            </a:r>
          </a:p>
          <a:p>
            <a:pPr lvl="1">
              <a:buFont typeface="Wingdings" panose="05000000000000000000" pitchFamily="2" charset="2"/>
              <a:buChar char="Ø"/>
            </a:pPr>
            <a:r>
              <a:rPr lang="en-US" sz="2200" dirty="0">
                <a:latin typeface="Gill Sans MT" panose="020B0502020104020203" pitchFamily="34" charset="0"/>
              </a:rPr>
              <a:t>and Competitive Proposals</a:t>
            </a:r>
          </a:p>
        </p:txBody>
      </p:sp>
      <p:sp>
        <p:nvSpPr>
          <p:cNvPr id="4" name="TextBox 3"/>
          <p:cNvSpPr txBox="1"/>
          <p:nvPr/>
        </p:nvSpPr>
        <p:spPr>
          <a:xfrm>
            <a:off x="4066310" y="5554031"/>
            <a:ext cx="6400800" cy="707886"/>
          </a:xfrm>
          <a:prstGeom prst="rect">
            <a:avLst/>
          </a:prstGeom>
          <a:noFill/>
        </p:spPr>
        <p:txBody>
          <a:bodyPr wrap="square" rtlCol="0">
            <a:spAutoFit/>
          </a:bodyPr>
          <a:lstStyle/>
          <a:p>
            <a:pPr defTabSz="457200"/>
            <a:r>
              <a:rPr lang="en-US" sz="2000" dirty="0">
                <a:solidFill>
                  <a:srgbClr val="0000CC"/>
                </a:solidFill>
                <a:latin typeface="Gill Sans MT" panose="020B0502020104020203" pitchFamily="34" charset="0"/>
              </a:rPr>
              <a:t>Selection based on qualitative/technical factors and Price/Cost</a:t>
            </a:r>
          </a:p>
        </p:txBody>
      </p:sp>
      <p:sp>
        <p:nvSpPr>
          <p:cNvPr id="5" name="Right Brace 4"/>
          <p:cNvSpPr/>
          <p:nvPr/>
        </p:nvSpPr>
        <p:spPr>
          <a:xfrm>
            <a:off x="6248400" y="4943614"/>
            <a:ext cx="277586" cy="515414"/>
          </a:xfrm>
          <a:prstGeom prst="rightBrace">
            <a:avLst/>
          </a:prstGeom>
          <a:noFill/>
          <a:ln w="5715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Trebuchet MS" panose="020B0603020202020204"/>
            </a:endParaRPr>
          </a:p>
        </p:txBody>
      </p:sp>
    </p:spTree>
    <p:extLst>
      <p:ext uri="{BB962C8B-B14F-4D97-AF65-F5344CB8AC3E}">
        <p14:creationId xmlns:p14="http://schemas.microsoft.com/office/powerpoint/2010/main" val="27759111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80010"/>
            <a:ext cx="7729728" cy="890650"/>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1427019" y="1773382"/>
            <a:ext cx="6934200" cy="3657600"/>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a:latin typeface="Gill Sans MT" panose="020B0502020104020203" pitchFamily="34" charset="0"/>
              </a:rPr>
              <a:t>):</a:t>
            </a:r>
          </a:p>
          <a:p>
            <a:r>
              <a:rPr lang="en-US" sz="2400" dirty="0" smtClean="0">
                <a:latin typeface="Gill Sans MT" panose="020B0502020104020203" pitchFamily="34" charset="0"/>
              </a:rPr>
              <a:t>Contract </a:t>
            </a:r>
            <a:r>
              <a:rPr lang="en-US" sz="2400" b="1" dirty="0">
                <a:latin typeface="Gill Sans MT" panose="020B0502020104020203" pitchFamily="34" charset="0"/>
              </a:rPr>
              <a:t>Type</a:t>
            </a:r>
            <a:r>
              <a:rPr lang="en-US" sz="2400" dirty="0">
                <a:latin typeface="Gill Sans MT" panose="020B0502020104020203" pitchFamily="34" charset="0"/>
              </a:rPr>
              <a:t> Selected</a:t>
            </a:r>
          </a:p>
          <a:p>
            <a:pPr marL="0" indent="0">
              <a:buNone/>
            </a:pPr>
            <a:r>
              <a:rPr lang="en-US" sz="2400" dirty="0">
                <a:latin typeface="Gill Sans MT" panose="020B0502020104020203" pitchFamily="34" charset="0"/>
              </a:rPr>
              <a:t>     3 Choices</a:t>
            </a:r>
          </a:p>
        </p:txBody>
      </p:sp>
    </p:spTree>
    <p:extLst>
      <p:ext uri="{BB962C8B-B14F-4D97-AF65-F5344CB8AC3E}">
        <p14:creationId xmlns:p14="http://schemas.microsoft.com/office/powerpoint/2010/main" val="34962438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95" y="237506"/>
            <a:ext cx="8596668" cy="1045029"/>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1094509" y="1644073"/>
            <a:ext cx="6934200" cy="3657600"/>
          </a:xfrm>
        </p:spPr>
        <p:txBody>
          <a:bodyPr>
            <a:normAutofit/>
          </a:bodyPr>
          <a:lstStyle/>
          <a:p>
            <a:endParaRPr lang="en-US" sz="2400" dirty="0" smtClean="0">
              <a:latin typeface="Gill Sans MT" panose="020B0502020104020203" pitchFamily="34" charset="0"/>
            </a:endParaRPr>
          </a:p>
          <a:p>
            <a:r>
              <a:rPr lang="en-US" sz="2400" dirty="0" smtClean="0">
                <a:latin typeface="Gill Sans MT" panose="020B0502020104020203" pitchFamily="34" charset="0"/>
              </a:rPr>
              <a:t>Records </a:t>
            </a:r>
            <a:r>
              <a:rPr lang="en-US" sz="2400" dirty="0">
                <a:latin typeface="Gill Sans MT" panose="020B0502020104020203" pitchFamily="34" charset="0"/>
              </a:rPr>
              <a:t>sufficient to detail the history of procurement 2 CFR 200.318(</a:t>
            </a:r>
            <a:r>
              <a:rPr lang="en-US" sz="2400" dirty="0" err="1">
                <a:latin typeface="Gill Sans MT" panose="020B0502020104020203" pitchFamily="34" charset="0"/>
              </a:rPr>
              <a:t>i</a:t>
            </a:r>
            <a:r>
              <a:rPr lang="en-US" sz="2400" dirty="0">
                <a:latin typeface="Gill Sans MT" panose="020B0502020104020203" pitchFamily="34" charset="0"/>
              </a:rPr>
              <a:t>) </a:t>
            </a:r>
            <a:r>
              <a:rPr lang="en-US" sz="2400" b="1" dirty="0">
                <a:solidFill>
                  <a:srgbClr val="0000CC"/>
                </a:solidFill>
                <a:latin typeface="Gill Sans MT" panose="020B0502020104020203" pitchFamily="34" charset="0"/>
              </a:rPr>
              <a:t>continued</a:t>
            </a:r>
            <a:r>
              <a:rPr lang="en-US" sz="2400" dirty="0">
                <a:latin typeface="Gill Sans MT" panose="020B0502020104020203" pitchFamily="34" charset="0"/>
              </a:rPr>
              <a:t>:</a:t>
            </a:r>
          </a:p>
          <a:p>
            <a:r>
              <a:rPr lang="en-US" sz="2400" dirty="0">
                <a:latin typeface="Gill Sans MT" panose="020B0502020104020203" pitchFamily="34" charset="0"/>
              </a:rPr>
              <a:t>Selection of </a:t>
            </a:r>
            <a:r>
              <a:rPr lang="en-US" sz="2400" b="1" dirty="0">
                <a:latin typeface="Gill Sans MT" panose="020B0502020104020203" pitchFamily="34" charset="0"/>
              </a:rPr>
              <a:t>contract type </a:t>
            </a:r>
            <a:endParaRPr lang="en-US" sz="2400" dirty="0">
              <a:latin typeface="Gill Sans MT" panose="020B0502020104020203" pitchFamily="34" charset="0"/>
            </a:endParaRPr>
          </a:p>
          <a:p>
            <a:pPr lvl="1">
              <a:buFont typeface="Wingdings" panose="05000000000000000000" pitchFamily="2" charset="2"/>
              <a:buChar char="Ø"/>
            </a:pPr>
            <a:r>
              <a:rPr lang="en-US" sz="2400" dirty="0">
                <a:latin typeface="Gill Sans MT" panose="020B0502020104020203" pitchFamily="34" charset="0"/>
              </a:rPr>
              <a:t>Firm Fixed Price</a:t>
            </a:r>
          </a:p>
          <a:p>
            <a:pPr lvl="1">
              <a:buFont typeface="Wingdings" panose="05000000000000000000" pitchFamily="2" charset="2"/>
              <a:buChar char="Ø"/>
            </a:pPr>
            <a:r>
              <a:rPr lang="en-US" sz="2400" dirty="0">
                <a:latin typeface="Gill Sans MT" panose="020B0502020104020203" pitchFamily="34" charset="0"/>
              </a:rPr>
              <a:t>Cost Reimbursement</a:t>
            </a:r>
          </a:p>
          <a:p>
            <a:pPr lvl="1">
              <a:buFont typeface="Wingdings" panose="05000000000000000000" pitchFamily="2" charset="2"/>
              <a:buChar char="Ø"/>
            </a:pPr>
            <a:r>
              <a:rPr lang="en-US" sz="2400" dirty="0">
                <a:latin typeface="Gill Sans MT" panose="020B0502020104020203" pitchFamily="34" charset="0"/>
              </a:rPr>
              <a:t>Time and materials</a:t>
            </a:r>
          </a:p>
        </p:txBody>
      </p:sp>
    </p:spTree>
    <p:extLst>
      <p:ext uri="{BB962C8B-B14F-4D97-AF65-F5344CB8AC3E}">
        <p14:creationId xmlns:p14="http://schemas.microsoft.com/office/powerpoint/2010/main" val="30155991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65018"/>
            <a:ext cx="7729728" cy="1045029"/>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1159164" y="2142837"/>
            <a:ext cx="8585200" cy="2595418"/>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a:latin typeface="Gill Sans MT" panose="020B0502020104020203" pitchFamily="34" charset="0"/>
              </a:rPr>
              <a:t>):</a:t>
            </a:r>
          </a:p>
          <a:p>
            <a:pPr marL="0" indent="0">
              <a:buNone/>
            </a:pPr>
            <a:endParaRPr lang="en-US" sz="2400" dirty="0">
              <a:latin typeface="Gill Sans MT" panose="020B0502020104020203" pitchFamily="34" charset="0"/>
            </a:endParaRPr>
          </a:p>
          <a:p>
            <a:r>
              <a:rPr lang="en-US" sz="2400" dirty="0">
                <a:latin typeface="Gill Sans MT" panose="020B0502020104020203" pitchFamily="34" charset="0"/>
              </a:rPr>
              <a:t>Type of </a:t>
            </a:r>
            <a:r>
              <a:rPr lang="en-US" sz="2400" b="1" dirty="0">
                <a:latin typeface="Gill Sans MT" panose="020B0502020104020203" pitchFamily="34" charset="0"/>
              </a:rPr>
              <a:t>Price</a:t>
            </a:r>
            <a:r>
              <a:rPr lang="en-US" sz="2400" dirty="0">
                <a:latin typeface="Gill Sans MT" panose="020B0502020104020203" pitchFamily="34" charset="0"/>
              </a:rPr>
              <a:t>(s) Utilized</a:t>
            </a:r>
          </a:p>
          <a:p>
            <a:pPr marL="0" indent="0">
              <a:buNone/>
            </a:pPr>
            <a:r>
              <a:rPr lang="en-US" sz="2400" dirty="0">
                <a:latin typeface="Gill Sans MT" panose="020B0502020104020203" pitchFamily="34" charset="0"/>
              </a:rPr>
              <a:t>     4 Choices</a:t>
            </a:r>
            <a:endParaRPr lang="en-US" sz="2200" dirty="0">
              <a:latin typeface="Gill Sans MT" panose="020B0502020104020203" pitchFamily="34" charset="0"/>
            </a:endParaRPr>
          </a:p>
        </p:txBody>
      </p:sp>
    </p:spTree>
    <p:extLst>
      <p:ext uri="{BB962C8B-B14F-4D97-AF65-F5344CB8AC3E}">
        <p14:creationId xmlns:p14="http://schemas.microsoft.com/office/powerpoint/2010/main" val="11088610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41268"/>
            <a:ext cx="7729728" cy="1116280"/>
          </a:xfrm>
        </p:spPr>
        <p:txBody>
          <a:bodyPr>
            <a:normAutofit fontScale="90000"/>
          </a:bodyPr>
          <a:lstStyle/>
          <a:p>
            <a:pPr algn="ct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latin typeface="Gill Sans MT" panose="020B0502020104020203" pitchFamily="34" charset="0"/>
              </a:rPr>
              <a:t>Procurement Requirements</a:t>
            </a:r>
            <a:br>
              <a:rPr lang="en-US" dirty="0" smtClean="0">
                <a:latin typeface="Gill Sans MT" panose="020B0502020104020203" pitchFamily="34" charset="0"/>
              </a:rPr>
            </a:br>
            <a:endParaRPr lang="en-US" dirty="0">
              <a:latin typeface="Gill Sans MT" panose="020B0502020104020203" pitchFamily="34" charset="0"/>
            </a:endParaRPr>
          </a:p>
        </p:txBody>
      </p:sp>
      <p:sp>
        <p:nvSpPr>
          <p:cNvPr id="3" name="Content Placeholder 2"/>
          <p:cNvSpPr>
            <a:spLocks noGrp="1"/>
          </p:cNvSpPr>
          <p:nvPr>
            <p:ph idx="1"/>
          </p:nvPr>
        </p:nvSpPr>
        <p:spPr>
          <a:xfrm>
            <a:off x="1011382" y="2004290"/>
            <a:ext cx="6934200" cy="3657600"/>
          </a:xfrm>
        </p:spPr>
        <p:txBody>
          <a:bodyPr>
            <a:normAutofit/>
          </a:bodyPr>
          <a:lstStyle/>
          <a:p>
            <a:r>
              <a:rPr lang="en-US" sz="2400" dirty="0">
                <a:latin typeface="Gill Sans MT" panose="020B0502020104020203" pitchFamily="34" charset="0"/>
              </a:rPr>
              <a:t>Records sufficient to detail the history of procurement 2 CFR 200.318(</a:t>
            </a:r>
            <a:r>
              <a:rPr lang="en-US" sz="2400" dirty="0" err="1">
                <a:latin typeface="Gill Sans MT" panose="020B0502020104020203" pitchFamily="34" charset="0"/>
              </a:rPr>
              <a:t>i</a:t>
            </a:r>
            <a:r>
              <a:rPr lang="en-US" sz="2400" dirty="0">
                <a:latin typeface="Gill Sans MT" panose="020B0502020104020203" pitchFamily="34" charset="0"/>
              </a:rPr>
              <a:t>) </a:t>
            </a:r>
            <a:r>
              <a:rPr lang="en-US" sz="2400" b="1" dirty="0">
                <a:solidFill>
                  <a:srgbClr val="0000CC"/>
                </a:solidFill>
                <a:latin typeface="Gill Sans MT" panose="020B0502020104020203" pitchFamily="34" charset="0"/>
              </a:rPr>
              <a:t>continued</a:t>
            </a:r>
            <a:r>
              <a:rPr lang="en-US" sz="2400" dirty="0">
                <a:latin typeface="Gill Sans MT" panose="020B0502020104020203" pitchFamily="34" charset="0"/>
              </a:rPr>
              <a:t>:</a:t>
            </a:r>
          </a:p>
          <a:p>
            <a:r>
              <a:rPr lang="en-US" sz="2400" dirty="0">
                <a:latin typeface="Gill Sans MT" panose="020B0502020104020203" pitchFamily="34" charset="0"/>
              </a:rPr>
              <a:t>Basis for the contract</a:t>
            </a:r>
            <a:r>
              <a:rPr lang="en-US" sz="2400" b="1" dirty="0">
                <a:latin typeface="Gill Sans MT" panose="020B0502020104020203" pitchFamily="34" charset="0"/>
              </a:rPr>
              <a:t> </a:t>
            </a:r>
            <a:r>
              <a:rPr lang="en-US" sz="2400" b="1" dirty="0" smtClean="0">
                <a:latin typeface="Gill Sans MT" panose="020B0502020104020203" pitchFamily="34" charset="0"/>
              </a:rPr>
              <a:t>price</a:t>
            </a:r>
            <a:r>
              <a:rPr lang="en-US" sz="2400" dirty="0" smtClean="0">
                <a:latin typeface="Gill Sans MT" panose="020B0502020104020203" pitchFamily="34" charset="0"/>
              </a:rPr>
              <a:t>(s</a:t>
            </a:r>
            <a:r>
              <a:rPr lang="en-US" sz="2400" dirty="0">
                <a:latin typeface="Gill Sans MT" panose="020B0502020104020203" pitchFamily="34" charset="0"/>
              </a:rPr>
              <a:t>)</a:t>
            </a:r>
          </a:p>
          <a:p>
            <a:pPr lvl="1">
              <a:buFont typeface="Wingdings" panose="05000000000000000000" pitchFamily="2" charset="2"/>
              <a:buChar char="Ø"/>
            </a:pPr>
            <a:r>
              <a:rPr lang="en-US" sz="2200" dirty="0">
                <a:latin typeface="Gill Sans MT" panose="020B0502020104020203" pitchFamily="34" charset="0"/>
              </a:rPr>
              <a:t>Lump sum Price</a:t>
            </a:r>
          </a:p>
          <a:p>
            <a:pPr lvl="1">
              <a:buFont typeface="Wingdings" panose="05000000000000000000" pitchFamily="2" charset="2"/>
              <a:buChar char="Ø"/>
            </a:pPr>
            <a:r>
              <a:rPr lang="en-US" sz="2200" dirty="0">
                <a:latin typeface="Gill Sans MT" panose="020B0502020104020203" pitchFamily="34" charset="0"/>
              </a:rPr>
              <a:t>Unit price</a:t>
            </a:r>
          </a:p>
          <a:p>
            <a:pPr lvl="1">
              <a:buFont typeface="Wingdings" panose="05000000000000000000" pitchFamily="2" charset="2"/>
              <a:buChar char="Ø"/>
            </a:pPr>
            <a:r>
              <a:rPr lang="en-US" sz="2200" dirty="0">
                <a:latin typeface="Gill Sans MT" panose="020B0502020104020203" pitchFamily="34" charset="0"/>
              </a:rPr>
              <a:t>Billable hours</a:t>
            </a:r>
          </a:p>
          <a:p>
            <a:pPr lvl="1">
              <a:buFont typeface="Wingdings" panose="05000000000000000000" pitchFamily="2" charset="2"/>
              <a:buChar char="Ø"/>
            </a:pPr>
            <a:r>
              <a:rPr lang="en-US" sz="2200" dirty="0">
                <a:latin typeface="Gill Sans MT" panose="020B0502020104020203" pitchFamily="34" charset="0"/>
              </a:rPr>
              <a:t>Reimbursable costs</a:t>
            </a:r>
          </a:p>
        </p:txBody>
      </p:sp>
    </p:spTree>
    <p:extLst>
      <p:ext uri="{BB962C8B-B14F-4D97-AF65-F5344CB8AC3E}">
        <p14:creationId xmlns:p14="http://schemas.microsoft.com/office/powerpoint/2010/main" val="5696744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3" y="415636"/>
            <a:ext cx="8451274" cy="1098409"/>
          </a:xfrm>
        </p:spPr>
        <p:txBody>
          <a:bodyPr>
            <a:normAutofit fontScale="90000"/>
          </a:bodyPr>
          <a:lstStyle/>
          <a:p>
            <a:pPr algn="ctr"/>
            <a:r>
              <a:rPr lang="en-US" dirty="0" smtClean="0">
                <a:latin typeface="Gill Sans MT" panose="020B0502020104020203" pitchFamily="34" charset="0"/>
              </a:rPr>
              <a:t>Other LCDBG Procurement Procedures</a:t>
            </a:r>
            <a:endParaRPr lang="en-US" dirty="0">
              <a:latin typeface="Gill Sans MT" panose="020B0502020104020203" pitchFamily="34" charset="0"/>
            </a:endParaRPr>
          </a:p>
        </p:txBody>
      </p:sp>
      <p:sp>
        <p:nvSpPr>
          <p:cNvPr id="3" name="Content Placeholder 2"/>
          <p:cNvSpPr>
            <a:spLocks noGrp="1"/>
          </p:cNvSpPr>
          <p:nvPr>
            <p:ph idx="1"/>
          </p:nvPr>
        </p:nvSpPr>
        <p:spPr>
          <a:xfrm>
            <a:off x="1025235" y="1514045"/>
            <a:ext cx="8386620" cy="4600428"/>
          </a:xfrm>
        </p:spPr>
        <p:txBody>
          <a:bodyPr>
            <a:noAutofit/>
          </a:bodyPr>
          <a:lstStyle/>
          <a:p>
            <a:endParaRPr lang="en-US" sz="2400" dirty="0" smtClean="0">
              <a:latin typeface="Gill Sans MT" panose="020B0502020104020203" pitchFamily="34" charset="0"/>
            </a:endParaRPr>
          </a:p>
          <a:p>
            <a:r>
              <a:rPr lang="en-US" sz="2400" dirty="0" smtClean="0">
                <a:latin typeface="Gill Sans MT" panose="020B0502020104020203" pitchFamily="34" charset="0"/>
              </a:rPr>
              <a:t>Procurement </a:t>
            </a:r>
            <a:r>
              <a:rPr lang="en-US" sz="2400" dirty="0">
                <a:latin typeface="Gill Sans MT" panose="020B0502020104020203" pitchFamily="34" charset="0"/>
              </a:rPr>
              <a:t>of professional services (administrative consulting and engineering services) is required prior to submittal of </a:t>
            </a:r>
            <a:r>
              <a:rPr lang="en-US" sz="2400" dirty="0" smtClean="0">
                <a:latin typeface="Gill Sans MT" panose="020B0502020104020203" pitchFamily="34" charset="0"/>
              </a:rPr>
              <a:t>application</a:t>
            </a:r>
            <a:r>
              <a:rPr lang="en-US" sz="2400" dirty="0">
                <a:latin typeface="Gill Sans MT" panose="020B0502020104020203" pitchFamily="34" charset="0"/>
              </a:rPr>
              <a:t>.</a:t>
            </a:r>
          </a:p>
          <a:p>
            <a:r>
              <a:rPr lang="en-US" sz="2400" dirty="0">
                <a:latin typeface="Gill Sans MT" panose="020B0502020104020203" pitchFamily="34" charset="0"/>
              </a:rPr>
              <a:t>Grantees are not allowed to terminate these services without permission from OCD if using grant funds to pay for these services.</a:t>
            </a:r>
          </a:p>
          <a:p>
            <a:r>
              <a:rPr lang="en-US" sz="2400" dirty="0">
                <a:latin typeface="Gill Sans MT" panose="020B0502020104020203" pitchFamily="34" charset="0"/>
              </a:rPr>
              <a:t>If there is a need to procure additional professional services during the </a:t>
            </a:r>
            <a:r>
              <a:rPr lang="en-US" sz="2400" dirty="0" smtClean="0">
                <a:latin typeface="Gill Sans MT" panose="020B0502020104020203" pitchFamily="34" charset="0"/>
              </a:rPr>
              <a:t>grant.</a:t>
            </a:r>
          </a:p>
          <a:p>
            <a:r>
              <a:rPr lang="en-US" sz="2400" dirty="0" smtClean="0">
                <a:latin typeface="Gill Sans MT" panose="020B0502020104020203" pitchFamily="34" charset="0"/>
              </a:rPr>
              <a:t>Contract requirements</a:t>
            </a:r>
            <a:endParaRPr lang="en-US" sz="2400" dirty="0">
              <a:latin typeface="Gill Sans MT" panose="020B0502020104020203" pitchFamily="34" charset="0"/>
            </a:endParaRPr>
          </a:p>
        </p:txBody>
      </p:sp>
    </p:spTree>
    <p:extLst>
      <p:ext uri="{BB962C8B-B14F-4D97-AF65-F5344CB8AC3E}">
        <p14:creationId xmlns:p14="http://schemas.microsoft.com/office/powerpoint/2010/main" val="33219513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799175" cy="840509"/>
          </a:xfrm>
        </p:spPr>
        <p:txBody>
          <a:bodyPr>
            <a:normAutofit/>
          </a:bodyPr>
          <a:lstStyle/>
          <a:p>
            <a:pPr algn="ctr"/>
            <a:r>
              <a:rPr lang="en-US" dirty="0" smtClean="0">
                <a:latin typeface="Gill Sans MT" panose="020B0502020104020203" pitchFamily="34" charset="0"/>
              </a:rPr>
              <a:t>Contractor Clearances</a:t>
            </a:r>
            <a:endParaRPr lang="en-US" dirty="0">
              <a:latin typeface="Gill Sans MT" panose="020B0502020104020203" pitchFamily="34" charset="0"/>
            </a:endParaRPr>
          </a:p>
        </p:txBody>
      </p:sp>
      <p:sp>
        <p:nvSpPr>
          <p:cNvPr id="3" name="Content Placeholder 2"/>
          <p:cNvSpPr>
            <a:spLocks noGrp="1"/>
          </p:cNvSpPr>
          <p:nvPr>
            <p:ph idx="1"/>
          </p:nvPr>
        </p:nvSpPr>
        <p:spPr>
          <a:xfrm>
            <a:off x="766618" y="1606410"/>
            <a:ext cx="8294256" cy="3141082"/>
          </a:xfrm>
        </p:spPr>
        <p:txBody>
          <a:bodyPr>
            <a:normAutofit/>
          </a:bodyPr>
          <a:lstStyle/>
          <a:p>
            <a:pPr>
              <a:buNone/>
            </a:pPr>
            <a:r>
              <a:rPr lang="en-US" sz="2400" dirty="0">
                <a:latin typeface="Gill Sans MT" panose="020B0502020104020203" pitchFamily="34" charset="0"/>
              </a:rPr>
              <a:t>Administrative consulting, architectural, and engineering firms that have not provided services to grantees under the LCDBG Program within the previous five program years, regardless of the source of funding, must be cleared. </a:t>
            </a:r>
            <a:r>
              <a:rPr lang="en-US" sz="2400" dirty="0" smtClean="0">
                <a:latin typeface="Gill Sans MT" panose="020B0502020104020203" pitchFamily="34" charset="0"/>
              </a:rPr>
              <a:t>(Exhibit A-34)</a:t>
            </a:r>
            <a:endParaRPr lang="en-US" sz="2400" dirty="0">
              <a:latin typeface="Gill Sans MT" panose="020B0502020104020203" pitchFamily="34" charset="0"/>
            </a:endParaRPr>
          </a:p>
          <a:p>
            <a:pPr>
              <a:buNone/>
            </a:pPr>
            <a:endParaRPr lang="en-US" sz="2400" dirty="0">
              <a:latin typeface="Gill Sans MT" panose="020B0502020104020203" pitchFamily="34" charset="0"/>
            </a:endParaRPr>
          </a:p>
          <a:p>
            <a:pPr>
              <a:buNone/>
            </a:pPr>
            <a:r>
              <a:rPr lang="en-US" sz="2400" dirty="0">
                <a:latin typeface="Gill Sans MT" panose="020B0502020104020203" pitchFamily="34" charset="0"/>
              </a:rPr>
              <a:t>Should be obtained following grant award and before any costs are incurred other than pre-agreement costs.</a:t>
            </a:r>
          </a:p>
          <a:p>
            <a:endParaRPr lang="en-US" dirty="0">
              <a:latin typeface="Gill Sans MT" panose="020B0502020104020203" pitchFamily="34" charset="0"/>
            </a:endParaRPr>
          </a:p>
        </p:txBody>
      </p:sp>
    </p:spTree>
    <p:extLst>
      <p:ext uri="{BB962C8B-B14F-4D97-AF65-F5344CB8AC3E}">
        <p14:creationId xmlns:p14="http://schemas.microsoft.com/office/powerpoint/2010/main" val="30441693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panose="020B0502020104020203" pitchFamily="34" charset="0"/>
              </a:rPr>
              <a:t>Recordkeeping for Procurement </a:t>
            </a:r>
            <a:endParaRPr lang="en-US" dirty="0"/>
          </a:p>
        </p:txBody>
      </p:sp>
      <p:sp>
        <p:nvSpPr>
          <p:cNvPr id="3" name="Content Placeholder 2"/>
          <p:cNvSpPr>
            <a:spLocks noGrp="1"/>
          </p:cNvSpPr>
          <p:nvPr>
            <p:ph idx="1"/>
          </p:nvPr>
        </p:nvSpPr>
        <p:spPr>
          <a:xfrm>
            <a:off x="2790334" y="2638045"/>
            <a:ext cx="6579909" cy="1255226"/>
          </a:xfrm>
        </p:spPr>
        <p:txBody>
          <a:bodyPr/>
          <a:lstStyle/>
          <a:p>
            <a:r>
              <a:rPr lang="en-US" dirty="0">
                <a:latin typeface="Gill Sans MT" panose="020B0502020104020203" pitchFamily="34" charset="0"/>
              </a:rPr>
              <a:t>OCD must review and approve all solicitations for professional services </a:t>
            </a:r>
            <a:r>
              <a:rPr lang="en-US" u="sng" dirty="0">
                <a:latin typeface="Gill Sans MT" panose="020B0502020104020203" pitchFamily="34" charset="0"/>
              </a:rPr>
              <a:t>before</a:t>
            </a:r>
            <a:r>
              <a:rPr lang="en-US" dirty="0">
                <a:latin typeface="Gill Sans MT" panose="020B0502020104020203" pitchFamily="34" charset="0"/>
              </a:rPr>
              <a:t> they can be publicized and </a:t>
            </a:r>
            <a:r>
              <a:rPr lang="en-US" u="sng" dirty="0">
                <a:latin typeface="Gill Sans MT" panose="020B0502020104020203" pitchFamily="34" charset="0"/>
              </a:rPr>
              <a:t>before</a:t>
            </a:r>
            <a:r>
              <a:rPr lang="en-US" dirty="0">
                <a:latin typeface="Gill Sans MT" panose="020B0502020104020203" pitchFamily="34" charset="0"/>
              </a:rPr>
              <a:t> contracts can be executed</a:t>
            </a:r>
          </a:p>
          <a:p>
            <a:endParaRPr lang="en-US" dirty="0"/>
          </a:p>
        </p:txBody>
      </p:sp>
    </p:spTree>
    <p:extLst>
      <p:ext uri="{BB962C8B-B14F-4D97-AF65-F5344CB8AC3E}">
        <p14:creationId xmlns:p14="http://schemas.microsoft.com/office/powerpoint/2010/main" val="40213516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latin typeface="Gill Sans MT" panose="020B0502020104020203" pitchFamily="34" charset="0"/>
              </a:rPr>
              <a:t>Recordkeeping for Procurement </a:t>
            </a:r>
          </a:p>
        </p:txBody>
      </p:sp>
      <p:sp>
        <p:nvSpPr>
          <p:cNvPr id="3" name="Content Placeholder 2"/>
          <p:cNvSpPr>
            <a:spLocks noGrp="1"/>
          </p:cNvSpPr>
          <p:nvPr>
            <p:ph idx="1"/>
          </p:nvPr>
        </p:nvSpPr>
        <p:spPr/>
        <p:txBody>
          <a:bodyPr>
            <a:normAutofit fontScale="92500" lnSpcReduction="10000"/>
          </a:bodyPr>
          <a:lstStyle/>
          <a:p>
            <a:r>
              <a:rPr lang="en-US" sz="2200" dirty="0">
                <a:latin typeface="Gill Sans MT" panose="020B0502020104020203" pitchFamily="34" charset="0"/>
              </a:rPr>
              <a:t>Copy of Advertisements</a:t>
            </a:r>
          </a:p>
          <a:p>
            <a:r>
              <a:rPr lang="en-US" sz="2200" dirty="0">
                <a:latin typeface="Gill Sans MT" panose="020B0502020104020203" pitchFamily="34" charset="0"/>
              </a:rPr>
              <a:t>Copy of package requesting RFPs or qualification statements</a:t>
            </a:r>
          </a:p>
          <a:p>
            <a:r>
              <a:rPr lang="en-US" sz="2200" dirty="0">
                <a:latin typeface="Gill Sans MT" panose="020B0502020104020203" pitchFamily="34" charset="0"/>
              </a:rPr>
              <a:t>Description of method for conducting technical evaluations used to select consultants</a:t>
            </a:r>
          </a:p>
          <a:p>
            <a:r>
              <a:rPr lang="en-US" sz="2200" dirty="0">
                <a:latin typeface="Gill Sans MT" panose="020B0502020104020203" pitchFamily="34" charset="0"/>
              </a:rPr>
              <a:t>Copies of proposals and qualification statements received</a:t>
            </a:r>
          </a:p>
          <a:p>
            <a:r>
              <a:rPr lang="en-US" sz="2200" dirty="0">
                <a:latin typeface="Gill Sans MT" panose="020B0502020104020203" pitchFamily="34" charset="0"/>
              </a:rPr>
              <a:t>Written evaluations and statement explaining basis of selection</a:t>
            </a:r>
          </a:p>
          <a:p>
            <a:r>
              <a:rPr lang="en-US" sz="2200" dirty="0">
                <a:latin typeface="Gill Sans MT" panose="020B0502020104020203" pitchFamily="34" charset="0"/>
              </a:rPr>
              <a:t>Basis for cost reasonableness </a:t>
            </a:r>
          </a:p>
          <a:p>
            <a:r>
              <a:rPr lang="en-US" sz="2200" dirty="0">
                <a:latin typeface="Gill Sans MT" panose="020B0502020104020203" pitchFamily="34" charset="0"/>
              </a:rPr>
              <a:t>Clearance of firms, if necessary</a:t>
            </a:r>
          </a:p>
          <a:p>
            <a:endParaRPr lang="en-US" dirty="0">
              <a:latin typeface="Gill Sans MT" panose="020B0502020104020203" pitchFamily="34" charset="0"/>
            </a:endParaRPr>
          </a:p>
        </p:txBody>
      </p:sp>
    </p:spTree>
    <p:extLst>
      <p:ext uri="{BB962C8B-B14F-4D97-AF65-F5344CB8AC3E}">
        <p14:creationId xmlns:p14="http://schemas.microsoft.com/office/powerpoint/2010/main" val="18881728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latin typeface="Gill Sans MT" panose="020B0502020104020203" pitchFamily="34" charset="0"/>
              </a:rPr>
              <a:t>Procurement of materials, supplies and construction services </a:t>
            </a:r>
          </a:p>
        </p:txBody>
      </p:sp>
      <p:sp>
        <p:nvSpPr>
          <p:cNvPr id="3" name="Content Placeholder 2"/>
          <p:cNvSpPr>
            <a:spLocks noGrp="1"/>
          </p:cNvSpPr>
          <p:nvPr>
            <p:ph idx="1"/>
          </p:nvPr>
        </p:nvSpPr>
        <p:spPr>
          <a:xfrm>
            <a:off x="1052944" y="2169827"/>
            <a:ext cx="6347714" cy="3554410"/>
          </a:xfrm>
        </p:spPr>
        <p:txBody>
          <a:bodyPr>
            <a:normAutofit/>
          </a:bodyPr>
          <a:lstStyle/>
          <a:p>
            <a:endParaRPr lang="en-US" sz="2200" dirty="0" smtClean="0"/>
          </a:p>
          <a:p>
            <a:r>
              <a:rPr lang="en-US" sz="2200" dirty="0" smtClean="0"/>
              <a:t>Micro-Purchase </a:t>
            </a:r>
            <a:r>
              <a:rPr lang="en-US" sz="2200" dirty="0"/>
              <a:t>– Up to </a:t>
            </a:r>
            <a:r>
              <a:rPr lang="en-US" sz="2200" dirty="0" smtClean="0"/>
              <a:t>$10,000</a:t>
            </a:r>
            <a:endParaRPr lang="en-US" sz="2200" dirty="0"/>
          </a:p>
          <a:p>
            <a:r>
              <a:rPr lang="en-US" sz="2200" dirty="0"/>
              <a:t>Small Purchase – Materials and supplies less than $30,000 </a:t>
            </a:r>
            <a:r>
              <a:rPr lang="en-US" sz="2200" dirty="0">
                <a:solidFill>
                  <a:schemeClr val="bg1"/>
                </a:solidFill>
              </a:rPr>
              <a:t>and construction services not </a:t>
            </a:r>
            <a:r>
              <a:rPr lang="en-US" sz="2200" dirty="0" smtClean="0">
                <a:solidFill>
                  <a:schemeClr val="bg1"/>
                </a:solidFill>
              </a:rPr>
              <a:t>m</a:t>
            </a:r>
            <a:endParaRPr lang="en-US" sz="2200" dirty="0">
              <a:solidFill>
                <a:schemeClr val="bg1"/>
              </a:solidFill>
            </a:endParaRPr>
          </a:p>
          <a:p>
            <a:r>
              <a:rPr lang="en-US" sz="2200" dirty="0"/>
              <a:t>Competitive Sealed Bids – Materials and supplies $30,000 and up as well as construction services.  Must receive two bids.  If not, contact OCD.</a:t>
            </a:r>
          </a:p>
        </p:txBody>
      </p:sp>
    </p:spTree>
    <p:extLst>
      <p:ext uri="{BB962C8B-B14F-4D97-AF65-F5344CB8AC3E}">
        <p14:creationId xmlns:p14="http://schemas.microsoft.com/office/powerpoint/2010/main" val="1416656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ill Sans MT" panose="020B0502020104020203" pitchFamily="34" charset="0"/>
              </a:rPr>
              <a:t>Where are the forms (Cont’d)</a:t>
            </a:r>
            <a:endParaRPr lang="en-US" dirty="0">
              <a:latin typeface="Gill Sans MT" panose="020B0502020104020203" pitchFamily="34" charset="0"/>
            </a:endParaRPr>
          </a:p>
        </p:txBody>
      </p:sp>
      <p:pic>
        <p:nvPicPr>
          <p:cNvPr id="5" name="Content Placeholder 4"/>
          <p:cNvPicPr>
            <a:picLocks noGrp="1" noChangeAspect="1"/>
          </p:cNvPicPr>
          <p:nvPr>
            <p:ph idx="1"/>
          </p:nvPr>
        </p:nvPicPr>
        <p:blipFill rotWithShape="1">
          <a:blip r:embed="rId2"/>
          <a:srcRect t="13107" r="2045" b="5748"/>
          <a:stretch/>
        </p:blipFill>
        <p:spPr>
          <a:xfrm>
            <a:off x="1730293" y="2280455"/>
            <a:ext cx="8731414" cy="430322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F1F67-4767-442A-9053-16927FC5AA7D}"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57109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latin typeface="Gill Sans MT" panose="020B0502020104020203" pitchFamily="34" charset="0"/>
              </a:rPr>
              <a:t>Procurement of materials, supplies and construction services </a:t>
            </a:r>
          </a:p>
        </p:txBody>
      </p:sp>
      <p:sp>
        <p:nvSpPr>
          <p:cNvPr id="3" name="Content Placeholder 2"/>
          <p:cNvSpPr>
            <a:spLocks noGrp="1"/>
          </p:cNvSpPr>
          <p:nvPr>
            <p:ph idx="1"/>
          </p:nvPr>
        </p:nvSpPr>
        <p:spPr>
          <a:xfrm>
            <a:off x="1052945" y="2160590"/>
            <a:ext cx="6347714" cy="2944810"/>
          </a:xfrm>
        </p:spPr>
        <p:txBody>
          <a:bodyPr>
            <a:normAutofit/>
          </a:bodyPr>
          <a:lstStyle/>
          <a:p>
            <a:endParaRPr lang="en-US" sz="2400" dirty="0" smtClean="0">
              <a:latin typeface="Gill Sans MT" panose="020B0502020104020203" pitchFamily="34" charset="0"/>
            </a:endParaRPr>
          </a:p>
          <a:p>
            <a:r>
              <a:rPr lang="en-US" sz="2400" dirty="0" smtClean="0">
                <a:latin typeface="Gill Sans MT" panose="020B0502020104020203" pitchFamily="34" charset="0"/>
              </a:rPr>
              <a:t>Noncompetitive </a:t>
            </a:r>
            <a:r>
              <a:rPr lang="en-US" sz="2400" dirty="0">
                <a:latin typeface="Gill Sans MT" panose="020B0502020104020203" pitchFamily="34" charset="0"/>
              </a:rPr>
              <a:t>Negotiation – inadequate competition, only used with written approval from OCD</a:t>
            </a:r>
          </a:p>
        </p:txBody>
      </p:sp>
    </p:spTree>
    <p:extLst>
      <p:ext uri="{BB962C8B-B14F-4D97-AF65-F5344CB8AC3E}">
        <p14:creationId xmlns:p14="http://schemas.microsoft.com/office/powerpoint/2010/main" val="42090912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13756"/>
            <a:ext cx="7729728" cy="1223158"/>
          </a:xfrm>
        </p:spPr>
        <p:txBody>
          <a:bodyPr>
            <a:normAutofit/>
          </a:bodyPr>
          <a:lstStyle/>
          <a:p>
            <a:pPr algn="ctr"/>
            <a:r>
              <a:rPr lang="en-US" dirty="0" smtClean="0">
                <a:latin typeface="Gill Sans MT" panose="020B0502020104020203" pitchFamily="34" charset="0"/>
              </a:rPr>
              <a:t>Advertisement for </a:t>
            </a:r>
            <a:r>
              <a:rPr lang="en-US" dirty="0">
                <a:latin typeface="Gill Sans MT" panose="020B0502020104020203" pitchFamily="34" charset="0"/>
              </a:rPr>
              <a:t>Sealed </a:t>
            </a:r>
            <a:r>
              <a:rPr lang="en-US" dirty="0" smtClean="0">
                <a:latin typeface="Gill Sans MT" panose="020B0502020104020203" pitchFamily="34" charset="0"/>
              </a:rPr>
              <a:t>Bids</a:t>
            </a:r>
            <a:endParaRPr lang="en-US" dirty="0">
              <a:latin typeface="Gill Sans MT" panose="020B0502020104020203" pitchFamily="34" charset="0"/>
            </a:endParaRPr>
          </a:p>
        </p:txBody>
      </p:sp>
      <p:sp>
        <p:nvSpPr>
          <p:cNvPr id="3" name="Content Placeholder 2"/>
          <p:cNvSpPr>
            <a:spLocks noGrp="1"/>
          </p:cNvSpPr>
          <p:nvPr>
            <p:ph idx="1"/>
          </p:nvPr>
        </p:nvSpPr>
        <p:spPr>
          <a:xfrm>
            <a:off x="677334" y="1930400"/>
            <a:ext cx="7803979" cy="4470400"/>
          </a:xfrm>
        </p:spPr>
        <p:txBody>
          <a:bodyPr>
            <a:noAutofit/>
          </a:bodyPr>
          <a:lstStyle/>
          <a:p>
            <a:pPr>
              <a:buNone/>
            </a:pPr>
            <a:r>
              <a:rPr lang="en-US" sz="3200" dirty="0">
                <a:latin typeface="Gill Sans MT" panose="020B0502020104020203" pitchFamily="34" charset="0"/>
              </a:rPr>
              <a:t>Must be published once a week for three different weeks in a newspaper in the locality</a:t>
            </a:r>
            <a:r>
              <a:rPr lang="en-US" sz="3200" dirty="0" smtClean="0">
                <a:latin typeface="Gill Sans MT" panose="020B0502020104020203" pitchFamily="34" charset="0"/>
              </a:rPr>
              <a:t>.</a:t>
            </a:r>
          </a:p>
          <a:p>
            <a:pPr>
              <a:buNone/>
            </a:pPr>
            <a:endParaRPr lang="en-US" sz="3200" dirty="0">
              <a:latin typeface="Gill Sans MT" panose="020B0502020104020203" pitchFamily="34" charset="0"/>
            </a:endParaRPr>
          </a:p>
          <a:p>
            <a:pPr>
              <a:buNone/>
            </a:pPr>
            <a:r>
              <a:rPr lang="en-US" sz="3200" dirty="0">
                <a:latin typeface="Gill Sans MT" panose="020B0502020104020203" pitchFamily="34" charset="0"/>
              </a:rPr>
              <a:t>First advertisement must appear at least 25 days before opening of bids and must not occur on a Saturday, Sunday or legal holiday.</a:t>
            </a:r>
          </a:p>
        </p:txBody>
      </p:sp>
    </p:spTree>
    <p:extLst>
      <p:ext uri="{BB962C8B-B14F-4D97-AF65-F5344CB8AC3E}">
        <p14:creationId xmlns:p14="http://schemas.microsoft.com/office/powerpoint/2010/main" val="27353783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68135"/>
            <a:ext cx="7729728" cy="1068779"/>
          </a:xfrm>
        </p:spPr>
        <p:txBody>
          <a:bodyPr>
            <a:normAutofit/>
          </a:bodyPr>
          <a:lstStyle/>
          <a:p>
            <a:pPr algn="ctr"/>
            <a:r>
              <a:rPr lang="en-US" dirty="0" smtClean="0">
                <a:latin typeface="Gill Sans MT" panose="020B0502020104020203" pitchFamily="34" charset="0"/>
              </a:rPr>
              <a:t>Advertisement for </a:t>
            </a:r>
            <a:r>
              <a:rPr lang="en-US" dirty="0">
                <a:latin typeface="Gill Sans MT" panose="020B0502020104020203" pitchFamily="34" charset="0"/>
              </a:rPr>
              <a:t>Sealed </a:t>
            </a:r>
            <a:r>
              <a:rPr lang="en-US" dirty="0" smtClean="0">
                <a:latin typeface="Gill Sans MT" panose="020B0502020104020203" pitchFamily="34" charset="0"/>
              </a:rPr>
              <a:t>Bids</a:t>
            </a:r>
            <a:endParaRPr lang="en-US" dirty="0">
              <a:latin typeface="Gill Sans MT" panose="020B0502020104020203" pitchFamily="34" charset="0"/>
            </a:endParaRPr>
          </a:p>
        </p:txBody>
      </p:sp>
      <p:sp>
        <p:nvSpPr>
          <p:cNvPr id="3" name="Content Placeholder 2"/>
          <p:cNvSpPr>
            <a:spLocks noGrp="1"/>
          </p:cNvSpPr>
          <p:nvPr>
            <p:ph idx="1"/>
          </p:nvPr>
        </p:nvSpPr>
        <p:spPr>
          <a:xfrm>
            <a:off x="677334" y="1565563"/>
            <a:ext cx="7315201" cy="4240210"/>
          </a:xfrm>
        </p:spPr>
        <p:txBody>
          <a:bodyPr>
            <a:noAutofit/>
          </a:bodyPr>
          <a:lstStyle/>
          <a:p>
            <a:pPr>
              <a:buNone/>
            </a:pPr>
            <a:r>
              <a:rPr lang="en-US" sz="3200" dirty="0">
                <a:latin typeface="Gill Sans MT" panose="020B0502020104020203" pitchFamily="34" charset="0"/>
              </a:rPr>
              <a:t>RS 38: §2212</a:t>
            </a:r>
          </a:p>
          <a:p>
            <a:pPr>
              <a:buNone/>
            </a:pPr>
            <a:r>
              <a:rPr lang="en-US" sz="3200" dirty="0">
                <a:latin typeface="Gill Sans MT" panose="020B0502020104020203" pitchFamily="34" charset="0"/>
              </a:rPr>
              <a:t> </a:t>
            </a:r>
            <a:r>
              <a:rPr lang="en-US" sz="2400" dirty="0">
                <a:latin typeface="Gill Sans MT" panose="020B0502020104020203" pitchFamily="34" charset="0"/>
              </a:rPr>
              <a:t>“E.(1) Public entities shall provide, as an additional bidding option, a uniform and secure </a:t>
            </a:r>
            <a:r>
              <a:rPr lang="en-US" sz="2400" u="sng" dirty="0">
                <a:latin typeface="Gill Sans MT" panose="020B0502020104020203" pitchFamily="34" charset="0"/>
              </a:rPr>
              <a:t>electronic interactive system </a:t>
            </a:r>
            <a:r>
              <a:rPr lang="en-US" sz="2400" dirty="0">
                <a:latin typeface="Gill Sans MT" panose="020B0502020104020203" pitchFamily="34" charset="0"/>
              </a:rPr>
              <a:t>for the submittal of bids for public works” </a:t>
            </a:r>
            <a:endParaRPr lang="en-US" sz="2400" dirty="0" smtClean="0">
              <a:latin typeface="Gill Sans MT" panose="020B0502020104020203" pitchFamily="34" charset="0"/>
            </a:endParaRPr>
          </a:p>
          <a:p>
            <a:pPr>
              <a:buNone/>
            </a:pPr>
            <a:endParaRPr lang="en-US" sz="2400" dirty="0">
              <a:latin typeface="Gill Sans MT" panose="020B0502020104020203" pitchFamily="34" charset="0"/>
            </a:endParaRPr>
          </a:p>
          <a:p>
            <a:pPr>
              <a:buNone/>
            </a:pPr>
            <a:r>
              <a:rPr lang="en-US" sz="2400" dirty="0">
                <a:latin typeface="Gill Sans MT" panose="020B0502020104020203" pitchFamily="34" charset="0"/>
              </a:rPr>
              <a:t>Parish governments with populations &gt;</a:t>
            </a:r>
            <a:r>
              <a:rPr lang="en-US" sz="2400" dirty="0" smtClean="0">
                <a:latin typeface="Gill Sans MT" panose="020B0502020104020203" pitchFamily="34" charset="0"/>
              </a:rPr>
              <a:t>20,000</a:t>
            </a:r>
            <a:endParaRPr lang="en-US" sz="2400" dirty="0">
              <a:latin typeface="Gill Sans MT" panose="020B0502020104020203" pitchFamily="34" charset="0"/>
            </a:endParaRPr>
          </a:p>
          <a:p>
            <a:pPr>
              <a:buNone/>
            </a:pPr>
            <a:r>
              <a:rPr lang="en-US" sz="2400" dirty="0">
                <a:latin typeface="Gill Sans MT" panose="020B0502020104020203" pitchFamily="34" charset="0"/>
              </a:rPr>
              <a:t>Municipalities with population &gt;10,000</a:t>
            </a:r>
          </a:p>
        </p:txBody>
      </p:sp>
    </p:spTree>
    <p:extLst>
      <p:ext uri="{BB962C8B-B14F-4D97-AF65-F5344CB8AC3E}">
        <p14:creationId xmlns:p14="http://schemas.microsoft.com/office/powerpoint/2010/main" val="7231565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27512"/>
            <a:ext cx="7729728" cy="1235033"/>
          </a:xfrm>
        </p:spPr>
        <p:txBody>
          <a:bodyPr>
            <a:normAutofit/>
          </a:bodyPr>
          <a:lstStyle/>
          <a:p>
            <a:pPr algn="ctr"/>
            <a:r>
              <a:rPr lang="en-US" dirty="0" smtClean="0">
                <a:latin typeface="Gill Sans MT" panose="020B0502020104020203" pitchFamily="34" charset="0"/>
              </a:rPr>
              <a:t>Advertisement for </a:t>
            </a:r>
            <a:r>
              <a:rPr lang="en-US" dirty="0">
                <a:latin typeface="Gill Sans MT" panose="020B0502020104020203" pitchFamily="34" charset="0"/>
              </a:rPr>
              <a:t>Sealed </a:t>
            </a:r>
            <a:r>
              <a:rPr lang="en-US" dirty="0" smtClean="0">
                <a:latin typeface="Gill Sans MT" panose="020B0502020104020203" pitchFamily="34" charset="0"/>
              </a:rPr>
              <a:t>Bids</a:t>
            </a:r>
            <a:endParaRPr lang="en-US" dirty="0">
              <a:latin typeface="Gill Sans MT" panose="020B0502020104020203" pitchFamily="34" charset="0"/>
            </a:endParaRPr>
          </a:p>
        </p:txBody>
      </p:sp>
      <p:pic>
        <p:nvPicPr>
          <p:cNvPr id="5" name="Picture 4">
            <a:extLst>
              <a:ext uri="{FF2B5EF4-FFF2-40B4-BE49-F238E27FC236}">
                <a16:creationId xmlns:a16="http://schemas.microsoft.com/office/drawing/2014/main" id="{00000000-0008-0000-0900-00000500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631" y="1828800"/>
            <a:ext cx="721633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2669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58140"/>
            <a:ext cx="7729728" cy="1068779"/>
          </a:xfrm>
        </p:spPr>
        <p:txBody>
          <a:bodyPr>
            <a:noAutofit/>
          </a:bodyPr>
          <a:lstStyle/>
          <a:p>
            <a:pPr algn="ctr"/>
            <a:r>
              <a:rPr lang="en-US" sz="3200" dirty="0">
                <a:latin typeface="Gill Sans MT" panose="020B0502020104020203" pitchFamily="34" charset="0"/>
              </a:rPr>
              <a:t>Bid/Contract Documents and Bid Opening</a:t>
            </a:r>
          </a:p>
        </p:txBody>
      </p:sp>
      <p:sp>
        <p:nvSpPr>
          <p:cNvPr id="3" name="Content Placeholder 2"/>
          <p:cNvSpPr>
            <a:spLocks noGrp="1"/>
          </p:cNvSpPr>
          <p:nvPr>
            <p:ph idx="1"/>
          </p:nvPr>
        </p:nvSpPr>
        <p:spPr>
          <a:xfrm>
            <a:off x="677334" y="1726480"/>
            <a:ext cx="8596668" cy="3880773"/>
          </a:xfrm>
        </p:spPr>
        <p:txBody>
          <a:bodyPr>
            <a:normAutofit/>
          </a:bodyPr>
          <a:lstStyle/>
          <a:p>
            <a:r>
              <a:rPr lang="en-US" sz="2200" dirty="0">
                <a:latin typeface="Gill Sans MT" panose="020B0502020104020203" pitchFamily="34" charset="0"/>
              </a:rPr>
              <a:t>OCD must receive a copy of all </a:t>
            </a:r>
            <a:r>
              <a:rPr lang="en-US" sz="2200" dirty="0" smtClean="0">
                <a:latin typeface="Gill Sans MT" panose="020B0502020104020203" pitchFamily="34" charset="0"/>
              </a:rPr>
              <a:t>addenda.</a:t>
            </a:r>
            <a:endParaRPr lang="en-US" sz="2200" dirty="0">
              <a:latin typeface="Gill Sans MT" panose="020B0502020104020203" pitchFamily="34" charset="0"/>
            </a:endParaRPr>
          </a:p>
          <a:p>
            <a:r>
              <a:rPr lang="en-US" sz="2200" dirty="0">
                <a:latin typeface="Gill Sans MT" panose="020B0502020104020203" pitchFamily="34" charset="0"/>
              </a:rPr>
              <a:t>Contract Documents Guide Exhibit </a:t>
            </a:r>
            <a:r>
              <a:rPr lang="en-US" sz="2200" dirty="0" smtClean="0">
                <a:latin typeface="Gill Sans MT" panose="020B0502020104020203" pitchFamily="34" charset="0"/>
              </a:rPr>
              <a:t>A-39.</a:t>
            </a:r>
            <a:endParaRPr lang="en-US" sz="2200" dirty="0">
              <a:latin typeface="Gill Sans MT" panose="020B0502020104020203" pitchFamily="34" charset="0"/>
            </a:endParaRPr>
          </a:p>
          <a:p>
            <a:r>
              <a:rPr lang="en-US" sz="2200" dirty="0">
                <a:latin typeface="Gill Sans MT" panose="020B0502020104020203" pitchFamily="34" charset="0"/>
              </a:rPr>
              <a:t>Suggested that bid package is reviewed in its entirety by legal </a:t>
            </a:r>
            <a:r>
              <a:rPr lang="en-US" sz="2200" dirty="0" smtClean="0">
                <a:latin typeface="Gill Sans MT" panose="020B0502020104020203" pitchFamily="34" charset="0"/>
              </a:rPr>
              <a:t>counsel.</a:t>
            </a:r>
            <a:endParaRPr lang="en-US" sz="2200" dirty="0">
              <a:latin typeface="Gill Sans MT" panose="020B0502020104020203" pitchFamily="34" charset="0"/>
            </a:endParaRPr>
          </a:p>
          <a:p>
            <a:r>
              <a:rPr lang="en-US" sz="2200" dirty="0">
                <a:latin typeface="Gill Sans MT" panose="020B0502020104020203" pitchFamily="34" charset="0"/>
              </a:rPr>
              <a:t>Must maintain copy of minutes of bid opening, roster of attendees, and tabulation of </a:t>
            </a:r>
            <a:r>
              <a:rPr lang="en-US" sz="2200" dirty="0" smtClean="0">
                <a:latin typeface="Gill Sans MT" panose="020B0502020104020203" pitchFamily="34" charset="0"/>
              </a:rPr>
              <a:t>bids.</a:t>
            </a:r>
            <a:endParaRPr lang="en-US" sz="2200" dirty="0">
              <a:latin typeface="Gill Sans MT" panose="020B0502020104020203" pitchFamily="34" charset="0"/>
            </a:endParaRPr>
          </a:p>
          <a:p>
            <a:r>
              <a:rPr lang="en-US" sz="2200" dirty="0">
                <a:latin typeface="Gill Sans MT" panose="020B0502020104020203" pitchFamily="34" charset="0"/>
              </a:rPr>
              <a:t>Award or Rejection must be taken within 45 </a:t>
            </a:r>
            <a:r>
              <a:rPr lang="en-US" sz="2200" dirty="0" smtClean="0">
                <a:latin typeface="Gill Sans MT" panose="020B0502020104020203" pitchFamily="34" charset="0"/>
              </a:rPr>
              <a:t>days.</a:t>
            </a:r>
            <a:endParaRPr lang="en-US" sz="2200" dirty="0">
              <a:latin typeface="Gill Sans MT" panose="020B0502020104020203" pitchFamily="34" charset="0"/>
            </a:endParaRPr>
          </a:p>
          <a:p>
            <a:r>
              <a:rPr lang="en-US" sz="2200" dirty="0">
                <a:latin typeface="Gill Sans MT" panose="020B0502020104020203" pitchFamily="34" charset="0"/>
              </a:rPr>
              <a:t>May extend deadline to take action by written mutual consent in 30 calendar day </a:t>
            </a:r>
            <a:r>
              <a:rPr lang="en-US" sz="2200" dirty="0" smtClean="0">
                <a:latin typeface="Gill Sans MT" panose="020B0502020104020203" pitchFamily="34" charset="0"/>
              </a:rPr>
              <a:t>increments.</a:t>
            </a:r>
            <a:endParaRPr lang="en-US" sz="2200" dirty="0">
              <a:latin typeface="Gill Sans MT" panose="020B0502020104020203" pitchFamily="34" charset="0"/>
            </a:endParaRPr>
          </a:p>
          <a:p>
            <a:endParaRPr lang="en-US" dirty="0" smtClean="0">
              <a:latin typeface="Gill Sans MT" panose="020B0502020104020203" pitchFamily="34" charset="0"/>
            </a:endParaRPr>
          </a:p>
          <a:p>
            <a:endParaRPr lang="en-US" dirty="0" smtClean="0">
              <a:latin typeface="Gill Sans MT" panose="020B0502020104020203" pitchFamily="34" charset="0"/>
            </a:endParaRPr>
          </a:p>
        </p:txBody>
      </p:sp>
    </p:spTree>
    <p:extLst>
      <p:ext uri="{BB962C8B-B14F-4D97-AF65-F5344CB8AC3E}">
        <p14:creationId xmlns:p14="http://schemas.microsoft.com/office/powerpoint/2010/main" val="26163925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6347713" cy="762000"/>
          </a:xfrm>
        </p:spPr>
        <p:txBody>
          <a:bodyPr>
            <a:noAutofit/>
          </a:bodyPr>
          <a:lstStyle/>
          <a:p>
            <a:r>
              <a:rPr lang="en-US" sz="3200" dirty="0">
                <a:latin typeface="Gill Sans MT" panose="020B0502020104020203" pitchFamily="34" charset="0"/>
              </a:rPr>
              <a:t>Important Bid Law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1746021"/>
              </p:ext>
            </p:extLst>
          </p:nvPr>
        </p:nvGraphicFramePr>
        <p:xfrm>
          <a:off x="1500909" y="1591293"/>
          <a:ext cx="7381833" cy="4525287"/>
        </p:xfrm>
        <a:graphic>
          <a:graphicData uri="http://schemas.openxmlformats.org/drawingml/2006/table">
            <a:tbl>
              <a:tblPr firstRow="1" bandRow="1">
                <a:tableStyleId>{5C22544A-7EE6-4342-B048-85BDC9FD1C3A}</a:tableStyleId>
              </a:tblPr>
              <a:tblGrid>
                <a:gridCol w="1295835">
                  <a:extLst>
                    <a:ext uri="{9D8B030D-6E8A-4147-A177-3AD203B41FA5}">
                      <a16:colId xmlns:a16="http://schemas.microsoft.com/office/drawing/2014/main" val="2634848129"/>
                    </a:ext>
                  </a:extLst>
                </a:gridCol>
                <a:gridCol w="797435">
                  <a:extLst>
                    <a:ext uri="{9D8B030D-6E8A-4147-A177-3AD203B41FA5}">
                      <a16:colId xmlns:a16="http://schemas.microsoft.com/office/drawing/2014/main" val="644046604"/>
                    </a:ext>
                  </a:extLst>
                </a:gridCol>
                <a:gridCol w="1228554">
                  <a:extLst>
                    <a:ext uri="{9D8B030D-6E8A-4147-A177-3AD203B41FA5}">
                      <a16:colId xmlns:a16="http://schemas.microsoft.com/office/drawing/2014/main" val="181939324"/>
                    </a:ext>
                  </a:extLst>
                </a:gridCol>
                <a:gridCol w="3229553">
                  <a:extLst>
                    <a:ext uri="{9D8B030D-6E8A-4147-A177-3AD203B41FA5}">
                      <a16:colId xmlns:a16="http://schemas.microsoft.com/office/drawing/2014/main" val="2355832743"/>
                    </a:ext>
                  </a:extLst>
                </a:gridCol>
                <a:gridCol w="830456">
                  <a:extLst>
                    <a:ext uri="{9D8B030D-6E8A-4147-A177-3AD203B41FA5}">
                      <a16:colId xmlns:a16="http://schemas.microsoft.com/office/drawing/2014/main" val="1239439498"/>
                    </a:ext>
                  </a:extLst>
                </a:gridCol>
              </a:tblGrid>
              <a:tr h="63001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solidFill>
                            <a:schemeClr val="tx1"/>
                          </a:solidFill>
                        </a:rPr>
                        <a:t>Max</a:t>
                      </a:r>
                      <a:r>
                        <a:rPr lang="en-US" baseline="0" dirty="0" smtClean="0">
                          <a:solidFill>
                            <a:schemeClr val="tx1"/>
                          </a:solidFill>
                        </a:rPr>
                        <a:t> Days</a:t>
                      </a:r>
                      <a:endParaRPr lang="en-US" dirty="0">
                        <a:solidFill>
                          <a:schemeClr val="tx1"/>
                        </a:solidFill>
                      </a:endParaRPr>
                    </a:p>
                  </a:txBody>
                  <a:tcPr/>
                </a:tc>
                <a:extLst>
                  <a:ext uri="{0D108BD9-81ED-4DB2-BD59-A6C34878D82A}">
                    <a16:rowId xmlns:a16="http://schemas.microsoft.com/office/drawing/2014/main" val="1353419606"/>
                  </a:ext>
                </a:extLst>
              </a:tr>
              <a:tr h="365007">
                <a:tc>
                  <a:txBody>
                    <a:bodyPr/>
                    <a:lstStyle/>
                    <a:p>
                      <a:r>
                        <a:rPr lang="en-US" dirty="0" smtClean="0"/>
                        <a:t>Start</a:t>
                      </a:r>
                      <a:endParaRPr lang="en-US" dirty="0"/>
                    </a:p>
                  </a:txBody>
                  <a:tcPr/>
                </a:tc>
                <a:tc>
                  <a:txBody>
                    <a:bodyPr/>
                    <a:lstStyle/>
                    <a:p>
                      <a:pPr algn="l" fontAlgn="b"/>
                      <a:r>
                        <a:rPr lang="en-US" sz="1600" b="1" i="0" u="none" strike="noStrike" dirty="0">
                          <a:solidFill>
                            <a:srgbClr val="000000"/>
                          </a:solidFill>
                          <a:effectLst/>
                          <a:latin typeface="+mn-lt"/>
                        </a:rPr>
                        <a:t>Day </a:t>
                      </a:r>
                    </a:p>
                  </a:txBody>
                  <a:tcPr marL="0" marR="0" marT="0" marB="0" anchor="b"/>
                </a:tc>
                <a:tc>
                  <a:txBody>
                    <a:bodyPr/>
                    <a:lstStyle/>
                    <a:p>
                      <a:pPr algn="ctr" fontAlgn="b"/>
                      <a:r>
                        <a:rPr lang="en-US" sz="1600" b="1" i="0" u="none" strike="noStrike" dirty="0">
                          <a:solidFill>
                            <a:srgbClr val="000000"/>
                          </a:solidFill>
                          <a:effectLst/>
                          <a:latin typeface="+mn-lt"/>
                        </a:rPr>
                        <a:t>1</a:t>
                      </a:r>
                    </a:p>
                  </a:txBody>
                  <a:tcPr marL="0" marR="0" marT="0" marB="0" anchor="b"/>
                </a:tc>
                <a:tc>
                  <a:txBody>
                    <a:bodyPr/>
                    <a:lstStyle/>
                    <a:p>
                      <a:pPr algn="l" fontAlgn="b"/>
                      <a:r>
                        <a:rPr lang="en-US" sz="1400" b="1" i="0" u="none" strike="noStrike" dirty="0">
                          <a:solidFill>
                            <a:srgbClr val="000000"/>
                          </a:solidFill>
                          <a:effectLst/>
                          <a:latin typeface="+mn-lt"/>
                        </a:rPr>
                        <a:t>First </a:t>
                      </a:r>
                      <a:r>
                        <a:rPr lang="en-US" sz="1400" b="0" i="0" u="none" strike="noStrike" dirty="0">
                          <a:solidFill>
                            <a:srgbClr val="000000"/>
                          </a:solidFill>
                          <a:effectLst/>
                          <a:latin typeface="+mn-lt"/>
                        </a:rPr>
                        <a:t>Advertisement appears</a:t>
                      </a:r>
                    </a:p>
                  </a:txBody>
                  <a:tcPr marL="0" marR="0" marT="0" marB="0" anchor="b"/>
                </a:tc>
                <a:tc>
                  <a:txBody>
                    <a:bodyPr/>
                    <a:lstStyle/>
                    <a:p>
                      <a:endParaRPr lang="en-US" dirty="0"/>
                    </a:p>
                  </a:txBody>
                  <a:tcPr/>
                </a:tc>
                <a:extLst>
                  <a:ext uri="{0D108BD9-81ED-4DB2-BD59-A6C34878D82A}">
                    <a16:rowId xmlns:a16="http://schemas.microsoft.com/office/drawing/2014/main" val="1059888956"/>
                  </a:ext>
                </a:extLst>
              </a:tr>
              <a:tr h="365007">
                <a:tc>
                  <a:txBody>
                    <a:bodyPr/>
                    <a:lstStyle/>
                    <a:p>
                      <a:pPr algn="ctr" fontAlgn="b"/>
                      <a:r>
                        <a:rPr lang="en-US" sz="1200" b="0" i="1" u="none" strike="noStrike" dirty="0">
                          <a:solidFill>
                            <a:srgbClr val="000000"/>
                          </a:solidFill>
                          <a:effectLst/>
                          <a:latin typeface="Calibri" panose="020F0502020204030204" pitchFamily="34" charset="0"/>
                        </a:rPr>
                        <a:t>between</a:t>
                      </a:r>
                    </a:p>
                  </a:txBody>
                  <a:tcPr marL="0" marR="0" marT="0" marB="0" anchor="b"/>
                </a:tc>
                <a:tc>
                  <a:txBody>
                    <a:bodyPr/>
                    <a:lstStyle/>
                    <a:p>
                      <a:pPr algn="l" fontAlgn="b"/>
                      <a:r>
                        <a:rPr lang="en-US" sz="1400" b="0" i="0" u="none" strike="noStrike" dirty="0">
                          <a:solidFill>
                            <a:srgbClr val="000000"/>
                          </a:solidFill>
                          <a:effectLst/>
                          <a:latin typeface="+mn-lt"/>
                        </a:rPr>
                        <a:t>Days</a:t>
                      </a:r>
                    </a:p>
                  </a:txBody>
                  <a:tcPr marL="0" marR="0" marT="0" marB="0" anchor="b"/>
                </a:tc>
                <a:tc>
                  <a:txBody>
                    <a:bodyPr/>
                    <a:lstStyle/>
                    <a:p>
                      <a:pPr algn="ctr" fontAlgn="b"/>
                      <a:r>
                        <a:rPr lang="en-US" sz="1400" b="0" i="0" u="none" strike="noStrike" dirty="0">
                          <a:solidFill>
                            <a:srgbClr val="000000"/>
                          </a:solidFill>
                          <a:effectLst/>
                          <a:latin typeface="+mn-lt"/>
                        </a:rPr>
                        <a:t> 8-14</a:t>
                      </a:r>
                    </a:p>
                  </a:txBody>
                  <a:tcPr marL="0" marR="0" marT="0" marB="0" anchor="b"/>
                </a:tc>
                <a:tc>
                  <a:txBody>
                    <a:bodyPr/>
                    <a:lstStyle/>
                    <a:p>
                      <a:pPr algn="l" fontAlgn="b"/>
                      <a:r>
                        <a:rPr lang="en-US" sz="1400" b="1" i="0" u="none" strike="noStrike" dirty="0" smtClean="0">
                          <a:solidFill>
                            <a:srgbClr val="000000"/>
                          </a:solidFill>
                          <a:effectLst/>
                          <a:latin typeface="+mn-lt"/>
                        </a:rPr>
                        <a:t>Second </a:t>
                      </a:r>
                      <a:r>
                        <a:rPr lang="en-US" sz="1400" b="0" i="0" u="none" strike="noStrike" dirty="0" smtClean="0">
                          <a:solidFill>
                            <a:srgbClr val="000000"/>
                          </a:solidFill>
                          <a:effectLst/>
                          <a:latin typeface="+mn-lt"/>
                        </a:rPr>
                        <a:t>Advertisement appears</a:t>
                      </a:r>
                      <a:endParaRPr lang="en-US" sz="1400" b="0" i="0" u="none" strike="noStrike" dirty="0">
                        <a:solidFill>
                          <a:srgbClr val="000000"/>
                        </a:solidFill>
                        <a:effectLst/>
                        <a:latin typeface="+mn-lt"/>
                      </a:endParaRPr>
                    </a:p>
                  </a:txBody>
                  <a:tcPr marL="0" marR="0" marT="0" marB="0" anchor="b"/>
                </a:tc>
                <a:tc>
                  <a:txBody>
                    <a:bodyPr/>
                    <a:lstStyle/>
                    <a:p>
                      <a:endParaRPr lang="en-US" dirty="0"/>
                    </a:p>
                  </a:txBody>
                  <a:tcPr/>
                </a:tc>
                <a:extLst>
                  <a:ext uri="{0D108BD9-81ED-4DB2-BD59-A6C34878D82A}">
                    <a16:rowId xmlns:a16="http://schemas.microsoft.com/office/drawing/2014/main" val="600517962"/>
                  </a:ext>
                </a:extLst>
              </a:tr>
              <a:tr h="365007">
                <a:tc>
                  <a:txBody>
                    <a:bodyPr/>
                    <a:lstStyle/>
                    <a:p>
                      <a:pPr algn="ctr" fontAlgn="b"/>
                      <a:r>
                        <a:rPr lang="en-US" sz="1200" b="0" i="1" u="none" strike="noStrike" dirty="0">
                          <a:solidFill>
                            <a:srgbClr val="000000"/>
                          </a:solidFill>
                          <a:effectLst/>
                          <a:latin typeface="Calibri" panose="020F0502020204030204" pitchFamily="34" charset="0"/>
                        </a:rPr>
                        <a:t>between</a:t>
                      </a:r>
                    </a:p>
                  </a:txBody>
                  <a:tcPr marL="0" marR="0" marT="0" marB="0" anchor="b"/>
                </a:tc>
                <a:tc>
                  <a:txBody>
                    <a:bodyPr/>
                    <a:lstStyle/>
                    <a:p>
                      <a:pPr algn="l" fontAlgn="b"/>
                      <a:r>
                        <a:rPr lang="en-US" sz="1400" b="0" i="0" u="none" strike="noStrike" dirty="0">
                          <a:solidFill>
                            <a:srgbClr val="000000"/>
                          </a:solidFill>
                          <a:effectLst/>
                          <a:latin typeface="+mn-lt"/>
                        </a:rPr>
                        <a:t>Days</a:t>
                      </a:r>
                    </a:p>
                  </a:txBody>
                  <a:tcPr marL="0" marR="0" marT="0" marB="0" anchor="b"/>
                </a:tc>
                <a:tc>
                  <a:txBody>
                    <a:bodyPr/>
                    <a:lstStyle/>
                    <a:p>
                      <a:pPr algn="ctr" fontAlgn="b"/>
                      <a:r>
                        <a:rPr lang="en-US" sz="1400" b="0" i="0" u="none" strike="noStrike" dirty="0">
                          <a:solidFill>
                            <a:srgbClr val="000000"/>
                          </a:solidFill>
                          <a:effectLst/>
                          <a:latin typeface="+mn-lt"/>
                        </a:rPr>
                        <a:t> 15-21</a:t>
                      </a:r>
                    </a:p>
                  </a:txBody>
                  <a:tcPr marL="0" marR="0" marT="0" marB="0" anchor="b"/>
                </a:tc>
                <a:tc>
                  <a:txBody>
                    <a:bodyPr/>
                    <a:lstStyle/>
                    <a:p>
                      <a:pPr algn="l" fontAlgn="b"/>
                      <a:r>
                        <a:rPr lang="en-US" sz="1400" b="1" i="0" u="none" strike="noStrike" dirty="0">
                          <a:solidFill>
                            <a:srgbClr val="000000"/>
                          </a:solidFill>
                          <a:effectLst/>
                          <a:latin typeface="+mn-lt"/>
                        </a:rPr>
                        <a:t>Third</a:t>
                      </a:r>
                      <a:r>
                        <a:rPr lang="en-US" sz="1100" b="0" i="0" u="none" strike="noStrike" dirty="0">
                          <a:solidFill>
                            <a:srgbClr val="000000"/>
                          </a:solidFill>
                          <a:effectLst/>
                          <a:latin typeface="+mn-lt"/>
                        </a:rPr>
                        <a:t> </a:t>
                      </a:r>
                      <a:r>
                        <a:rPr lang="en-US" sz="1100" b="0" i="0" u="none" strike="noStrike" dirty="0" smtClean="0">
                          <a:solidFill>
                            <a:srgbClr val="000000"/>
                          </a:solidFill>
                          <a:effectLst/>
                          <a:latin typeface="+mn-lt"/>
                        </a:rPr>
                        <a:t>Advertisement appears</a:t>
                      </a:r>
                      <a:endParaRPr lang="en-US" sz="1100" b="0" i="0" u="none" strike="noStrike" dirty="0">
                        <a:solidFill>
                          <a:srgbClr val="000000"/>
                        </a:solidFill>
                        <a:effectLst/>
                        <a:latin typeface="+mn-lt"/>
                      </a:endParaRPr>
                    </a:p>
                  </a:txBody>
                  <a:tcPr marL="0" marR="0" marT="0" marB="0" anchor="b"/>
                </a:tc>
                <a:tc>
                  <a:txBody>
                    <a:bodyPr/>
                    <a:lstStyle/>
                    <a:p>
                      <a:endParaRPr lang="en-US"/>
                    </a:p>
                  </a:txBody>
                  <a:tcPr/>
                </a:tc>
                <a:extLst>
                  <a:ext uri="{0D108BD9-81ED-4DB2-BD59-A6C34878D82A}">
                    <a16:rowId xmlns:a16="http://schemas.microsoft.com/office/drawing/2014/main" val="3343463915"/>
                  </a:ext>
                </a:extLst>
              </a:tr>
              <a:tr h="365007">
                <a:tc>
                  <a:txBody>
                    <a:bodyPr/>
                    <a:lstStyle/>
                    <a:p>
                      <a:r>
                        <a:rPr lang="en-US" sz="1200" dirty="0" smtClean="0">
                          <a:solidFill>
                            <a:schemeClr val="tx1"/>
                          </a:solidFill>
                        </a:rPr>
                        <a:t>Latest</a:t>
                      </a:r>
                      <a:endParaRPr lang="en-US" sz="1200" dirty="0">
                        <a:solidFill>
                          <a:schemeClr val="tx1"/>
                        </a:solidFill>
                      </a:endParaRPr>
                    </a:p>
                  </a:txBody>
                  <a:tcPr/>
                </a:tc>
                <a:tc>
                  <a:txBody>
                    <a:bodyPr/>
                    <a:lstStyle/>
                    <a:p>
                      <a:pPr algn="l" fontAlgn="b"/>
                      <a:r>
                        <a:rPr lang="en-US" sz="1200" b="0" i="0" u="none" strike="noStrike" dirty="0">
                          <a:solidFill>
                            <a:schemeClr val="tx1"/>
                          </a:solidFill>
                          <a:effectLst/>
                          <a:latin typeface="+mn-lt"/>
                        </a:rPr>
                        <a:t>Day</a:t>
                      </a:r>
                    </a:p>
                  </a:txBody>
                  <a:tcPr marL="0" marR="0" marT="0" marB="0" anchor="b"/>
                </a:tc>
                <a:tc>
                  <a:txBody>
                    <a:bodyPr/>
                    <a:lstStyle/>
                    <a:p>
                      <a:pPr algn="ctr" fontAlgn="b"/>
                      <a:r>
                        <a:rPr lang="en-US" sz="1200" b="0" i="0" u="none" strike="noStrike" dirty="0">
                          <a:solidFill>
                            <a:schemeClr val="tx1"/>
                          </a:solidFill>
                          <a:effectLst/>
                          <a:latin typeface="+mn-lt"/>
                        </a:rPr>
                        <a:t>22</a:t>
                      </a:r>
                    </a:p>
                  </a:txBody>
                  <a:tcPr marL="0" marR="0" marT="0" marB="0" anchor="b"/>
                </a:tc>
                <a:tc>
                  <a:txBody>
                    <a:bodyPr/>
                    <a:lstStyle/>
                    <a:p>
                      <a:pPr algn="l" fontAlgn="b"/>
                      <a:r>
                        <a:rPr lang="en-US" sz="1200" b="0" i="0" u="none" strike="noStrike" dirty="0">
                          <a:solidFill>
                            <a:schemeClr val="tx1"/>
                          </a:solidFill>
                          <a:effectLst/>
                          <a:latin typeface="+mn-lt"/>
                        </a:rPr>
                        <a:t>Latest date to issue </a:t>
                      </a:r>
                      <a:r>
                        <a:rPr lang="en-US" sz="1200" b="0" i="0" u="none" strike="noStrike" dirty="0" smtClean="0">
                          <a:solidFill>
                            <a:schemeClr val="tx1"/>
                          </a:solidFill>
                          <a:effectLst/>
                          <a:latin typeface="+mn-lt"/>
                        </a:rPr>
                        <a:t>addenda</a:t>
                      </a:r>
                      <a:endParaRPr lang="en-US" sz="1200" b="0" i="0" u="none" strike="noStrike" dirty="0">
                        <a:solidFill>
                          <a:schemeClr val="tx1"/>
                        </a:solidFill>
                        <a:effectLst/>
                        <a:latin typeface="+mn-lt"/>
                      </a:endParaRPr>
                    </a:p>
                  </a:txBody>
                  <a:tcPr marL="0" marR="0" marT="0" marB="0" anchor="b"/>
                </a:tc>
                <a:tc>
                  <a:txBody>
                    <a:bodyPr/>
                    <a:lstStyle/>
                    <a:p>
                      <a:endParaRPr lang="en-US" dirty="0"/>
                    </a:p>
                  </a:txBody>
                  <a:tcPr/>
                </a:tc>
                <a:extLst>
                  <a:ext uri="{0D108BD9-81ED-4DB2-BD59-A6C34878D82A}">
                    <a16:rowId xmlns:a16="http://schemas.microsoft.com/office/drawing/2014/main" val="1488118163"/>
                  </a:ext>
                </a:extLst>
              </a:tr>
              <a:tr h="365007">
                <a:tc>
                  <a:txBody>
                    <a:bodyPr/>
                    <a:lstStyle/>
                    <a:p>
                      <a:r>
                        <a:rPr lang="en-US" b="1" dirty="0" smtClean="0">
                          <a:solidFill>
                            <a:schemeClr val="tx1"/>
                          </a:solidFill>
                        </a:rPr>
                        <a:t>Earliest</a:t>
                      </a:r>
                      <a:endParaRPr lang="en-US" b="1" dirty="0">
                        <a:solidFill>
                          <a:schemeClr val="tx1"/>
                        </a:solidFill>
                      </a:endParaRPr>
                    </a:p>
                  </a:txBody>
                  <a:tcPr/>
                </a:tc>
                <a:tc>
                  <a:txBody>
                    <a:bodyPr/>
                    <a:lstStyle/>
                    <a:p>
                      <a:pPr algn="l" fontAlgn="b"/>
                      <a:r>
                        <a:rPr lang="en-US" sz="1600" b="1" i="0" u="none" strike="noStrike" dirty="0">
                          <a:solidFill>
                            <a:schemeClr val="tx1"/>
                          </a:solidFill>
                          <a:effectLst/>
                          <a:latin typeface="+mn-lt"/>
                        </a:rPr>
                        <a:t>Day</a:t>
                      </a:r>
                    </a:p>
                  </a:txBody>
                  <a:tcPr marL="0" marR="0" marT="0" marB="0" anchor="b"/>
                </a:tc>
                <a:tc>
                  <a:txBody>
                    <a:bodyPr/>
                    <a:lstStyle/>
                    <a:p>
                      <a:pPr algn="ctr" fontAlgn="b"/>
                      <a:r>
                        <a:rPr lang="en-US" sz="1600" b="1" i="0" u="none" strike="noStrike" dirty="0">
                          <a:solidFill>
                            <a:schemeClr val="tx1"/>
                          </a:solidFill>
                          <a:effectLst/>
                          <a:latin typeface="+mn-lt"/>
                        </a:rPr>
                        <a:t>25</a:t>
                      </a:r>
                    </a:p>
                  </a:txBody>
                  <a:tcPr marL="0" marR="0" marT="0" marB="0" anchor="b"/>
                </a:tc>
                <a:tc>
                  <a:txBody>
                    <a:bodyPr/>
                    <a:lstStyle/>
                    <a:p>
                      <a:pPr algn="l" fontAlgn="b"/>
                      <a:r>
                        <a:rPr lang="en-US" sz="1600" b="1" i="0" u="none" strike="noStrike" dirty="0">
                          <a:solidFill>
                            <a:schemeClr val="tx1"/>
                          </a:solidFill>
                          <a:effectLst/>
                          <a:latin typeface="+mn-lt"/>
                        </a:rPr>
                        <a:t>Bid Opening </a:t>
                      </a:r>
                      <a:endParaRPr lang="en-US" sz="1400" b="0" i="0" u="none" strike="noStrike" dirty="0">
                        <a:solidFill>
                          <a:schemeClr val="tx1"/>
                        </a:solidFill>
                        <a:effectLst/>
                        <a:latin typeface="+mn-lt"/>
                      </a:endParaRPr>
                    </a:p>
                  </a:txBody>
                  <a:tcPr marL="0" marR="0" marT="0" marB="0" anchor="b"/>
                </a:tc>
                <a:tc>
                  <a:txBody>
                    <a:bodyPr/>
                    <a:lstStyle/>
                    <a:p>
                      <a:endParaRPr lang="en-US" dirty="0"/>
                    </a:p>
                  </a:txBody>
                  <a:tcPr/>
                </a:tc>
                <a:extLst>
                  <a:ext uri="{0D108BD9-81ED-4DB2-BD59-A6C34878D82A}">
                    <a16:rowId xmlns:a16="http://schemas.microsoft.com/office/drawing/2014/main" val="3968000406"/>
                  </a:ext>
                </a:extLst>
              </a:tr>
              <a:tr h="365007">
                <a:tc>
                  <a:txBody>
                    <a:bodyPr/>
                    <a:lstStyle/>
                    <a:p>
                      <a:r>
                        <a:rPr lang="en-US" sz="1200" dirty="0" smtClean="0">
                          <a:solidFill>
                            <a:schemeClr val="tx1"/>
                          </a:solidFill>
                        </a:rPr>
                        <a:t>Earliest</a:t>
                      </a:r>
                      <a:endParaRPr lang="en-US" sz="1200" dirty="0">
                        <a:solidFill>
                          <a:schemeClr val="tx1"/>
                        </a:solidFill>
                      </a:endParaRPr>
                    </a:p>
                  </a:txBody>
                  <a:tcPr/>
                </a:tc>
                <a:tc>
                  <a:txBody>
                    <a:bodyPr/>
                    <a:lstStyle/>
                    <a:p>
                      <a:pPr algn="l" fontAlgn="b"/>
                      <a:r>
                        <a:rPr lang="en-US" sz="1200" b="0" i="0" u="none" strike="noStrike" dirty="0">
                          <a:solidFill>
                            <a:schemeClr val="tx1"/>
                          </a:solidFill>
                          <a:effectLst/>
                          <a:latin typeface="+mn-lt"/>
                        </a:rPr>
                        <a:t>Day</a:t>
                      </a:r>
                    </a:p>
                  </a:txBody>
                  <a:tcPr marL="0" marR="0" marT="0" marB="0" anchor="b"/>
                </a:tc>
                <a:tc>
                  <a:txBody>
                    <a:bodyPr/>
                    <a:lstStyle/>
                    <a:p>
                      <a:pPr algn="ctr" fontAlgn="b"/>
                      <a:r>
                        <a:rPr lang="en-US" sz="1200" b="0" i="0" u="none" strike="noStrike" dirty="0">
                          <a:solidFill>
                            <a:schemeClr val="tx1"/>
                          </a:solidFill>
                          <a:effectLst/>
                          <a:latin typeface="+mn-lt"/>
                        </a:rPr>
                        <a:t>32</a:t>
                      </a:r>
                    </a:p>
                  </a:txBody>
                  <a:tcPr marL="0" marR="0" marT="0" marB="0" anchor="b"/>
                </a:tc>
                <a:tc>
                  <a:txBody>
                    <a:bodyPr/>
                    <a:lstStyle/>
                    <a:p>
                      <a:pPr algn="l" fontAlgn="b"/>
                      <a:r>
                        <a:rPr lang="en-US" sz="1200" b="0" i="0" u="none" strike="noStrike" dirty="0" smtClean="0">
                          <a:solidFill>
                            <a:schemeClr val="tx1"/>
                          </a:solidFill>
                          <a:effectLst/>
                          <a:latin typeface="+mn-lt"/>
                        </a:rPr>
                        <a:t> </a:t>
                      </a:r>
                      <a:r>
                        <a:rPr lang="en-US" sz="1200" b="0" i="0" u="none" strike="noStrike" dirty="0">
                          <a:solidFill>
                            <a:schemeClr val="tx1"/>
                          </a:solidFill>
                          <a:effectLst/>
                          <a:latin typeface="+mn-lt"/>
                        </a:rPr>
                        <a:t>Bid Opening if </a:t>
                      </a:r>
                      <a:r>
                        <a:rPr lang="en-US" sz="1200" b="0" i="0" u="none" strike="noStrike" dirty="0" smtClean="0">
                          <a:solidFill>
                            <a:schemeClr val="tx1"/>
                          </a:solidFill>
                          <a:effectLst/>
                          <a:latin typeface="+mn-lt"/>
                        </a:rPr>
                        <a:t>addenda </a:t>
                      </a:r>
                      <a:r>
                        <a:rPr lang="en-US" sz="1200" b="0" i="0" u="none" strike="noStrike" dirty="0">
                          <a:solidFill>
                            <a:schemeClr val="tx1"/>
                          </a:solidFill>
                          <a:effectLst/>
                          <a:latin typeface="+mn-lt"/>
                        </a:rPr>
                        <a:t>after day 22</a:t>
                      </a:r>
                    </a:p>
                  </a:txBody>
                  <a:tcPr marL="0" marR="0" marT="0" marB="0" anchor="b"/>
                </a:tc>
                <a:tc>
                  <a:txBody>
                    <a:bodyPr/>
                    <a:lstStyle/>
                    <a:p>
                      <a:endParaRPr lang="en-US" dirty="0"/>
                    </a:p>
                  </a:txBody>
                  <a:tcPr/>
                </a:tc>
                <a:extLst>
                  <a:ext uri="{0D108BD9-81ED-4DB2-BD59-A6C34878D82A}">
                    <a16:rowId xmlns:a16="http://schemas.microsoft.com/office/drawing/2014/main" val="1363357410"/>
                  </a:ext>
                </a:extLst>
              </a:tr>
              <a:tr h="365007">
                <a:tc>
                  <a:txBody>
                    <a:bodyPr/>
                    <a:lstStyle/>
                    <a:p>
                      <a:r>
                        <a:rPr lang="en-US" sz="1200" dirty="0" smtClean="0">
                          <a:solidFill>
                            <a:schemeClr val="tx1"/>
                          </a:solidFill>
                        </a:rPr>
                        <a:t>Latest</a:t>
                      </a:r>
                      <a:endParaRPr lang="en-US" sz="1200" dirty="0">
                        <a:solidFill>
                          <a:schemeClr val="tx1"/>
                        </a:solidFill>
                      </a:endParaRPr>
                    </a:p>
                  </a:txBody>
                  <a:tcPr/>
                </a:tc>
                <a:tc>
                  <a:txBody>
                    <a:bodyPr/>
                    <a:lstStyle/>
                    <a:p>
                      <a:pPr algn="l" fontAlgn="b"/>
                      <a:r>
                        <a:rPr lang="en-US" sz="1200" b="0" i="0" u="none" strike="noStrike" dirty="0">
                          <a:solidFill>
                            <a:schemeClr val="tx1"/>
                          </a:solidFill>
                          <a:effectLst/>
                          <a:latin typeface="+mn-lt"/>
                        </a:rPr>
                        <a:t>Day </a:t>
                      </a:r>
                    </a:p>
                  </a:txBody>
                  <a:tcPr marL="0" marR="0" marT="0" marB="0" anchor="b"/>
                </a:tc>
                <a:tc>
                  <a:txBody>
                    <a:bodyPr/>
                    <a:lstStyle/>
                    <a:p>
                      <a:pPr algn="ctr" fontAlgn="b"/>
                      <a:r>
                        <a:rPr lang="en-US" sz="1200" b="0" i="0" u="none" strike="noStrike" dirty="0">
                          <a:solidFill>
                            <a:schemeClr val="tx1"/>
                          </a:solidFill>
                          <a:effectLst/>
                          <a:latin typeface="+mn-lt"/>
                        </a:rPr>
                        <a:t>46</a:t>
                      </a:r>
                    </a:p>
                  </a:txBody>
                  <a:tcPr marL="0" marR="0" marT="0" marB="0" anchor="b"/>
                </a:tc>
                <a:tc>
                  <a:txBody>
                    <a:bodyPr/>
                    <a:lstStyle/>
                    <a:p>
                      <a:pPr algn="l" fontAlgn="b"/>
                      <a:r>
                        <a:rPr lang="en-US" sz="1200" b="0" i="0" u="none" strike="noStrike" dirty="0" smtClean="0">
                          <a:solidFill>
                            <a:schemeClr val="tx1"/>
                          </a:solidFill>
                          <a:effectLst/>
                          <a:latin typeface="+mn-lt"/>
                        </a:rPr>
                        <a:t> </a:t>
                      </a:r>
                      <a:r>
                        <a:rPr lang="en-US" sz="1200" b="0" i="0" u="none" strike="noStrike" dirty="0">
                          <a:solidFill>
                            <a:schemeClr val="tx1"/>
                          </a:solidFill>
                          <a:effectLst/>
                          <a:latin typeface="+mn-lt"/>
                        </a:rPr>
                        <a:t>Bid opening if </a:t>
                      </a:r>
                      <a:r>
                        <a:rPr lang="en-US" sz="1200" b="0" i="0" u="none" strike="noStrike" dirty="0" smtClean="0">
                          <a:solidFill>
                            <a:schemeClr val="tx1"/>
                          </a:solidFill>
                          <a:effectLst/>
                          <a:latin typeface="+mn-lt"/>
                        </a:rPr>
                        <a:t>addenda </a:t>
                      </a:r>
                      <a:r>
                        <a:rPr lang="en-US" sz="1200" b="0" i="0" u="none" strike="noStrike" dirty="0">
                          <a:solidFill>
                            <a:schemeClr val="tx1"/>
                          </a:solidFill>
                          <a:effectLst/>
                          <a:latin typeface="+mn-lt"/>
                        </a:rPr>
                        <a:t>after day 22</a:t>
                      </a:r>
                    </a:p>
                  </a:txBody>
                  <a:tcPr marL="0" marR="0" marT="0" marB="0" anchor="b"/>
                </a:tc>
                <a:tc>
                  <a:txBody>
                    <a:bodyPr/>
                    <a:lstStyle/>
                    <a:p>
                      <a:endParaRPr lang="en-US" dirty="0"/>
                    </a:p>
                  </a:txBody>
                  <a:tcPr/>
                </a:tc>
                <a:extLst>
                  <a:ext uri="{0D108BD9-81ED-4DB2-BD59-A6C34878D82A}">
                    <a16:rowId xmlns:a16="http://schemas.microsoft.com/office/drawing/2014/main" val="2602693852"/>
                  </a:ext>
                </a:extLst>
              </a:tr>
              <a:tr h="380007">
                <a:tc>
                  <a:txBody>
                    <a:bodyPr/>
                    <a:lstStyle/>
                    <a:p>
                      <a:r>
                        <a:rPr lang="en-US" sz="1800" b="1" dirty="0" smtClean="0"/>
                        <a:t>Latest</a:t>
                      </a:r>
                      <a:endParaRPr lang="en-US" sz="1800" b="1" dirty="0"/>
                    </a:p>
                  </a:txBody>
                  <a:tcPr/>
                </a:tc>
                <a:tc>
                  <a:txBody>
                    <a:bodyPr/>
                    <a:lstStyle/>
                    <a:p>
                      <a:pPr algn="l" fontAlgn="b"/>
                      <a:r>
                        <a:rPr lang="en-US" sz="1600" b="1" i="0" u="none" strike="noStrike" dirty="0">
                          <a:solidFill>
                            <a:srgbClr val="000000"/>
                          </a:solidFill>
                          <a:effectLst/>
                          <a:latin typeface="+mn-lt"/>
                        </a:rPr>
                        <a:t>Day</a:t>
                      </a:r>
                    </a:p>
                  </a:txBody>
                  <a:tcPr marL="0" marR="0" marT="0" marB="0" anchor="b"/>
                </a:tc>
                <a:tc>
                  <a:txBody>
                    <a:bodyPr/>
                    <a:lstStyle/>
                    <a:p>
                      <a:pPr algn="ctr" fontAlgn="b"/>
                      <a:r>
                        <a:rPr lang="en-US" sz="1600" b="1" i="0" u="none" strike="noStrike" dirty="0">
                          <a:solidFill>
                            <a:srgbClr val="000000"/>
                          </a:solidFill>
                          <a:effectLst/>
                          <a:latin typeface="+mn-lt"/>
                        </a:rPr>
                        <a:t>70</a:t>
                      </a:r>
                    </a:p>
                  </a:txBody>
                  <a:tcPr marL="0" marR="0" marT="0" marB="0" anchor="b"/>
                </a:tc>
                <a:tc>
                  <a:txBody>
                    <a:bodyPr/>
                    <a:lstStyle/>
                    <a:p>
                      <a:pPr algn="l" fontAlgn="b"/>
                      <a:r>
                        <a:rPr lang="en-US" sz="1600" b="1" i="0" u="none" strike="noStrike" dirty="0" smtClean="0">
                          <a:solidFill>
                            <a:srgbClr val="000000"/>
                          </a:solidFill>
                          <a:effectLst/>
                          <a:latin typeface="+mn-lt"/>
                        </a:rPr>
                        <a:t>Award </a:t>
                      </a:r>
                      <a:r>
                        <a:rPr lang="en-US" sz="1600" b="1" i="0" u="none" strike="noStrike" dirty="0">
                          <a:solidFill>
                            <a:srgbClr val="000000"/>
                          </a:solidFill>
                          <a:effectLst/>
                          <a:latin typeface="+mn-lt"/>
                        </a:rPr>
                        <a:t>or Reject Bids</a:t>
                      </a:r>
                    </a:p>
                  </a:txBody>
                  <a:tcPr marL="0" marR="0" marT="0" marB="0" anchor="b"/>
                </a:tc>
                <a:tc>
                  <a:txBody>
                    <a:bodyPr/>
                    <a:lstStyle/>
                    <a:p>
                      <a:r>
                        <a:rPr lang="en-US" dirty="0" smtClean="0"/>
                        <a:t>45</a:t>
                      </a:r>
                      <a:endParaRPr lang="en-US" dirty="0"/>
                    </a:p>
                  </a:txBody>
                  <a:tcPr/>
                </a:tc>
                <a:extLst>
                  <a:ext uri="{0D108BD9-81ED-4DB2-BD59-A6C34878D82A}">
                    <a16:rowId xmlns:a16="http://schemas.microsoft.com/office/drawing/2014/main" val="1450291542"/>
                  </a:ext>
                </a:extLst>
              </a:tr>
              <a:tr h="570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r>
                        <a:rPr lang="en-US" sz="1600" dirty="0" smtClean="0"/>
                        <a:t>Latest</a:t>
                      </a:r>
                      <a:endParaRPr lang="en-US" sz="1600" dirty="0"/>
                    </a:p>
                  </a:txBody>
                  <a:tcPr/>
                </a:tc>
                <a:tc>
                  <a:txBody>
                    <a:bodyPr/>
                    <a:lstStyle/>
                    <a:p>
                      <a:pPr algn="l" fontAlgn="b"/>
                      <a:r>
                        <a:rPr lang="en-US" sz="1600" b="0" i="0" u="none" strike="noStrike" dirty="0">
                          <a:solidFill>
                            <a:srgbClr val="000000"/>
                          </a:solidFill>
                          <a:effectLst/>
                          <a:latin typeface="+mn-lt"/>
                        </a:rPr>
                        <a:t>Day</a:t>
                      </a:r>
                    </a:p>
                  </a:txBody>
                  <a:tcPr marL="0" marR="0" marT="0" marB="0" anchor="b"/>
                </a:tc>
                <a:tc>
                  <a:txBody>
                    <a:bodyPr/>
                    <a:lstStyle/>
                    <a:p>
                      <a:pPr algn="ctr" fontAlgn="b"/>
                      <a:r>
                        <a:rPr lang="en-US" sz="1600" b="0" i="0" u="none" strike="noStrike" dirty="0" smtClean="0">
                          <a:solidFill>
                            <a:srgbClr val="000000"/>
                          </a:solidFill>
                          <a:effectLst/>
                          <a:latin typeface="+mn-lt"/>
                        </a:rPr>
                        <a:t>85-130</a:t>
                      </a:r>
                      <a:endParaRPr lang="en-US" sz="1600" b="0" i="0" u="none" strike="noStrike" dirty="0">
                        <a:solidFill>
                          <a:srgbClr val="000000"/>
                        </a:solidFill>
                        <a:effectLst/>
                        <a:latin typeface="+mn-lt"/>
                      </a:endParaRPr>
                    </a:p>
                  </a:txBody>
                  <a:tcPr marL="0" marR="0" marT="0" marB="0" anchor="b"/>
                </a:tc>
                <a:tc>
                  <a:txBody>
                    <a:bodyPr/>
                    <a:lstStyle/>
                    <a:p>
                      <a:pPr algn="l" fontAlgn="b"/>
                      <a:r>
                        <a:rPr lang="en-US" sz="1600" b="1" i="0" u="none" strike="noStrike" dirty="0" smtClean="0">
                          <a:solidFill>
                            <a:srgbClr val="000000"/>
                          </a:solidFill>
                          <a:effectLst/>
                          <a:latin typeface="+mn-lt"/>
                        </a:rPr>
                        <a:t>Execute </a:t>
                      </a:r>
                      <a:r>
                        <a:rPr lang="en-US" sz="1600" b="1" i="0" u="none" strike="noStrike" dirty="0">
                          <a:solidFill>
                            <a:srgbClr val="000000"/>
                          </a:solidFill>
                          <a:effectLst/>
                          <a:latin typeface="+mn-lt"/>
                        </a:rPr>
                        <a:t>Contract </a:t>
                      </a:r>
                      <a:r>
                        <a:rPr lang="en-US" sz="1600" b="0" i="0" u="none" strike="noStrike" dirty="0">
                          <a:solidFill>
                            <a:srgbClr val="000000"/>
                          </a:solidFill>
                          <a:effectLst/>
                          <a:latin typeface="+mn-lt"/>
                        </a:rPr>
                        <a:t>for bid award</a:t>
                      </a:r>
                    </a:p>
                  </a:txBody>
                  <a:tcPr marL="0" marR="0" marT="0" marB="0" anchor="b"/>
                </a:tc>
                <a:tc>
                  <a:txBody>
                    <a:bodyPr/>
                    <a:lstStyle/>
                    <a:p>
                      <a:r>
                        <a:rPr lang="en-US" dirty="0" smtClean="0"/>
                        <a:t>60</a:t>
                      </a:r>
                      <a:endParaRPr lang="en-US" dirty="0"/>
                    </a:p>
                  </a:txBody>
                  <a:tcPr/>
                </a:tc>
                <a:extLst>
                  <a:ext uri="{0D108BD9-81ED-4DB2-BD59-A6C34878D82A}">
                    <a16:rowId xmlns:a16="http://schemas.microsoft.com/office/drawing/2014/main" val="3414015561"/>
                  </a:ext>
                </a:extLst>
              </a:tr>
              <a:tr h="365007">
                <a:tc>
                  <a:txBody>
                    <a:bodyPr/>
                    <a:lstStyle/>
                    <a:p>
                      <a:r>
                        <a:rPr lang="en-US" sz="1600" dirty="0" smtClean="0"/>
                        <a:t>Latest</a:t>
                      </a:r>
                      <a:endParaRPr lang="en-US" sz="1600" dirty="0"/>
                    </a:p>
                  </a:txBody>
                  <a:tcPr/>
                </a:tc>
                <a:tc>
                  <a:txBody>
                    <a:bodyPr/>
                    <a:lstStyle/>
                    <a:p>
                      <a:r>
                        <a:rPr lang="en-US" sz="1600" dirty="0" smtClean="0"/>
                        <a:t>Day</a:t>
                      </a:r>
                      <a:endParaRPr lang="en-US" sz="1600" dirty="0"/>
                    </a:p>
                  </a:txBody>
                  <a:tcPr/>
                </a:tc>
                <a:tc>
                  <a:txBody>
                    <a:bodyPr/>
                    <a:lstStyle/>
                    <a:p>
                      <a:pPr algn="ctr"/>
                      <a:r>
                        <a:rPr lang="en-US" sz="1600" dirty="0" smtClean="0"/>
                        <a:t>115-160</a:t>
                      </a:r>
                      <a:endParaRPr lang="en-US" sz="1600" dirty="0"/>
                    </a:p>
                  </a:txBody>
                  <a:tcPr/>
                </a:tc>
                <a:tc>
                  <a:txBody>
                    <a:bodyPr/>
                    <a:lstStyle/>
                    <a:p>
                      <a:r>
                        <a:rPr lang="en-US" sz="1600" b="1" dirty="0" smtClean="0"/>
                        <a:t>Issue Notice </a:t>
                      </a:r>
                      <a:r>
                        <a:rPr lang="en-US" sz="1600" dirty="0" smtClean="0"/>
                        <a:t>to Proceed</a:t>
                      </a:r>
                      <a:endParaRPr lang="en-US" sz="1600" dirty="0"/>
                    </a:p>
                  </a:txBody>
                  <a:tcPr/>
                </a:tc>
                <a:tc>
                  <a:txBody>
                    <a:bodyPr/>
                    <a:lstStyle/>
                    <a:p>
                      <a:r>
                        <a:rPr lang="en-US" dirty="0" smtClean="0"/>
                        <a:t>30</a:t>
                      </a:r>
                      <a:endParaRPr lang="en-US" dirty="0"/>
                    </a:p>
                  </a:txBody>
                  <a:tcPr/>
                </a:tc>
                <a:extLst>
                  <a:ext uri="{0D108BD9-81ED-4DB2-BD59-A6C34878D82A}">
                    <a16:rowId xmlns:a16="http://schemas.microsoft.com/office/drawing/2014/main" val="2175705640"/>
                  </a:ext>
                </a:extLst>
              </a:tr>
            </a:tbl>
          </a:graphicData>
        </a:graphic>
      </p:graphicFrame>
    </p:spTree>
    <p:extLst>
      <p:ext uri="{BB962C8B-B14F-4D97-AF65-F5344CB8AC3E}">
        <p14:creationId xmlns:p14="http://schemas.microsoft.com/office/powerpoint/2010/main" val="26328247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72440"/>
            <a:ext cx="6705601" cy="899160"/>
          </a:xfrm>
        </p:spPr>
        <p:txBody>
          <a:bodyPr>
            <a:noAutofit/>
          </a:bodyPr>
          <a:lstStyle/>
          <a:p>
            <a:r>
              <a:rPr lang="en-US" sz="3200" dirty="0">
                <a:latin typeface="Gill Sans MT" panose="020B0502020104020203" pitchFamily="34" charset="0"/>
              </a:rPr>
              <a:t>Important Bid Law Dates addenda</a:t>
            </a:r>
          </a:p>
        </p:txBody>
      </p:sp>
      <p:graphicFrame>
        <p:nvGraphicFramePr>
          <p:cNvPr id="4" name="Content Placeholder 3"/>
          <p:cNvGraphicFramePr>
            <a:graphicFrameLocks noGrp="1"/>
          </p:cNvGraphicFramePr>
          <p:nvPr>
            <p:ph idx="1"/>
            <p:extLst/>
          </p:nvPr>
        </p:nvGraphicFramePr>
        <p:xfrm>
          <a:off x="2286000" y="1676400"/>
          <a:ext cx="6781800" cy="4480560"/>
        </p:xfrm>
        <a:graphic>
          <a:graphicData uri="http://schemas.openxmlformats.org/drawingml/2006/table">
            <a:tbl>
              <a:tblPr firstRow="1" bandRow="1">
                <a:tableStyleId>{5C22544A-7EE6-4342-B048-85BDC9FD1C3A}</a:tableStyleId>
              </a:tblPr>
              <a:tblGrid>
                <a:gridCol w="1190503">
                  <a:extLst>
                    <a:ext uri="{9D8B030D-6E8A-4147-A177-3AD203B41FA5}">
                      <a16:colId xmlns:a16="http://schemas.microsoft.com/office/drawing/2014/main" val="2634848129"/>
                    </a:ext>
                  </a:extLst>
                </a:gridCol>
                <a:gridCol w="732616">
                  <a:extLst>
                    <a:ext uri="{9D8B030D-6E8A-4147-A177-3AD203B41FA5}">
                      <a16:colId xmlns:a16="http://schemas.microsoft.com/office/drawing/2014/main" val="644046604"/>
                    </a:ext>
                  </a:extLst>
                </a:gridCol>
                <a:gridCol w="1128690">
                  <a:extLst>
                    <a:ext uri="{9D8B030D-6E8A-4147-A177-3AD203B41FA5}">
                      <a16:colId xmlns:a16="http://schemas.microsoft.com/office/drawing/2014/main" val="181939324"/>
                    </a:ext>
                  </a:extLst>
                </a:gridCol>
                <a:gridCol w="2967038">
                  <a:extLst>
                    <a:ext uri="{9D8B030D-6E8A-4147-A177-3AD203B41FA5}">
                      <a16:colId xmlns:a16="http://schemas.microsoft.com/office/drawing/2014/main" val="2355832743"/>
                    </a:ext>
                  </a:extLst>
                </a:gridCol>
                <a:gridCol w="762953">
                  <a:extLst>
                    <a:ext uri="{9D8B030D-6E8A-4147-A177-3AD203B41FA5}">
                      <a16:colId xmlns:a16="http://schemas.microsoft.com/office/drawing/2014/main" val="1239439498"/>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solidFill>
                            <a:schemeClr val="tx1"/>
                          </a:solidFill>
                        </a:rPr>
                        <a:t>Max</a:t>
                      </a:r>
                      <a:r>
                        <a:rPr lang="en-US" baseline="0" dirty="0" smtClean="0">
                          <a:solidFill>
                            <a:schemeClr val="tx1"/>
                          </a:solidFill>
                        </a:rPr>
                        <a:t> Days</a:t>
                      </a:r>
                      <a:endParaRPr lang="en-US" dirty="0">
                        <a:solidFill>
                          <a:schemeClr val="tx1"/>
                        </a:solidFill>
                      </a:endParaRPr>
                    </a:p>
                  </a:txBody>
                  <a:tcPr/>
                </a:tc>
                <a:extLst>
                  <a:ext uri="{0D108BD9-81ED-4DB2-BD59-A6C34878D82A}">
                    <a16:rowId xmlns:a16="http://schemas.microsoft.com/office/drawing/2014/main" val="1353419606"/>
                  </a:ext>
                </a:extLst>
              </a:tr>
              <a:tr h="370840">
                <a:tc>
                  <a:txBody>
                    <a:bodyPr/>
                    <a:lstStyle/>
                    <a:p>
                      <a:r>
                        <a:rPr lang="en-US" dirty="0" smtClean="0"/>
                        <a:t>Start</a:t>
                      </a:r>
                      <a:endParaRPr lang="en-US" dirty="0"/>
                    </a:p>
                  </a:txBody>
                  <a:tcPr/>
                </a:tc>
                <a:tc>
                  <a:txBody>
                    <a:bodyPr/>
                    <a:lstStyle/>
                    <a:p>
                      <a:pPr algn="l" fontAlgn="b"/>
                      <a:r>
                        <a:rPr lang="en-US" sz="1600" b="1" i="0" u="none" strike="noStrike" dirty="0">
                          <a:solidFill>
                            <a:srgbClr val="000000"/>
                          </a:solidFill>
                          <a:effectLst/>
                          <a:latin typeface="+mn-lt"/>
                        </a:rPr>
                        <a:t>Day </a:t>
                      </a:r>
                    </a:p>
                  </a:txBody>
                  <a:tcPr marL="0" marR="0" marT="0" marB="0" anchor="b"/>
                </a:tc>
                <a:tc>
                  <a:txBody>
                    <a:bodyPr/>
                    <a:lstStyle/>
                    <a:p>
                      <a:pPr algn="ctr" fontAlgn="b"/>
                      <a:r>
                        <a:rPr lang="en-US" sz="1600" b="1" i="0" u="none" strike="noStrike" dirty="0">
                          <a:solidFill>
                            <a:srgbClr val="000000"/>
                          </a:solidFill>
                          <a:effectLst/>
                          <a:latin typeface="+mn-lt"/>
                        </a:rPr>
                        <a:t>1</a:t>
                      </a:r>
                    </a:p>
                  </a:txBody>
                  <a:tcPr marL="0" marR="0" marT="0" marB="0" anchor="b"/>
                </a:tc>
                <a:tc>
                  <a:txBody>
                    <a:bodyPr/>
                    <a:lstStyle/>
                    <a:p>
                      <a:pPr algn="l" fontAlgn="b"/>
                      <a:r>
                        <a:rPr lang="en-US" sz="1400" b="1" i="0" u="none" strike="noStrike" dirty="0">
                          <a:solidFill>
                            <a:srgbClr val="000000"/>
                          </a:solidFill>
                          <a:effectLst/>
                          <a:latin typeface="+mn-lt"/>
                        </a:rPr>
                        <a:t>First </a:t>
                      </a:r>
                      <a:r>
                        <a:rPr lang="en-US" sz="1400" b="0" i="0" u="none" strike="noStrike" dirty="0">
                          <a:solidFill>
                            <a:srgbClr val="000000"/>
                          </a:solidFill>
                          <a:effectLst/>
                          <a:latin typeface="+mn-lt"/>
                        </a:rPr>
                        <a:t>Advertisement appears</a:t>
                      </a:r>
                    </a:p>
                  </a:txBody>
                  <a:tcPr marL="0" marR="0" marT="0" marB="0" anchor="b"/>
                </a:tc>
                <a:tc>
                  <a:txBody>
                    <a:bodyPr/>
                    <a:lstStyle/>
                    <a:p>
                      <a:endParaRPr lang="en-US"/>
                    </a:p>
                  </a:txBody>
                  <a:tcPr/>
                </a:tc>
                <a:extLst>
                  <a:ext uri="{0D108BD9-81ED-4DB2-BD59-A6C34878D82A}">
                    <a16:rowId xmlns:a16="http://schemas.microsoft.com/office/drawing/2014/main" val="1059888956"/>
                  </a:ext>
                </a:extLst>
              </a:tr>
              <a:tr h="370840">
                <a:tc>
                  <a:txBody>
                    <a:bodyPr/>
                    <a:lstStyle/>
                    <a:p>
                      <a:pPr algn="ctr" fontAlgn="b"/>
                      <a:r>
                        <a:rPr lang="en-US" sz="1200" b="0" i="1" u="none" strike="noStrike" dirty="0">
                          <a:solidFill>
                            <a:srgbClr val="000000"/>
                          </a:solidFill>
                          <a:effectLst/>
                          <a:latin typeface="Calibri" panose="020F0502020204030204" pitchFamily="34" charset="0"/>
                        </a:rPr>
                        <a:t>between</a:t>
                      </a:r>
                    </a:p>
                  </a:txBody>
                  <a:tcPr marL="0" marR="0" marT="0" marB="0" anchor="b"/>
                </a:tc>
                <a:tc>
                  <a:txBody>
                    <a:bodyPr/>
                    <a:lstStyle/>
                    <a:p>
                      <a:pPr algn="l" fontAlgn="b"/>
                      <a:r>
                        <a:rPr lang="en-US" sz="1400" b="0" i="0" u="none" strike="noStrike" dirty="0">
                          <a:solidFill>
                            <a:srgbClr val="000000"/>
                          </a:solidFill>
                          <a:effectLst/>
                          <a:latin typeface="+mn-lt"/>
                        </a:rPr>
                        <a:t>Days</a:t>
                      </a:r>
                    </a:p>
                  </a:txBody>
                  <a:tcPr marL="0" marR="0" marT="0" marB="0" anchor="b"/>
                </a:tc>
                <a:tc>
                  <a:txBody>
                    <a:bodyPr/>
                    <a:lstStyle/>
                    <a:p>
                      <a:pPr algn="ctr" fontAlgn="b"/>
                      <a:r>
                        <a:rPr lang="en-US" sz="1400" b="0" i="0" u="none" strike="noStrike" dirty="0">
                          <a:solidFill>
                            <a:srgbClr val="000000"/>
                          </a:solidFill>
                          <a:effectLst/>
                          <a:latin typeface="+mn-lt"/>
                        </a:rPr>
                        <a:t> 8-14</a:t>
                      </a:r>
                    </a:p>
                  </a:txBody>
                  <a:tcPr marL="0" marR="0" marT="0" marB="0" anchor="b"/>
                </a:tc>
                <a:tc>
                  <a:txBody>
                    <a:bodyPr/>
                    <a:lstStyle/>
                    <a:p>
                      <a:pPr algn="l" fontAlgn="b"/>
                      <a:r>
                        <a:rPr lang="en-US" sz="1400" b="1" i="0" u="none" strike="noStrike" dirty="0" smtClean="0">
                          <a:solidFill>
                            <a:srgbClr val="000000"/>
                          </a:solidFill>
                          <a:effectLst/>
                          <a:latin typeface="+mn-lt"/>
                        </a:rPr>
                        <a:t>Second </a:t>
                      </a:r>
                      <a:r>
                        <a:rPr lang="en-US" sz="1400" b="0" i="0" u="none" strike="noStrike" dirty="0" smtClean="0">
                          <a:solidFill>
                            <a:srgbClr val="000000"/>
                          </a:solidFill>
                          <a:effectLst/>
                          <a:latin typeface="+mn-lt"/>
                        </a:rPr>
                        <a:t>Advertisement appears</a:t>
                      </a:r>
                      <a:endParaRPr lang="en-US" sz="1400" b="0" i="0" u="none" strike="noStrike" dirty="0">
                        <a:solidFill>
                          <a:srgbClr val="000000"/>
                        </a:solidFill>
                        <a:effectLst/>
                        <a:latin typeface="+mn-lt"/>
                      </a:endParaRPr>
                    </a:p>
                  </a:txBody>
                  <a:tcPr marL="0" marR="0" marT="0" marB="0" anchor="b"/>
                </a:tc>
                <a:tc>
                  <a:txBody>
                    <a:bodyPr/>
                    <a:lstStyle/>
                    <a:p>
                      <a:endParaRPr lang="en-US"/>
                    </a:p>
                  </a:txBody>
                  <a:tcPr/>
                </a:tc>
                <a:extLst>
                  <a:ext uri="{0D108BD9-81ED-4DB2-BD59-A6C34878D82A}">
                    <a16:rowId xmlns:a16="http://schemas.microsoft.com/office/drawing/2014/main" val="600517962"/>
                  </a:ext>
                </a:extLst>
              </a:tr>
              <a:tr h="370840">
                <a:tc>
                  <a:txBody>
                    <a:bodyPr/>
                    <a:lstStyle/>
                    <a:p>
                      <a:pPr algn="ctr" fontAlgn="b"/>
                      <a:r>
                        <a:rPr lang="en-US" sz="1200" b="0" i="1" u="none" strike="noStrike" dirty="0">
                          <a:solidFill>
                            <a:srgbClr val="000000"/>
                          </a:solidFill>
                          <a:effectLst/>
                          <a:latin typeface="Calibri" panose="020F0502020204030204" pitchFamily="34" charset="0"/>
                        </a:rPr>
                        <a:t>between</a:t>
                      </a:r>
                    </a:p>
                  </a:txBody>
                  <a:tcPr marL="0" marR="0" marT="0" marB="0" anchor="b"/>
                </a:tc>
                <a:tc>
                  <a:txBody>
                    <a:bodyPr/>
                    <a:lstStyle/>
                    <a:p>
                      <a:pPr algn="l" fontAlgn="b"/>
                      <a:r>
                        <a:rPr lang="en-US" sz="1400" b="0" i="0" u="none" strike="noStrike" dirty="0">
                          <a:solidFill>
                            <a:srgbClr val="000000"/>
                          </a:solidFill>
                          <a:effectLst/>
                          <a:latin typeface="+mn-lt"/>
                        </a:rPr>
                        <a:t>Days</a:t>
                      </a:r>
                    </a:p>
                  </a:txBody>
                  <a:tcPr marL="0" marR="0" marT="0" marB="0" anchor="b"/>
                </a:tc>
                <a:tc>
                  <a:txBody>
                    <a:bodyPr/>
                    <a:lstStyle/>
                    <a:p>
                      <a:pPr algn="ctr" fontAlgn="b"/>
                      <a:r>
                        <a:rPr lang="en-US" sz="1400" b="0" i="0" u="none" strike="noStrike" dirty="0">
                          <a:solidFill>
                            <a:srgbClr val="000000"/>
                          </a:solidFill>
                          <a:effectLst/>
                          <a:latin typeface="+mn-lt"/>
                        </a:rPr>
                        <a:t> 15-21</a:t>
                      </a:r>
                    </a:p>
                  </a:txBody>
                  <a:tcPr marL="0" marR="0" marT="0" marB="0" anchor="b"/>
                </a:tc>
                <a:tc>
                  <a:txBody>
                    <a:bodyPr/>
                    <a:lstStyle/>
                    <a:p>
                      <a:pPr algn="l" fontAlgn="b"/>
                      <a:r>
                        <a:rPr lang="en-US" sz="1400" b="1" i="0" u="none" strike="noStrike" dirty="0">
                          <a:solidFill>
                            <a:srgbClr val="000000"/>
                          </a:solidFill>
                          <a:effectLst/>
                          <a:latin typeface="+mn-lt"/>
                        </a:rPr>
                        <a:t>Third</a:t>
                      </a:r>
                      <a:r>
                        <a:rPr lang="en-US" sz="1100" b="0" i="0" u="none" strike="noStrike" dirty="0">
                          <a:solidFill>
                            <a:srgbClr val="000000"/>
                          </a:solidFill>
                          <a:effectLst/>
                          <a:latin typeface="+mn-lt"/>
                        </a:rPr>
                        <a:t> </a:t>
                      </a:r>
                      <a:r>
                        <a:rPr lang="en-US" sz="1100" b="0" i="0" u="none" strike="noStrike" dirty="0" smtClean="0">
                          <a:solidFill>
                            <a:srgbClr val="000000"/>
                          </a:solidFill>
                          <a:effectLst/>
                          <a:latin typeface="+mn-lt"/>
                        </a:rPr>
                        <a:t>Advertisement appears</a:t>
                      </a:r>
                      <a:endParaRPr lang="en-US" sz="1100" b="0" i="0" u="none" strike="noStrike" dirty="0">
                        <a:solidFill>
                          <a:srgbClr val="000000"/>
                        </a:solidFill>
                        <a:effectLst/>
                        <a:latin typeface="+mn-lt"/>
                      </a:endParaRPr>
                    </a:p>
                  </a:txBody>
                  <a:tcPr marL="0" marR="0" marT="0" marB="0" anchor="b"/>
                </a:tc>
                <a:tc>
                  <a:txBody>
                    <a:bodyPr/>
                    <a:lstStyle/>
                    <a:p>
                      <a:endParaRPr lang="en-US"/>
                    </a:p>
                  </a:txBody>
                  <a:tcPr/>
                </a:tc>
                <a:extLst>
                  <a:ext uri="{0D108BD9-81ED-4DB2-BD59-A6C34878D82A}">
                    <a16:rowId xmlns:a16="http://schemas.microsoft.com/office/drawing/2014/main" val="3343463915"/>
                  </a:ext>
                </a:extLst>
              </a:tr>
              <a:tr h="370840">
                <a:tc>
                  <a:txBody>
                    <a:bodyPr/>
                    <a:lstStyle/>
                    <a:p>
                      <a:r>
                        <a:rPr lang="en-US" sz="1400" dirty="0" smtClean="0">
                          <a:solidFill>
                            <a:schemeClr val="tx1"/>
                          </a:solidFill>
                        </a:rPr>
                        <a:t>Latest</a:t>
                      </a:r>
                      <a:endParaRPr lang="en-US" sz="1400" dirty="0">
                        <a:solidFill>
                          <a:schemeClr val="tx1"/>
                        </a:solidFill>
                      </a:endParaRPr>
                    </a:p>
                  </a:txBody>
                  <a:tcPr/>
                </a:tc>
                <a:tc>
                  <a:txBody>
                    <a:bodyPr/>
                    <a:lstStyle/>
                    <a:p>
                      <a:pPr algn="l" fontAlgn="b"/>
                      <a:r>
                        <a:rPr lang="en-US" sz="1400" b="0" i="0" u="none" strike="noStrike" dirty="0">
                          <a:solidFill>
                            <a:schemeClr val="tx1"/>
                          </a:solidFill>
                          <a:effectLst/>
                          <a:latin typeface="+mn-lt"/>
                        </a:rPr>
                        <a:t>Day</a:t>
                      </a:r>
                    </a:p>
                  </a:txBody>
                  <a:tcPr marL="0" marR="0" marT="0" marB="0" anchor="b"/>
                </a:tc>
                <a:tc>
                  <a:txBody>
                    <a:bodyPr/>
                    <a:lstStyle/>
                    <a:p>
                      <a:pPr algn="ctr" fontAlgn="b"/>
                      <a:r>
                        <a:rPr lang="en-US" sz="1400" b="0" i="0" u="none" strike="noStrike" dirty="0">
                          <a:solidFill>
                            <a:schemeClr val="tx1"/>
                          </a:solidFill>
                          <a:effectLst/>
                          <a:latin typeface="+mn-lt"/>
                        </a:rPr>
                        <a:t>22</a:t>
                      </a:r>
                    </a:p>
                  </a:txBody>
                  <a:tcPr marL="0" marR="0" marT="0" marB="0" anchor="b"/>
                </a:tc>
                <a:tc>
                  <a:txBody>
                    <a:bodyPr/>
                    <a:lstStyle/>
                    <a:p>
                      <a:pPr algn="l" fontAlgn="b"/>
                      <a:r>
                        <a:rPr lang="en-US" sz="1400" b="0" i="0" u="none" strike="noStrike" dirty="0">
                          <a:solidFill>
                            <a:schemeClr val="tx1"/>
                          </a:solidFill>
                          <a:effectLst/>
                          <a:latin typeface="+mn-lt"/>
                        </a:rPr>
                        <a:t>Latest date to issue </a:t>
                      </a:r>
                      <a:r>
                        <a:rPr lang="en-US" sz="1400" b="0" i="0" u="none" strike="noStrike" dirty="0" smtClean="0">
                          <a:solidFill>
                            <a:schemeClr val="tx1"/>
                          </a:solidFill>
                          <a:effectLst/>
                          <a:latin typeface="+mn-lt"/>
                        </a:rPr>
                        <a:t>addenda</a:t>
                      </a:r>
                      <a:endParaRPr lang="en-US" sz="1400" b="0" i="0" u="none" strike="noStrike" dirty="0">
                        <a:solidFill>
                          <a:schemeClr val="tx1"/>
                        </a:solidFill>
                        <a:effectLst/>
                        <a:latin typeface="+mn-lt"/>
                      </a:endParaRPr>
                    </a:p>
                  </a:txBody>
                  <a:tcPr marL="0" marR="0" marT="0" marB="0" anchor="b"/>
                </a:tc>
                <a:tc>
                  <a:txBody>
                    <a:bodyPr/>
                    <a:lstStyle/>
                    <a:p>
                      <a:endParaRPr lang="en-US"/>
                    </a:p>
                  </a:txBody>
                  <a:tcPr/>
                </a:tc>
                <a:extLst>
                  <a:ext uri="{0D108BD9-81ED-4DB2-BD59-A6C34878D82A}">
                    <a16:rowId xmlns:a16="http://schemas.microsoft.com/office/drawing/2014/main" val="1488118163"/>
                  </a:ext>
                </a:extLst>
              </a:tr>
              <a:tr h="370840">
                <a:tc>
                  <a:txBody>
                    <a:bodyPr/>
                    <a:lstStyle/>
                    <a:p>
                      <a:r>
                        <a:rPr lang="en-US" b="1" dirty="0" smtClean="0"/>
                        <a:t>Earliest</a:t>
                      </a:r>
                      <a:endParaRPr lang="en-US" b="1" dirty="0"/>
                    </a:p>
                  </a:txBody>
                  <a:tcPr/>
                </a:tc>
                <a:tc>
                  <a:txBody>
                    <a:bodyPr/>
                    <a:lstStyle/>
                    <a:p>
                      <a:pPr algn="l" fontAlgn="b"/>
                      <a:r>
                        <a:rPr lang="en-US" sz="1600" b="1" i="0" u="none" strike="noStrike" dirty="0">
                          <a:solidFill>
                            <a:srgbClr val="000000"/>
                          </a:solidFill>
                          <a:effectLst/>
                          <a:latin typeface="+mn-lt"/>
                        </a:rPr>
                        <a:t>Day</a:t>
                      </a:r>
                    </a:p>
                  </a:txBody>
                  <a:tcPr marL="0" marR="0" marT="0" marB="0" anchor="b"/>
                </a:tc>
                <a:tc>
                  <a:txBody>
                    <a:bodyPr/>
                    <a:lstStyle/>
                    <a:p>
                      <a:pPr algn="ctr" fontAlgn="b"/>
                      <a:r>
                        <a:rPr lang="en-US" sz="1600" b="1" i="0" u="none" strike="noStrike" dirty="0">
                          <a:solidFill>
                            <a:srgbClr val="000000"/>
                          </a:solidFill>
                          <a:effectLst/>
                          <a:latin typeface="+mn-lt"/>
                        </a:rPr>
                        <a:t>25</a:t>
                      </a:r>
                    </a:p>
                  </a:txBody>
                  <a:tcPr marL="0" marR="0" marT="0" marB="0" anchor="b"/>
                </a:tc>
                <a:tc>
                  <a:txBody>
                    <a:bodyPr/>
                    <a:lstStyle/>
                    <a:p>
                      <a:pPr algn="l" fontAlgn="b"/>
                      <a:r>
                        <a:rPr lang="en-US" sz="1600" b="1" i="0" u="none" strike="noStrike" dirty="0">
                          <a:solidFill>
                            <a:srgbClr val="000000"/>
                          </a:solidFill>
                          <a:effectLst/>
                          <a:latin typeface="+mn-lt"/>
                        </a:rPr>
                        <a:t>Bid Opening </a:t>
                      </a:r>
                      <a:endParaRPr lang="en-US" sz="1400" b="0" i="0" u="none" strike="noStrike" dirty="0">
                        <a:solidFill>
                          <a:srgbClr val="000000"/>
                        </a:solidFill>
                        <a:effectLst/>
                        <a:latin typeface="+mn-lt"/>
                      </a:endParaRPr>
                    </a:p>
                  </a:txBody>
                  <a:tcPr marL="0" marR="0" marT="0" marB="0" anchor="b"/>
                </a:tc>
                <a:tc>
                  <a:txBody>
                    <a:bodyPr/>
                    <a:lstStyle/>
                    <a:p>
                      <a:endParaRPr lang="en-US"/>
                    </a:p>
                  </a:txBody>
                  <a:tcPr/>
                </a:tc>
                <a:extLst>
                  <a:ext uri="{0D108BD9-81ED-4DB2-BD59-A6C34878D82A}">
                    <a16:rowId xmlns:a16="http://schemas.microsoft.com/office/drawing/2014/main" val="3968000406"/>
                  </a:ext>
                </a:extLst>
              </a:tr>
              <a:tr h="370840">
                <a:tc>
                  <a:txBody>
                    <a:bodyPr/>
                    <a:lstStyle/>
                    <a:p>
                      <a:r>
                        <a:rPr lang="en-US" sz="1400" dirty="0" smtClean="0">
                          <a:solidFill>
                            <a:schemeClr val="tx1"/>
                          </a:solidFill>
                        </a:rPr>
                        <a:t>Earliest</a:t>
                      </a:r>
                      <a:endParaRPr lang="en-US" sz="1400" dirty="0">
                        <a:solidFill>
                          <a:schemeClr val="tx1"/>
                        </a:solidFill>
                      </a:endParaRPr>
                    </a:p>
                  </a:txBody>
                  <a:tcPr/>
                </a:tc>
                <a:tc>
                  <a:txBody>
                    <a:bodyPr/>
                    <a:lstStyle/>
                    <a:p>
                      <a:pPr algn="l" fontAlgn="b"/>
                      <a:r>
                        <a:rPr lang="en-US" sz="1400" b="0" i="0" u="none" strike="noStrike" dirty="0">
                          <a:solidFill>
                            <a:schemeClr val="tx1"/>
                          </a:solidFill>
                          <a:effectLst/>
                          <a:latin typeface="+mn-lt"/>
                        </a:rPr>
                        <a:t>Day</a:t>
                      </a:r>
                    </a:p>
                  </a:txBody>
                  <a:tcPr marL="0" marR="0" marT="0" marB="0" anchor="b"/>
                </a:tc>
                <a:tc>
                  <a:txBody>
                    <a:bodyPr/>
                    <a:lstStyle/>
                    <a:p>
                      <a:pPr algn="ctr" fontAlgn="b"/>
                      <a:r>
                        <a:rPr lang="en-US" sz="1400" b="0" i="0" u="none" strike="noStrike" dirty="0">
                          <a:solidFill>
                            <a:schemeClr val="tx1"/>
                          </a:solidFill>
                          <a:effectLst/>
                          <a:latin typeface="+mn-lt"/>
                        </a:rPr>
                        <a:t>32</a:t>
                      </a:r>
                    </a:p>
                  </a:txBody>
                  <a:tcPr marL="0" marR="0" marT="0" marB="0" anchor="b"/>
                </a:tc>
                <a:tc>
                  <a:txBody>
                    <a:bodyPr/>
                    <a:lstStyle/>
                    <a:p>
                      <a:pPr algn="l" fontAlgn="b"/>
                      <a:r>
                        <a:rPr lang="en-US" sz="1400" b="0" i="0" u="none" strike="noStrike" dirty="0" smtClean="0">
                          <a:solidFill>
                            <a:schemeClr val="tx1"/>
                          </a:solidFill>
                          <a:effectLst/>
                          <a:latin typeface="+mn-lt"/>
                        </a:rPr>
                        <a:t> </a:t>
                      </a:r>
                      <a:r>
                        <a:rPr lang="en-US" sz="1400" b="0" i="0" u="none" strike="noStrike" dirty="0">
                          <a:solidFill>
                            <a:schemeClr val="tx1"/>
                          </a:solidFill>
                          <a:effectLst/>
                          <a:latin typeface="+mn-lt"/>
                        </a:rPr>
                        <a:t>Bid Opening if </a:t>
                      </a:r>
                      <a:r>
                        <a:rPr lang="en-US" sz="1400" b="0" i="0" u="none" strike="noStrike" dirty="0" smtClean="0">
                          <a:solidFill>
                            <a:schemeClr val="tx1"/>
                          </a:solidFill>
                          <a:effectLst/>
                          <a:latin typeface="+mn-lt"/>
                        </a:rPr>
                        <a:t>addenda </a:t>
                      </a:r>
                      <a:r>
                        <a:rPr lang="en-US" sz="1400" b="0" i="0" u="none" strike="noStrike" dirty="0">
                          <a:solidFill>
                            <a:schemeClr val="tx1"/>
                          </a:solidFill>
                          <a:effectLst/>
                          <a:latin typeface="+mn-lt"/>
                        </a:rPr>
                        <a:t>after day 22</a:t>
                      </a:r>
                    </a:p>
                  </a:txBody>
                  <a:tcPr marL="0" marR="0" marT="0" marB="0" anchor="b"/>
                </a:tc>
                <a:tc>
                  <a:txBody>
                    <a:bodyPr/>
                    <a:lstStyle/>
                    <a:p>
                      <a:r>
                        <a:rPr lang="en-US" dirty="0" smtClean="0"/>
                        <a:t>7</a:t>
                      </a:r>
                      <a:endParaRPr lang="en-US" dirty="0"/>
                    </a:p>
                  </a:txBody>
                  <a:tcPr/>
                </a:tc>
                <a:extLst>
                  <a:ext uri="{0D108BD9-81ED-4DB2-BD59-A6C34878D82A}">
                    <a16:rowId xmlns:a16="http://schemas.microsoft.com/office/drawing/2014/main" val="1363357410"/>
                  </a:ext>
                </a:extLst>
              </a:tr>
              <a:tr h="370840">
                <a:tc>
                  <a:txBody>
                    <a:bodyPr/>
                    <a:lstStyle/>
                    <a:p>
                      <a:r>
                        <a:rPr lang="en-US" sz="1400" dirty="0" smtClean="0">
                          <a:solidFill>
                            <a:schemeClr val="tx1"/>
                          </a:solidFill>
                        </a:rPr>
                        <a:t>Latest</a:t>
                      </a:r>
                      <a:endParaRPr lang="en-US" sz="1400" dirty="0">
                        <a:solidFill>
                          <a:schemeClr val="tx1"/>
                        </a:solidFill>
                      </a:endParaRPr>
                    </a:p>
                  </a:txBody>
                  <a:tcPr/>
                </a:tc>
                <a:tc>
                  <a:txBody>
                    <a:bodyPr/>
                    <a:lstStyle/>
                    <a:p>
                      <a:pPr algn="l" fontAlgn="b"/>
                      <a:r>
                        <a:rPr lang="en-US" sz="1400" b="0" i="0" u="none" strike="noStrike" dirty="0">
                          <a:solidFill>
                            <a:schemeClr val="tx1"/>
                          </a:solidFill>
                          <a:effectLst/>
                          <a:latin typeface="+mn-lt"/>
                        </a:rPr>
                        <a:t>Day </a:t>
                      </a:r>
                    </a:p>
                  </a:txBody>
                  <a:tcPr marL="0" marR="0" marT="0" marB="0" anchor="b"/>
                </a:tc>
                <a:tc>
                  <a:txBody>
                    <a:bodyPr/>
                    <a:lstStyle/>
                    <a:p>
                      <a:pPr algn="ctr" fontAlgn="b"/>
                      <a:r>
                        <a:rPr lang="en-US" sz="1400" b="0" i="0" u="none" strike="noStrike" dirty="0">
                          <a:solidFill>
                            <a:schemeClr val="tx1"/>
                          </a:solidFill>
                          <a:effectLst/>
                          <a:latin typeface="+mn-lt"/>
                        </a:rPr>
                        <a:t>46</a:t>
                      </a:r>
                    </a:p>
                  </a:txBody>
                  <a:tcPr marL="0" marR="0" marT="0" marB="0" anchor="b"/>
                </a:tc>
                <a:tc>
                  <a:txBody>
                    <a:bodyPr/>
                    <a:lstStyle/>
                    <a:p>
                      <a:pPr algn="l" fontAlgn="b"/>
                      <a:r>
                        <a:rPr lang="en-US" sz="1400" b="0" i="0" u="none" strike="noStrike" dirty="0" smtClean="0">
                          <a:solidFill>
                            <a:schemeClr val="tx1"/>
                          </a:solidFill>
                          <a:effectLst/>
                          <a:latin typeface="+mn-lt"/>
                        </a:rPr>
                        <a:t> </a:t>
                      </a:r>
                      <a:r>
                        <a:rPr lang="en-US" sz="1400" b="0" i="0" u="none" strike="noStrike" dirty="0">
                          <a:solidFill>
                            <a:schemeClr val="tx1"/>
                          </a:solidFill>
                          <a:effectLst/>
                          <a:latin typeface="+mn-lt"/>
                        </a:rPr>
                        <a:t>Bid opening if </a:t>
                      </a:r>
                      <a:r>
                        <a:rPr lang="en-US" sz="1400" b="0" i="0" u="none" strike="noStrike" dirty="0" smtClean="0">
                          <a:solidFill>
                            <a:schemeClr val="tx1"/>
                          </a:solidFill>
                          <a:effectLst/>
                          <a:latin typeface="+mn-lt"/>
                        </a:rPr>
                        <a:t>addenda </a:t>
                      </a:r>
                      <a:r>
                        <a:rPr lang="en-US" sz="1400" b="0" i="0" u="none" strike="noStrike" dirty="0">
                          <a:solidFill>
                            <a:schemeClr val="tx1"/>
                          </a:solidFill>
                          <a:effectLst/>
                          <a:latin typeface="+mn-lt"/>
                        </a:rPr>
                        <a:t>after day 22</a:t>
                      </a:r>
                    </a:p>
                  </a:txBody>
                  <a:tcPr marL="0" marR="0" marT="0" marB="0" anchor="b"/>
                </a:tc>
                <a:tc>
                  <a:txBody>
                    <a:bodyPr/>
                    <a:lstStyle/>
                    <a:p>
                      <a:r>
                        <a:rPr lang="en-US" dirty="0" smtClean="0"/>
                        <a:t>21</a:t>
                      </a:r>
                      <a:endParaRPr lang="en-US" dirty="0"/>
                    </a:p>
                  </a:txBody>
                  <a:tcPr/>
                </a:tc>
                <a:extLst>
                  <a:ext uri="{0D108BD9-81ED-4DB2-BD59-A6C34878D82A}">
                    <a16:rowId xmlns:a16="http://schemas.microsoft.com/office/drawing/2014/main" val="2602693852"/>
                  </a:ext>
                </a:extLst>
              </a:tr>
              <a:tr h="386080">
                <a:tc>
                  <a:txBody>
                    <a:bodyPr/>
                    <a:lstStyle/>
                    <a:p>
                      <a:r>
                        <a:rPr lang="en-US" sz="1800" b="1" dirty="0" smtClean="0"/>
                        <a:t>Latest</a:t>
                      </a:r>
                      <a:endParaRPr lang="en-US" sz="1800" b="1" dirty="0"/>
                    </a:p>
                  </a:txBody>
                  <a:tcPr/>
                </a:tc>
                <a:tc>
                  <a:txBody>
                    <a:bodyPr/>
                    <a:lstStyle/>
                    <a:p>
                      <a:pPr algn="l" fontAlgn="b"/>
                      <a:r>
                        <a:rPr lang="en-US" sz="1600" b="1" i="0" u="none" strike="noStrike" dirty="0">
                          <a:solidFill>
                            <a:srgbClr val="000000"/>
                          </a:solidFill>
                          <a:effectLst/>
                          <a:latin typeface="+mn-lt"/>
                        </a:rPr>
                        <a:t>Day</a:t>
                      </a:r>
                    </a:p>
                  </a:txBody>
                  <a:tcPr marL="0" marR="0" marT="0" marB="0" anchor="b"/>
                </a:tc>
                <a:tc>
                  <a:txBody>
                    <a:bodyPr/>
                    <a:lstStyle/>
                    <a:p>
                      <a:pPr algn="ctr" fontAlgn="b"/>
                      <a:r>
                        <a:rPr lang="en-US" sz="1600" b="1" i="0" u="none" strike="noStrike" dirty="0">
                          <a:solidFill>
                            <a:srgbClr val="000000"/>
                          </a:solidFill>
                          <a:effectLst/>
                          <a:latin typeface="+mn-lt"/>
                        </a:rPr>
                        <a:t>70</a:t>
                      </a:r>
                    </a:p>
                  </a:txBody>
                  <a:tcPr marL="0" marR="0" marT="0" marB="0" anchor="b"/>
                </a:tc>
                <a:tc>
                  <a:txBody>
                    <a:bodyPr/>
                    <a:lstStyle/>
                    <a:p>
                      <a:pPr algn="l" fontAlgn="b"/>
                      <a:r>
                        <a:rPr lang="en-US" sz="1600" b="1" i="0" u="none" strike="noStrike" dirty="0" smtClean="0">
                          <a:solidFill>
                            <a:srgbClr val="000000"/>
                          </a:solidFill>
                          <a:effectLst/>
                          <a:latin typeface="+mn-lt"/>
                        </a:rPr>
                        <a:t>Award </a:t>
                      </a:r>
                      <a:r>
                        <a:rPr lang="en-US" sz="1600" b="1" i="0" u="none" strike="noStrike" dirty="0">
                          <a:solidFill>
                            <a:srgbClr val="000000"/>
                          </a:solidFill>
                          <a:effectLst/>
                          <a:latin typeface="+mn-lt"/>
                        </a:rPr>
                        <a:t>or Reject Bids</a:t>
                      </a:r>
                    </a:p>
                  </a:txBody>
                  <a:tcPr marL="0" marR="0" marT="0" marB="0" anchor="b"/>
                </a:tc>
                <a:tc>
                  <a:txBody>
                    <a:bodyPr/>
                    <a:lstStyle/>
                    <a:p>
                      <a:r>
                        <a:rPr lang="en-US" dirty="0" smtClean="0"/>
                        <a:t>45</a:t>
                      </a:r>
                      <a:endParaRPr lang="en-US" dirty="0"/>
                    </a:p>
                  </a:txBody>
                  <a:tcPr/>
                </a:tc>
                <a:extLst>
                  <a:ext uri="{0D108BD9-81ED-4DB2-BD59-A6C34878D82A}">
                    <a16:rowId xmlns:a16="http://schemas.microsoft.com/office/drawing/2014/main" val="1450291542"/>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400" dirty="0" smtClean="0"/>
                        <a:t>Latest</a:t>
                      </a:r>
                      <a:endParaRPr lang="en-US" sz="1400" dirty="0"/>
                    </a:p>
                  </a:txBody>
                  <a:tcPr/>
                </a:tc>
                <a:tc>
                  <a:txBody>
                    <a:bodyPr/>
                    <a:lstStyle/>
                    <a:p>
                      <a:pPr algn="l" fontAlgn="b"/>
                      <a:r>
                        <a:rPr lang="en-US" sz="1400" b="0" i="0" u="none" strike="noStrike" dirty="0">
                          <a:solidFill>
                            <a:srgbClr val="000000"/>
                          </a:solidFill>
                          <a:effectLst/>
                          <a:latin typeface="+mn-lt"/>
                        </a:rPr>
                        <a:t>Day</a:t>
                      </a:r>
                    </a:p>
                  </a:txBody>
                  <a:tcPr marL="0" marR="0" marT="0" marB="0" anchor="b"/>
                </a:tc>
                <a:tc>
                  <a:txBody>
                    <a:bodyPr/>
                    <a:lstStyle/>
                    <a:p>
                      <a:pPr algn="ctr" fontAlgn="b"/>
                      <a:r>
                        <a:rPr lang="en-US" sz="1400" b="0" i="0" u="none" strike="noStrike" dirty="0" smtClean="0">
                          <a:solidFill>
                            <a:srgbClr val="000000"/>
                          </a:solidFill>
                          <a:effectLst/>
                          <a:latin typeface="+mn-lt"/>
                        </a:rPr>
                        <a:t>85-130</a:t>
                      </a:r>
                      <a:endParaRPr lang="en-US" sz="1400" b="0" i="0" u="none" strike="noStrike" dirty="0">
                        <a:solidFill>
                          <a:srgbClr val="000000"/>
                        </a:solidFill>
                        <a:effectLst/>
                        <a:latin typeface="+mn-lt"/>
                      </a:endParaRPr>
                    </a:p>
                  </a:txBody>
                  <a:tcPr marL="0" marR="0" marT="0" marB="0" anchor="b"/>
                </a:tc>
                <a:tc>
                  <a:txBody>
                    <a:bodyPr/>
                    <a:lstStyle/>
                    <a:p>
                      <a:pPr algn="l" fontAlgn="b"/>
                      <a:r>
                        <a:rPr lang="en-US" sz="1400" b="0" i="0" u="none" strike="noStrike" dirty="0" smtClean="0">
                          <a:solidFill>
                            <a:srgbClr val="000000"/>
                          </a:solidFill>
                          <a:effectLst/>
                          <a:latin typeface="+mn-lt"/>
                        </a:rPr>
                        <a:t>Execute </a:t>
                      </a:r>
                      <a:r>
                        <a:rPr lang="en-US" sz="1400" b="0" i="0" u="none" strike="noStrike" dirty="0">
                          <a:solidFill>
                            <a:srgbClr val="000000"/>
                          </a:solidFill>
                          <a:effectLst/>
                          <a:latin typeface="+mn-lt"/>
                        </a:rPr>
                        <a:t>Contract for bid award</a:t>
                      </a:r>
                    </a:p>
                  </a:txBody>
                  <a:tcPr marL="0" marR="0" marT="0" marB="0" anchor="b"/>
                </a:tc>
                <a:tc>
                  <a:txBody>
                    <a:bodyPr/>
                    <a:lstStyle/>
                    <a:p>
                      <a:r>
                        <a:rPr lang="en-US" dirty="0" smtClean="0"/>
                        <a:t>60</a:t>
                      </a:r>
                      <a:endParaRPr lang="en-US" dirty="0"/>
                    </a:p>
                  </a:txBody>
                  <a:tcPr/>
                </a:tc>
                <a:extLst>
                  <a:ext uri="{0D108BD9-81ED-4DB2-BD59-A6C34878D82A}">
                    <a16:rowId xmlns:a16="http://schemas.microsoft.com/office/drawing/2014/main" val="3414015561"/>
                  </a:ext>
                </a:extLst>
              </a:tr>
              <a:tr h="370840">
                <a:tc>
                  <a:txBody>
                    <a:bodyPr/>
                    <a:lstStyle/>
                    <a:p>
                      <a:r>
                        <a:rPr lang="en-US" sz="1200" dirty="0" smtClean="0"/>
                        <a:t>Latest</a:t>
                      </a:r>
                      <a:endParaRPr lang="en-US" sz="1200" dirty="0"/>
                    </a:p>
                  </a:txBody>
                  <a:tcPr/>
                </a:tc>
                <a:tc>
                  <a:txBody>
                    <a:bodyPr/>
                    <a:lstStyle/>
                    <a:p>
                      <a:r>
                        <a:rPr lang="en-US" sz="1400" dirty="0" smtClean="0"/>
                        <a:t>Day</a:t>
                      </a:r>
                      <a:endParaRPr lang="en-US" sz="1400" dirty="0"/>
                    </a:p>
                  </a:txBody>
                  <a:tcPr/>
                </a:tc>
                <a:tc>
                  <a:txBody>
                    <a:bodyPr/>
                    <a:lstStyle/>
                    <a:p>
                      <a:pPr algn="ctr"/>
                      <a:r>
                        <a:rPr lang="en-US" sz="1400" dirty="0" smtClean="0"/>
                        <a:t>115-160</a:t>
                      </a:r>
                      <a:endParaRPr lang="en-US" sz="1400" dirty="0"/>
                    </a:p>
                  </a:txBody>
                  <a:tcPr/>
                </a:tc>
                <a:tc>
                  <a:txBody>
                    <a:bodyPr/>
                    <a:lstStyle/>
                    <a:p>
                      <a:r>
                        <a:rPr lang="en-US" sz="1400" dirty="0" smtClean="0"/>
                        <a:t>Issue Notice to Proceed</a:t>
                      </a:r>
                      <a:endParaRPr lang="en-US" sz="1400" dirty="0"/>
                    </a:p>
                  </a:txBody>
                  <a:tcPr/>
                </a:tc>
                <a:tc>
                  <a:txBody>
                    <a:bodyPr/>
                    <a:lstStyle/>
                    <a:p>
                      <a:r>
                        <a:rPr lang="en-US" dirty="0" smtClean="0"/>
                        <a:t>30</a:t>
                      </a:r>
                      <a:endParaRPr lang="en-US" dirty="0"/>
                    </a:p>
                  </a:txBody>
                  <a:tcPr/>
                </a:tc>
                <a:extLst>
                  <a:ext uri="{0D108BD9-81ED-4DB2-BD59-A6C34878D82A}">
                    <a16:rowId xmlns:a16="http://schemas.microsoft.com/office/drawing/2014/main" val="2175705640"/>
                  </a:ext>
                </a:extLst>
              </a:tr>
            </a:tbl>
          </a:graphicData>
        </a:graphic>
      </p:graphicFrame>
      <p:sp>
        <p:nvSpPr>
          <p:cNvPr id="3" name="Rounded Rectangle 2"/>
          <p:cNvSpPr/>
          <p:nvPr/>
        </p:nvSpPr>
        <p:spPr>
          <a:xfrm>
            <a:off x="2286000" y="3429000"/>
            <a:ext cx="5867400" cy="381000"/>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Trebuchet MS" panose="020B0603020202020204"/>
            </a:endParaRPr>
          </a:p>
        </p:txBody>
      </p:sp>
      <p:sp>
        <p:nvSpPr>
          <p:cNvPr id="5" name="Rounded Rectangle 4"/>
          <p:cNvSpPr/>
          <p:nvPr/>
        </p:nvSpPr>
        <p:spPr>
          <a:xfrm>
            <a:off x="2253343" y="4191001"/>
            <a:ext cx="6585857" cy="761999"/>
          </a:xfrm>
          <a:prstGeom prst="round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Trebuchet MS" panose="020B0603020202020204"/>
            </a:endParaRPr>
          </a:p>
        </p:txBody>
      </p:sp>
    </p:spTree>
    <p:extLst>
      <p:ext uri="{BB962C8B-B14F-4D97-AF65-F5344CB8AC3E}">
        <p14:creationId xmlns:p14="http://schemas.microsoft.com/office/powerpoint/2010/main" val="30343085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415636"/>
            <a:ext cx="8719128" cy="1117600"/>
          </a:xfrm>
        </p:spPr>
        <p:txBody>
          <a:bodyPr>
            <a:noAutofit/>
          </a:bodyPr>
          <a:lstStyle/>
          <a:p>
            <a:pPr algn="ctr"/>
            <a:r>
              <a:rPr lang="en-US" sz="3200" dirty="0">
                <a:latin typeface="Gill Sans MT" panose="020B0502020104020203" pitchFamily="34" charset="0"/>
              </a:rPr>
              <a:t>Procedures for when bids exceed cost estimates </a:t>
            </a:r>
          </a:p>
        </p:txBody>
      </p:sp>
      <p:sp>
        <p:nvSpPr>
          <p:cNvPr id="3" name="Content Placeholder 2"/>
          <p:cNvSpPr>
            <a:spLocks noGrp="1"/>
          </p:cNvSpPr>
          <p:nvPr>
            <p:ph idx="1"/>
          </p:nvPr>
        </p:nvSpPr>
        <p:spPr>
          <a:xfrm>
            <a:off x="988289" y="2095936"/>
            <a:ext cx="7431315" cy="3865477"/>
          </a:xfrm>
        </p:spPr>
        <p:txBody>
          <a:bodyPr>
            <a:normAutofit fontScale="77500" lnSpcReduction="20000"/>
          </a:bodyPr>
          <a:lstStyle/>
          <a:p>
            <a:r>
              <a:rPr lang="en-US" sz="3200" dirty="0" smtClean="0">
                <a:latin typeface="Gill Sans MT" panose="020B0502020104020203" pitchFamily="34" charset="0"/>
              </a:rPr>
              <a:t>Contact OCD engineer Jeff Tessier to discuss options.</a:t>
            </a:r>
          </a:p>
          <a:p>
            <a:r>
              <a:rPr lang="en-US" sz="3200" dirty="0">
                <a:latin typeface="Gill Sans MT" panose="020B0502020104020203" pitchFamily="34" charset="0"/>
              </a:rPr>
              <a:t>Reject all </a:t>
            </a:r>
            <a:r>
              <a:rPr lang="en-US" sz="3200" dirty="0" smtClean="0">
                <a:latin typeface="Gill Sans MT" panose="020B0502020104020203" pitchFamily="34" charset="0"/>
              </a:rPr>
              <a:t>bids</a:t>
            </a:r>
            <a:endParaRPr lang="en-US" sz="3200" dirty="0">
              <a:latin typeface="Gill Sans MT" panose="020B0502020104020203" pitchFamily="34" charset="0"/>
            </a:endParaRPr>
          </a:p>
          <a:p>
            <a:r>
              <a:rPr lang="en-US" sz="3200" dirty="0">
                <a:latin typeface="Gill Sans MT" panose="020B0502020104020203" pitchFamily="34" charset="0"/>
              </a:rPr>
              <a:t>Reallocate funds</a:t>
            </a:r>
          </a:p>
          <a:p>
            <a:r>
              <a:rPr lang="en-US" sz="3200" dirty="0">
                <a:latin typeface="Gill Sans MT" panose="020B0502020104020203" pitchFamily="34" charset="0"/>
              </a:rPr>
              <a:t>Inject local funds</a:t>
            </a:r>
          </a:p>
          <a:p>
            <a:r>
              <a:rPr lang="en-US" sz="3200" dirty="0">
                <a:latin typeface="Gill Sans MT" panose="020B0502020104020203" pitchFamily="34" charset="0"/>
              </a:rPr>
              <a:t>Award to low bidder and execute change order to bring cost down. </a:t>
            </a:r>
          </a:p>
          <a:p>
            <a:endParaRPr lang="en-US" sz="3200" dirty="0">
              <a:latin typeface="Gill Sans MT" panose="020B0502020104020203" pitchFamily="34" charset="0"/>
            </a:endParaRPr>
          </a:p>
          <a:p>
            <a:pPr marL="0" indent="0">
              <a:buNone/>
            </a:pPr>
            <a:r>
              <a:rPr lang="en-US" sz="3200" dirty="0">
                <a:latin typeface="Gill Sans MT" panose="020B0502020104020203" pitchFamily="34" charset="0"/>
              </a:rPr>
              <a:t>Must get approval from OCD to make changes to the plans, execute change orders, or reallocate funds.</a:t>
            </a:r>
          </a:p>
        </p:txBody>
      </p:sp>
    </p:spTree>
    <p:extLst>
      <p:ext uri="{BB962C8B-B14F-4D97-AF65-F5344CB8AC3E}">
        <p14:creationId xmlns:p14="http://schemas.microsoft.com/office/powerpoint/2010/main" val="4397323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46266"/>
            <a:ext cx="7729728" cy="1115560"/>
          </a:xfrm>
        </p:spPr>
        <p:txBody>
          <a:bodyPr>
            <a:noAutofit/>
          </a:bodyPr>
          <a:lstStyle/>
          <a:p>
            <a:pPr algn="ctr"/>
            <a:r>
              <a:rPr lang="en-US" sz="3200" dirty="0">
                <a:latin typeface="Gill Sans MT" panose="020B0502020104020203" pitchFamily="34" charset="0"/>
              </a:rPr>
              <a:t>Next Steps…</a:t>
            </a:r>
          </a:p>
        </p:txBody>
      </p:sp>
      <p:sp>
        <p:nvSpPr>
          <p:cNvPr id="3" name="Content Placeholder 2"/>
          <p:cNvSpPr>
            <a:spLocks noGrp="1"/>
          </p:cNvSpPr>
          <p:nvPr>
            <p:ph idx="1"/>
          </p:nvPr>
        </p:nvSpPr>
        <p:spPr>
          <a:xfrm>
            <a:off x="862061" y="1661825"/>
            <a:ext cx="8596668" cy="3880773"/>
          </a:xfrm>
        </p:spPr>
        <p:txBody>
          <a:bodyPr>
            <a:normAutofit/>
          </a:bodyPr>
          <a:lstStyle/>
          <a:p>
            <a:endParaRPr lang="en-US" sz="2400" dirty="0" smtClean="0">
              <a:latin typeface="Gill Sans MT" panose="020B0502020104020203" pitchFamily="34" charset="0"/>
            </a:endParaRPr>
          </a:p>
          <a:p>
            <a:r>
              <a:rPr lang="en-US" sz="2400" dirty="0" smtClean="0">
                <a:latin typeface="Gill Sans MT" panose="020B0502020104020203" pitchFamily="34" charset="0"/>
              </a:rPr>
              <a:t>Award </a:t>
            </a:r>
            <a:r>
              <a:rPr lang="en-US" sz="2400" dirty="0">
                <a:latin typeface="Gill Sans MT" panose="020B0502020104020203" pitchFamily="34" charset="0"/>
              </a:rPr>
              <a:t>Contract</a:t>
            </a:r>
          </a:p>
          <a:p>
            <a:r>
              <a:rPr lang="en-US" sz="2400" dirty="0">
                <a:latin typeface="Gill Sans MT" panose="020B0502020104020203" pitchFamily="34" charset="0"/>
              </a:rPr>
              <a:t>Execute contract and all required documents</a:t>
            </a:r>
          </a:p>
          <a:p>
            <a:r>
              <a:rPr lang="en-US" sz="2400" dirty="0">
                <a:latin typeface="Gill Sans MT" panose="020B0502020104020203" pitchFamily="34" charset="0"/>
              </a:rPr>
              <a:t>Hold pre-construction conference</a:t>
            </a:r>
          </a:p>
          <a:p>
            <a:r>
              <a:rPr lang="en-US" sz="2400" dirty="0">
                <a:latin typeface="Gill Sans MT" panose="020B0502020104020203" pitchFamily="34" charset="0"/>
              </a:rPr>
              <a:t>Issue notice to proceed</a:t>
            </a:r>
          </a:p>
          <a:p>
            <a:r>
              <a:rPr lang="en-US" sz="2400" dirty="0">
                <a:latin typeface="Gill Sans MT" panose="020B0502020104020203" pitchFamily="34" charset="0"/>
              </a:rPr>
              <a:t>Process any needed change orders correctly</a:t>
            </a:r>
          </a:p>
        </p:txBody>
      </p:sp>
    </p:spTree>
    <p:extLst>
      <p:ext uri="{BB962C8B-B14F-4D97-AF65-F5344CB8AC3E}">
        <p14:creationId xmlns:p14="http://schemas.microsoft.com/office/powerpoint/2010/main" val="21726603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ill Sans MT" panose="020B0502020104020203" pitchFamily="34" charset="0"/>
              </a:rPr>
              <a:t>Engineering	</a:t>
            </a:r>
            <a:endParaRPr lang="en-US" dirty="0">
              <a:latin typeface="Gill Sans MT" panose="020B0502020104020203" pitchFamily="34" charset="0"/>
            </a:endParaRPr>
          </a:p>
        </p:txBody>
      </p:sp>
      <p:sp>
        <p:nvSpPr>
          <p:cNvPr id="3" name="Subtitle 2"/>
          <p:cNvSpPr>
            <a:spLocks noGrp="1"/>
          </p:cNvSpPr>
          <p:nvPr>
            <p:ph type="subTitle" idx="1"/>
          </p:nvPr>
        </p:nvSpPr>
        <p:spPr/>
        <p:txBody>
          <a:bodyPr>
            <a:normAutofit/>
          </a:bodyPr>
          <a:lstStyle/>
          <a:p>
            <a:r>
              <a:rPr lang="en-US" sz="2400" dirty="0" smtClean="0">
                <a:latin typeface="Gill Sans MT" panose="020B0502020104020203" pitchFamily="34" charset="0"/>
              </a:rPr>
              <a:t>Presented by:</a:t>
            </a:r>
          </a:p>
          <a:p>
            <a:r>
              <a:rPr lang="en-US" sz="2400" dirty="0" smtClean="0">
                <a:latin typeface="Gill Sans MT" panose="020B0502020104020203" pitchFamily="34" charset="0"/>
              </a:rPr>
              <a:t>Jeff Tessier</a:t>
            </a:r>
            <a:endParaRPr lang="en-US" sz="2400" dirty="0">
              <a:latin typeface="Gill Sans MT" panose="020B0502020104020203" pitchFamily="34" charset="0"/>
            </a:endParaRPr>
          </a:p>
        </p:txBody>
      </p:sp>
    </p:spTree>
    <p:extLst>
      <p:ext uri="{BB962C8B-B14F-4D97-AF65-F5344CB8AC3E}">
        <p14:creationId xmlns:p14="http://schemas.microsoft.com/office/powerpoint/2010/main" val="263570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6937</TotalTime>
  <Words>6713</Words>
  <Application>Microsoft Office PowerPoint</Application>
  <PresentationFormat>Widescreen</PresentationFormat>
  <Paragraphs>960</Paragraphs>
  <Slides>149</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149</vt:i4>
      </vt:variant>
    </vt:vector>
  </HeadingPairs>
  <TitlesOfParts>
    <vt:vector size="159" baseType="lpstr">
      <vt:lpstr>Arial</vt:lpstr>
      <vt:lpstr>Calibri</vt:lpstr>
      <vt:lpstr>Century Schoolbook</vt:lpstr>
      <vt:lpstr>Corbel</vt:lpstr>
      <vt:lpstr>Gill Sans MT</vt:lpstr>
      <vt:lpstr>Times New Roman</vt:lpstr>
      <vt:lpstr>Trebuchet MS</vt:lpstr>
      <vt:lpstr>Wingdings</vt:lpstr>
      <vt:lpstr>Wingdings 2</vt:lpstr>
      <vt:lpstr>Parcel</vt:lpstr>
      <vt:lpstr>CDBG-CV HVAC Improvements 2021 Grantee Workshop</vt:lpstr>
      <vt:lpstr>Introduction of Staff</vt:lpstr>
      <vt:lpstr>Staff</vt:lpstr>
      <vt:lpstr>Questions &amp; Answers/ Technical Assistance</vt:lpstr>
      <vt:lpstr>Grant Agreement Conditions</vt:lpstr>
      <vt:lpstr>Grant Agreement Conditions</vt:lpstr>
      <vt:lpstr>Grant Agreement Conditions (continued)</vt:lpstr>
      <vt:lpstr>Where are the forms?</vt:lpstr>
      <vt:lpstr>Where are the forms (Cont’d)</vt:lpstr>
      <vt:lpstr>Next Steps</vt:lpstr>
      <vt:lpstr>Risk Analysis</vt:lpstr>
      <vt:lpstr>Contacts</vt:lpstr>
      <vt:lpstr>Financial Management</vt:lpstr>
      <vt:lpstr>Financial Management Section of Grantee Handbook</vt:lpstr>
      <vt:lpstr>Accounting </vt:lpstr>
      <vt:lpstr>Cash Management and Payments 2 CFR 200.305</vt:lpstr>
      <vt:lpstr>Bank Account</vt:lpstr>
      <vt:lpstr>Clearing Account</vt:lpstr>
      <vt:lpstr>Internal Controls and Bonding 2 CFR 200.303 2 CFR 200.304</vt:lpstr>
      <vt:lpstr>Financial Management Questionnaire</vt:lpstr>
      <vt:lpstr>Surety Bond/Insurance Policy</vt:lpstr>
      <vt:lpstr>Audit Requirements 2 CFR Part 200 Subpart F </vt:lpstr>
      <vt:lpstr>Audit Requirements 2 CFR 200.501</vt:lpstr>
      <vt:lpstr>Audit Requirements 2 CFR 200.508</vt:lpstr>
      <vt:lpstr>Audit Requirements </vt:lpstr>
      <vt:lpstr>Audit Requirements</vt:lpstr>
      <vt:lpstr>Requests for Payments (RFP)</vt:lpstr>
      <vt:lpstr>Request for Payment Form</vt:lpstr>
      <vt:lpstr>PowerPoint Presentation</vt:lpstr>
      <vt:lpstr>RFP Form Procedures</vt:lpstr>
      <vt:lpstr>Invoices</vt:lpstr>
      <vt:lpstr>Invoices</vt:lpstr>
      <vt:lpstr>You can monitor deposits online at DOA-OSRAP website.</vt:lpstr>
      <vt:lpstr>Office of Statewide Reporting and Accounting Policy (OSRAP) – Click “Vendor Information” https://www.doa.la.gov/doa/osrap/ </vt:lpstr>
      <vt:lpstr>Then “Vendor Payments – ISIS”</vt:lpstr>
      <vt:lpstr>Enter Taxpayer Identification Number (TIN).</vt:lpstr>
      <vt:lpstr>Click the “Check All” box, then “Payee Search.”</vt:lpstr>
      <vt:lpstr>Under Optional Selection Criteria/Agency choose: 107 DIVISION OF ADMINISTRATION (DOA), then “Find Payments.”</vt:lpstr>
      <vt:lpstr>You get a listing of all DOA payments. More detail can be found by clicking the Check/EFT Number.</vt:lpstr>
      <vt:lpstr>This shows CDBG Grant Agreement (contract) #2000342631 paid on 12/19/19 in the amount of $42,593.41.</vt:lpstr>
      <vt:lpstr>Receipt of Requested Funds</vt:lpstr>
      <vt:lpstr>Program Income 24 CFR 570.489(e) &amp; 24CFR 570.504</vt:lpstr>
      <vt:lpstr>Monitoring</vt:lpstr>
      <vt:lpstr>Frequent Findings or Concerns</vt:lpstr>
      <vt:lpstr>Call In or Email Questions To:</vt:lpstr>
      <vt:lpstr>Civil Rights</vt:lpstr>
      <vt:lpstr>Section 3 (HUD Act of 1968)</vt:lpstr>
      <vt:lpstr>Section 3 (Part 75) Changes</vt:lpstr>
      <vt:lpstr>Goals of Section 3</vt:lpstr>
      <vt:lpstr>Goals of Section 3 (cont’d)</vt:lpstr>
      <vt:lpstr>Goals of Section 3 (cont’d)</vt:lpstr>
      <vt:lpstr>Goals of Section 3 (cont’d)</vt:lpstr>
      <vt:lpstr>Section 3 Utilization Report (due with clear lien to pay retainage and included with closeout documents)</vt:lpstr>
      <vt:lpstr>Certification</vt:lpstr>
      <vt:lpstr>If it’s not in writing, it didn’t happen.</vt:lpstr>
      <vt:lpstr>Limited English Proficiency (LEP)</vt:lpstr>
      <vt:lpstr>LEP (Continued)</vt:lpstr>
      <vt:lpstr>LEP (Continued)</vt:lpstr>
      <vt:lpstr>Section 504</vt:lpstr>
      <vt:lpstr>Minimum 504 Requirements</vt:lpstr>
      <vt:lpstr>Minimum 504 Requirements (cont)</vt:lpstr>
      <vt:lpstr>Self-Evaluation</vt:lpstr>
      <vt:lpstr>Summary of Previous Actions Taken</vt:lpstr>
      <vt:lpstr>Fair Housing</vt:lpstr>
      <vt:lpstr>Requirements of Grantee</vt:lpstr>
      <vt:lpstr>Requirements of Grantee (cont.)</vt:lpstr>
      <vt:lpstr>Fair Housing Assessment</vt:lpstr>
      <vt:lpstr>Fair Housing Assessment (cont.)</vt:lpstr>
      <vt:lpstr>Part III</vt:lpstr>
      <vt:lpstr>Fair Housing Assurance (Exhibits A) </vt:lpstr>
      <vt:lpstr>MBE/WBE</vt:lpstr>
      <vt:lpstr>Equal Employment Opportunity</vt:lpstr>
      <vt:lpstr>Procurement</vt:lpstr>
      <vt:lpstr>Procurement Policy </vt:lpstr>
      <vt:lpstr>Procurement Policy  LCDBG Procurement Procedures (https://www.doa.la.gov/media/ffmp3xi5/lcdbg-procurement-procedures.pdf)</vt:lpstr>
      <vt:lpstr> Procurement Requirements </vt:lpstr>
      <vt:lpstr> Procurement Requirements </vt:lpstr>
      <vt:lpstr> Procurement Requirements </vt:lpstr>
      <vt:lpstr> Procurement Requirements </vt:lpstr>
      <vt:lpstr> Procurement Requirements </vt:lpstr>
      <vt:lpstr> Procurement Requirements </vt:lpstr>
      <vt:lpstr> Procurement Requirements </vt:lpstr>
      <vt:lpstr> Procurement Requirements </vt:lpstr>
      <vt:lpstr> Procurement Requirements </vt:lpstr>
      <vt:lpstr>Other LCDBG Procurement Procedures</vt:lpstr>
      <vt:lpstr>Contractor Clearances</vt:lpstr>
      <vt:lpstr>Recordkeeping for Procurement </vt:lpstr>
      <vt:lpstr>Recordkeeping for Procurement </vt:lpstr>
      <vt:lpstr>Procurement of materials, supplies and construction services </vt:lpstr>
      <vt:lpstr>Procurement of materials, supplies and construction services </vt:lpstr>
      <vt:lpstr>Advertisement for Sealed Bids</vt:lpstr>
      <vt:lpstr>Advertisement for Sealed Bids</vt:lpstr>
      <vt:lpstr>Advertisement for Sealed Bids</vt:lpstr>
      <vt:lpstr>Bid/Contract Documents and Bid Opening</vt:lpstr>
      <vt:lpstr>Important Bid Law Dates</vt:lpstr>
      <vt:lpstr>Important Bid Law Dates addenda</vt:lpstr>
      <vt:lpstr>Procedures for when bids exceed cost estimates </vt:lpstr>
      <vt:lpstr>Next Steps…</vt:lpstr>
      <vt:lpstr>Engineering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Review </vt:lpstr>
      <vt:lpstr>Federal Requirements </vt:lpstr>
      <vt:lpstr>Program Requirements</vt:lpstr>
      <vt:lpstr>Environmental Review Clearance Levels</vt:lpstr>
      <vt:lpstr>Activities Requiring an Environmental Assessment – 58.36</vt:lpstr>
      <vt:lpstr>Categorical Exclusions Subject To 58.5 – 58.35 (a)</vt:lpstr>
      <vt:lpstr>ASTM Phase I Environmental Site Assessment – Required for all HVAC projects</vt:lpstr>
      <vt:lpstr>ASTM Phase I ESA</vt:lpstr>
      <vt:lpstr>ERR Clearance</vt:lpstr>
      <vt:lpstr>Revised Environmental Review Records</vt:lpstr>
      <vt:lpstr>Common Errors</vt:lpstr>
      <vt:lpstr>Questions?? </vt:lpstr>
      <vt:lpstr>Labor Standards </vt:lpstr>
      <vt:lpstr> Five Regulation/Requirements </vt:lpstr>
      <vt:lpstr>What is Davis Bacon?</vt:lpstr>
      <vt:lpstr>Wage Decision</vt:lpstr>
      <vt:lpstr>What is Copeland?</vt:lpstr>
      <vt:lpstr>What Is CWHSSA?</vt:lpstr>
      <vt:lpstr>Examine Labor Exhibits (Section B)</vt:lpstr>
      <vt:lpstr>Verification Of Wage Decision &amp; Contractor Eligibility Form</vt:lpstr>
      <vt:lpstr>Verification Of Wage Decision &amp; Contractor Eligibility form</vt:lpstr>
      <vt:lpstr>Chronological Steps</vt:lpstr>
      <vt:lpstr>17 Chronological Steps (cont’d)</vt:lpstr>
      <vt:lpstr>Finding a current wage decision</vt:lpstr>
      <vt:lpstr>Wage Decisions (cont’d)</vt:lpstr>
      <vt:lpstr>PowerPoint Presentation</vt:lpstr>
      <vt:lpstr>Report of Additional Classification</vt:lpstr>
      <vt:lpstr>Payroll Deductions</vt:lpstr>
      <vt:lpstr>Laborers, Laborers, Laborers</vt:lpstr>
      <vt:lpstr>Final Wage Compliance Report</vt:lpstr>
      <vt:lpstr>Monitoring/Closeout/ Program Amendments</vt:lpstr>
      <vt:lpstr>Desktop Review</vt:lpstr>
      <vt:lpstr> Monitoring </vt:lpstr>
      <vt:lpstr>Closeout</vt:lpstr>
      <vt:lpstr> Closeout </vt:lpstr>
      <vt:lpstr>Program Amendments</vt:lpstr>
      <vt:lpstr>Changes to approved projects</vt:lpstr>
      <vt:lpstr>Changes to approved projects</vt:lpstr>
      <vt:lpstr>PLEASE NOTE:</vt:lpstr>
      <vt:lpstr>Grant Performance Factors </vt:lpstr>
      <vt:lpstr>Contacts</vt:lpstr>
      <vt:lpstr>The End</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Grantee Workshop</dc:title>
  <dc:creator>Fenishia Favorite</dc:creator>
  <cp:lastModifiedBy>Kimberly Rogers (DOA)</cp:lastModifiedBy>
  <cp:revision>65</cp:revision>
  <dcterms:created xsi:type="dcterms:W3CDTF">2020-05-27T12:50:31Z</dcterms:created>
  <dcterms:modified xsi:type="dcterms:W3CDTF">2021-08-04T18:12:58Z</dcterms:modified>
</cp:coreProperties>
</file>