
<file path=[Content_Types].xml><?xml version="1.0" encoding="utf-8"?>
<Types xmlns="http://schemas.openxmlformats.org/package/2006/content-types">
  <Default Extension="bmp" ContentType="image/bmp"/>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9" d="100"/>
          <a:sy n="69" d="100"/>
        </p:scale>
        <p:origin x="48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7BA209EF-8687-4288-9E8E-8FABB6CF27E4}" type="datetimeFigureOut">
              <a:rPr lang="en-US" smtClean="0"/>
              <a:t>9/9/2021</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345989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3907945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15785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155179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7BA209EF-8687-4288-9E8E-8FABB6CF27E4}" type="datetimeFigureOut">
              <a:rPr lang="en-US" smtClean="0"/>
              <a:t>9/9/2021</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267460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417974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363874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265436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132741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7BA209EF-8687-4288-9E8E-8FABB6CF27E4}" type="datetimeFigureOut">
              <a:rPr lang="en-US" smtClean="0"/>
              <a:t>9/9/2021</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AF93B4A-2579-4EE9-BE40-8EC93C632E77}"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3048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7BA209EF-8687-4288-9E8E-8FABB6CF27E4}" type="datetimeFigureOut">
              <a:rPr lang="en-US" smtClean="0"/>
              <a:t>9/9/2021</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58027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7BA209EF-8687-4288-9E8E-8FABB6CF27E4}" type="datetimeFigureOut">
              <a:rPr lang="en-US" smtClean="0"/>
              <a:t>9/9/2021</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AF93B4A-2579-4EE9-BE40-8EC93C632E77}" type="slidenum">
              <a:rPr lang="en-US" smtClean="0"/>
              <a:t>‹#›</a:t>
            </a:fld>
            <a:endParaRPr lang="en-US"/>
          </a:p>
        </p:txBody>
      </p:sp>
    </p:spTree>
    <p:extLst>
      <p:ext uri="{BB962C8B-B14F-4D97-AF65-F5344CB8AC3E}">
        <p14:creationId xmlns:p14="http://schemas.microsoft.com/office/powerpoint/2010/main" val="69717569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hyperlink" Target="https://www.rivers.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hyperlink" Target="http://www.airnav.com/" TargetMode="External"/><Relationship Id="rId1" Type="http://schemas.openxmlformats.org/officeDocument/2006/relationships/slideLayout" Target="../slideLayouts/slideLayout2.xml"/><Relationship Id="rId5" Type="http://schemas.openxmlformats.org/officeDocument/2006/relationships/image" Target="../media/image16.tmp"/><Relationship Id="rId4" Type="http://schemas.openxmlformats.org/officeDocument/2006/relationships/image" Target="../media/image15.tmp"/></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hyperlink" Target="https://nepassisttool.epa.gov/nepassist/entry.html" TargetMode="Externa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hyperlink" Target="https://www.doa.la.gov/doa/ocd-lga/lcdbg-programs/" TargetMode="External"/><Relationship Id="rId2" Type="http://schemas.openxmlformats.org/officeDocument/2006/relationships/hyperlink" Target="https://www.hudexchange.info/programs/environmental-review/federal-related-laws-and-authoriti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sc.fema.gov/portal/hom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hyperlink" Target="https://www.fws.gov/wetlands/Data/Mapper.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hyperlink" Target="http://www.dnr.louisiana.gov/index.cfm?md=pagebuilder&amp;tmp=home&amp;pid=92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hyperlink" Target="https://www.fws.gov/ecological-services/habitat-conservation/cbra/maps/a/LA.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hyperlink" Target="https://www.epa.gov/dwssa/map-sole-source-aquifer-loc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3420" y="2411303"/>
            <a:ext cx="9068586" cy="2590800"/>
          </a:xfrm>
        </p:spPr>
        <p:txBody>
          <a:bodyPr>
            <a:normAutofit fontScale="90000"/>
          </a:bodyPr>
          <a:lstStyle/>
          <a:p>
            <a:r>
              <a:rPr lang="en-US" dirty="0" smtClean="0"/>
              <a:t>Map Requirements for the Environmental Review Record</a:t>
            </a:r>
            <a:endParaRPr lang="en-US" dirty="0"/>
          </a:p>
        </p:txBody>
      </p:sp>
    </p:spTree>
    <p:extLst>
      <p:ext uri="{BB962C8B-B14F-4D97-AF65-F5344CB8AC3E}">
        <p14:creationId xmlns:p14="http://schemas.microsoft.com/office/powerpoint/2010/main" val="2664086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1" y="708660"/>
            <a:ext cx="3950970" cy="2411730"/>
          </a:xfrm>
        </p:spPr>
        <p:txBody>
          <a:bodyPr/>
          <a:lstStyle/>
          <a:p>
            <a:r>
              <a:rPr lang="en-US" dirty="0" smtClean="0"/>
              <a:t>There are two Sole Source Aquifer regions in Louisiana (Region 6 and Region 4)</a:t>
            </a:r>
          </a:p>
          <a:p>
            <a:r>
              <a:rPr lang="en-US" dirty="0" smtClean="0"/>
              <a:t>If the project area falls in one of these regions, zoom in to identify the general location on the map</a:t>
            </a:r>
          </a:p>
          <a:p>
            <a:pPr marL="0" indent="0">
              <a:buNone/>
            </a:pPr>
            <a:endParaRPr lang="en-US" dirty="0"/>
          </a:p>
        </p:txBody>
      </p:sp>
      <p:pic>
        <p:nvPicPr>
          <p:cNvPr id="13" name="Picture 1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520" y="527539"/>
            <a:ext cx="5190729" cy="3730315"/>
          </a:xfrm>
          <a:prstGeom prst="rect">
            <a:avLst/>
          </a:prstGeom>
        </p:spPr>
      </p:pic>
      <p:sp>
        <p:nvSpPr>
          <p:cNvPr id="4" name="TextBox 3"/>
          <p:cNvSpPr txBox="1"/>
          <p:nvPr/>
        </p:nvSpPr>
        <p:spPr>
          <a:xfrm>
            <a:off x="2475030" y="4625888"/>
            <a:ext cx="395097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If the project is not in a Sole Source Aquifer, mark the general location on a zoomed out map</a:t>
            </a:r>
            <a:endParaRPr lang="en-US" dirty="0"/>
          </a:p>
        </p:txBody>
      </p:sp>
      <p:cxnSp>
        <p:nvCxnSpPr>
          <p:cNvPr id="15" name="Straight Arrow Connector 14"/>
          <p:cNvCxnSpPr/>
          <p:nvPr/>
        </p:nvCxnSpPr>
        <p:spPr>
          <a:xfrm flipH="1">
            <a:off x="6837620" y="2983230"/>
            <a:ext cx="306270" cy="4800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000" y="2546642"/>
            <a:ext cx="5307506" cy="3790458"/>
          </a:xfrm>
          <a:prstGeom prst="rect">
            <a:avLst/>
          </a:prstGeom>
        </p:spPr>
      </p:pic>
      <p:cxnSp>
        <p:nvCxnSpPr>
          <p:cNvPr id="18" name="Straight Arrow Connector 17"/>
          <p:cNvCxnSpPr/>
          <p:nvPr/>
        </p:nvCxnSpPr>
        <p:spPr>
          <a:xfrm>
            <a:off x="9498330" y="5497830"/>
            <a:ext cx="514350" cy="44577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50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 and Scenic Rivers</a:t>
            </a:r>
            <a:endParaRPr lang="en-US" dirty="0"/>
          </a:p>
        </p:txBody>
      </p:sp>
      <p:sp>
        <p:nvSpPr>
          <p:cNvPr id="3" name="Content Placeholder 2"/>
          <p:cNvSpPr>
            <a:spLocks noGrp="1"/>
          </p:cNvSpPr>
          <p:nvPr>
            <p:ph idx="1"/>
          </p:nvPr>
        </p:nvSpPr>
        <p:spPr>
          <a:xfrm>
            <a:off x="1066800" y="2103120"/>
            <a:ext cx="3802380" cy="3931920"/>
          </a:xfrm>
        </p:spPr>
        <p:txBody>
          <a:bodyPr/>
          <a:lstStyle/>
          <a:p>
            <a:r>
              <a:rPr lang="en-US" dirty="0">
                <a:hlinkClick r:id="rId2"/>
              </a:rPr>
              <a:t>https://www.rivers.gov</a:t>
            </a:r>
            <a:r>
              <a:rPr lang="en-US" dirty="0" smtClean="0">
                <a:hlinkClick r:id="rId2"/>
              </a:rPr>
              <a:t>/</a:t>
            </a:r>
            <a:r>
              <a:rPr lang="en-US" dirty="0" smtClean="0"/>
              <a:t> </a:t>
            </a:r>
          </a:p>
          <a:p>
            <a:r>
              <a:rPr lang="en-US" dirty="0" smtClean="0"/>
              <a:t>Scroll down to “National Wild and Scenic Rivers Story Map” and click “View the Map”</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162" y="1679427"/>
            <a:ext cx="6045398" cy="4536538"/>
          </a:xfrm>
          <a:prstGeom prst="rect">
            <a:avLst/>
          </a:prstGeom>
        </p:spPr>
      </p:pic>
    </p:spTree>
    <p:extLst>
      <p:ext uri="{BB962C8B-B14F-4D97-AF65-F5344CB8AC3E}">
        <p14:creationId xmlns:p14="http://schemas.microsoft.com/office/powerpoint/2010/main" val="1096003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00380" y="1165860"/>
            <a:ext cx="5757338" cy="4336515"/>
          </a:xfrm>
        </p:spPr>
      </p:pic>
      <p:sp>
        <p:nvSpPr>
          <p:cNvPr id="6" name="TextBox 5"/>
          <p:cNvSpPr txBox="1"/>
          <p:nvPr/>
        </p:nvSpPr>
        <p:spPr>
          <a:xfrm>
            <a:off x="868681" y="2041455"/>
            <a:ext cx="448056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only Wild and Scenic River in Louisiana is Saline Bayou</a:t>
            </a:r>
          </a:p>
          <a:p>
            <a:pPr marL="285750" indent="-285750">
              <a:buFont typeface="Arial" panose="020B0604020202020204" pitchFamily="34" charset="0"/>
              <a:buChar char="•"/>
            </a:pPr>
            <a:r>
              <a:rPr lang="en-US" dirty="0" smtClean="0"/>
              <a:t>Mark where your location is in reference to Saline Bayou</a:t>
            </a:r>
          </a:p>
          <a:p>
            <a:pPr marL="285750" indent="-285750">
              <a:buFont typeface="Arial" panose="020B0604020202020204" pitchFamily="34" charset="0"/>
              <a:buChar char="•"/>
            </a:pPr>
            <a:r>
              <a:rPr lang="en-US" dirty="0" smtClean="0"/>
              <a:t>We require that you list the rivers that are being studied as potential components of the Wild and Scenic River System. However, you do not have to provide a map for those. </a:t>
            </a:r>
            <a:endParaRPr lang="en-US" dirty="0"/>
          </a:p>
        </p:txBody>
      </p:sp>
      <p:cxnSp>
        <p:nvCxnSpPr>
          <p:cNvPr id="8" name="Straight Arrow Connector 7"/>
          <p:cNvCxnSpPr/>
          <p:nvPr/>
        </p:nvCxnSpPr>
        <p:spPr>
          <a:xfrm>
            <a:off x="7909560" y="3669030"/>
            <a:ext cx="320040" cy="27432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4784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90" y="388498"/>
            <a:ext cx="10058400" cy="1371600"/>
          </a:xfrm>
        </p:spPr>
        <p:txBody>
          <a:bodyPr/>
          <a:lstStyle/>
          <a:p>
            <a:r>
              <a:rPr lang="en-US" dirty="0" smtClean="0"/>
              <a:t>Airport/Military Airfields Map</a:t>
            </a:r>
            <a:endParaRPr lang="en-US" dirty="0"/>
          </a:p>
        </p:txBody>
      </p:sp>
      <p:sp>
        <p:nvSpPr>
          <p:cNvPr id="3" name="Content Placeholder 2"/>
          <p:cNvSpPr>
            <a:spLocks noGrp="1"/>
          </p:cNvSpPr>
          <p:nvPr>
            <p:ph idx="1"/>
          </p:nvPr>
        </p:nvSpPr>
        <p:spPr>
          <a:xfrm>
            <a:off x="876300" y="1811595"/>
            <a:ext cx="4488180" cy="1543050"/>
          </a:xfrm>
        </p:spPr>
        <p:txBody>
          <a:bodyPr/>
          <a:lstStyle/>
          <a:p>
            <a:r>
              <a:rPr lang="en-US" dirty="0" smtClean="0"/>
              <a:t>To find airport maps, first go to </a:t>
            </a:r>
            <a:r>
              <a:rPr lang="en-US" dirty="0" smtClean="0">
                <a:hlinkClick r:id="rId2"/>
              </a:rPr>
              <a:t>www.airnav.com</a:t>
            </a:r>
            <a:r>
              <a:rPr lang="en-US" dirty="0" smtClean="0"/>
              <a:t> and search for the entity. It will provide a list of airports in the area</a:t>
            </a:r>
            <a:endParaRPr lang="en-US" dirty="0"/>
          </a:p>
        </p:txBody>
      </p:sp>
      <p:sp>
        <p:nvSpPr>
          <p:cNvPr id="4" name="Content Placeholder 2"/>
          <p:cNvSpPr txBox="1">
            <a:spLocks/>
          </p:cNvSpPr>
          <p:nvPr/>
        </p:nvSpPr>
        <p:spPr>
          <a:xfrm>
            <a:off x="876300" y="4777740"/>
            <a:ext cx="4488180" cy="1686432"/>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dirty="0" smtClean="0"/>
              <a:t>Finally, provide a Military Airfield map by searching for “Louisiana Military Airfield Map” on google maps and identifying Barksdale Air Force Base, Polk Army Airfield, and Naval Air Station Join Reserve Base New Orleans</a:t>
            </a:r>
            <a:endParaRPr lang="en-US" dirty="0"/>
          </a:p>
        </p:txBody>
      </p:sp>
      <p:sp>
        <p:nvSpPr>
          <p:cNvPr id="5" name="Content Placeholder 2"/>
          <p:cNvSpPr txBox="1">
            <a:spLocks/>
          </p:cNvSpPr>
          <p:nvPr/>
        </p:nvSpPr>
        <p:spPr>
          <a:xfrm>
            <a:off x="876300" y="3054226"/>
            <a:ext cx="4488180" cy="1826481"/>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r>
              <a:rPr lang="en-US" dirty="0" smtClean="0"/>
              <a:t>Then go to google maps and measure the distance between the project area and airport by right clicking on the target area and choosing “measure distance” and then clicking on the airport </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880" y="1811594"/>
            <a:ext cx="5556812" cy="4109145"/>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136" y="1811593"/>
            <a:ext cx="5646555" cy="4109145"/>
          </a:xfrm>
          <a:prstGeom prst="rect">
            <a:avLst/>
          </a:prstGeom>
        </p:spPr>
      </p:pic>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7855" y="1546453"/>
            <a:ext cx="6527115" cy="4842027"/>
          </a:xfrm>
          <a:prstGeom prst="rect">
            <a:avLst/>
          </a:prstGeom>
        </p:spPr>
      </p:pic>
      <p:sp>
        <p:nvSpPr>
          <p:cNvPr id="11" name="Oval 10"/>
          <p:cNvSpPr/>
          <p:nvPr/>
        </p:nvSpPr>
        <p:spPr>
          <a:xfrm>
            <a:off x="7886700" y="2558659"/>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507730" y="3614645"/>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0831980" y="5012299"/>
            <a:ext cx="1062990" cy="25152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2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Justice Map</a:t>
            </a:r>
            <a:endParaRPr lang="en-US" dirty="0"/>
          </a:p>
        </p:txBody>
      </p:sp>
      <p:sp>
        <p:nvSpPr>
          <p:cNvPr id="4" name="Content Placeholder 3"/>
          <p:cNvSpPr txBox="1">
            <a:spLocks noGrp="1"/>
          </p:cNvSpPr>
          <p:nvPr>
            <p:ph idx="1"/>
          </p:nvPr>
        </p:nvSpPr>
        <p:spPr>
          <a:xfrm>
            <a:off x="1066800" y="1794510"/>
            <a:ext cx="10058400" cy="923330"/>
          </a:xfrm>
          <a:prstGeom prst="rect">
            <a:avLst/>
          </a:prstGeom>
          <a:noFill/>
        </p:spPr>
        <p:txBody>
          <a:bodyPr wrap="square" rtlCol="0">
            <a:spAutoFit/>
          </a:bodyPr>
          <a:lstStyle/>
          <a:p>
            <a:r>
              <a:rPr lang="en-US" dirty="0" smtClean="0"/>
              <a:t>This map can mimic the outline of the Project Map. However, it needs to identify the concentrations of low/mod and minority persons, as well as include the percentages associated with these categories. </a:t>
            </a: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14" y="402564"/>
            <a:ext cx="9233066" cy="6112801"/>
          </a:xfrm>
          <a:prstGeom prst="rect">
            <a:avLst/>
          </a:prstGeom>
        </p:spPr>
      </p:pic>
      <p:sp>
        <p:nvSpPr>
          <p:cNvPr id="9" name="Oval 8"/>
          <p:cNvSpPr/>
          <p:nvPr/>
        </p:nvSpPr>
        <p:spPr>
          <a:xfrm>
            <a:off x="2571750" y="5646420"/>
            <a:ext cx="2651760" cy="94099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26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NEPAssist</a:t>
            </a:r>
            <a:r>
              <a:rPr lang="en-US" dirty="0" smtClean="0"/>
              <a:t> Map</a:t>
            </a:r>
            <a:endParaRPr lang="en-US" dirty="0"/>
          </a:p>
        </p:txBody>
      </p:sp>
      <p:sp>
        <p:nvSpPr>
          <p:cNvPr id="3" name="Content Placeholder 2"/>
          <p:cNvSpPr>
            <a:spLocks noGrp="1"/>
          </p:cNvSpPr>
          <p:nvPr>
            <p:ph idx="1"/>
          </p:nvPr>
        </p:nvSpPr>
        <p:spPr>
          <a:xfrm>
            <a:off x="1066800" y="1936698"/>
            <a:ext cx="4305300" cy="3931920"/>
          </a:xfrm>
        </p:spPr>
        <p:txBody>
          <a:bodyPr/>
          <a:lstStyle/>
          <a:p>
            <a:r>
              <a:rPr lang="en-US" dirty="0">
                <a:hlinkClick r:id="rId2"/>
              </a:rPr>
              <a:t>https://</a:t>
            </a:r>
            <a:r>
              <a:rPr lang="en-US" dirty="0" smtClean="0">
                <a:hlinkClick r:id="rId2"/>
              </a:rPr>
              <a:t>nepassisttool.epa.gov/nepassist/entry.html</a:t>
            </a:r>
            <a:r>
              <a:rPr lang="en-US" dirty="0" smtClean="0"/>
              <a:t> enter the name of the entity in the search bar</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230" y="705729"/>
            <a:ext cx="2366010" cy="1377471"/>
          </a:xfrm>
          <a:prstGeom prst="rect">
            <a:avLst/>
          </a:prstGeom>
        </p:spPr>
      </p:pic>
      <p:sp>
        <p:nvSpPr>
          <p:cNvPr id="6" name="TextBox 5"/>
          <p:cNvSpPr txBox="1"/>
          <p:nvPr/>
        </p:nvSpPr>
        <p:spPr>
          <a:xfrm>
            <a:off x="1066800" y="2979328"/>
            <a:ext cx="395478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Next, zoom in on the project area to show ongoing </a:t>
            </a:r>
            <a:r>
              <a:rPr lang="en-US" dirty="0" err="1" smtClean="0"/>
              <a:t>NEPAssist</a:t>
            </a:r>
            <a:r>
              <a:rPr lang="en-US" dirty="0" smtClean="0"/>
              <a:t> Reports in that area</a:t>
            </a:r>
            <a:endParaRPr lang="en-US" dirty="0"/>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460" y="2327379"/>
            <a:ext cx="5920740" cy="4359226"/>
          </a:xfrm>
          <a:prstGeom prst="rect">
            <a:avLst/>
          </a:prstGeom>
        </p:spPr>
      </p:pic>
    </p:spTree>
    <p:extLst>
      <p:ext uri="{BB962C8B-B14F-4D97-AF65-F5344CB8AC3E}">
        <p14:creationId xmlns:p14="http://schemas.microsoft.com/office/powerpoint/2010/main" val="1205179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a:hlinkClick r:id="rId2"/>
              </a:rPr>
              <a:t>https://www.hudexchange.info/programs/environmental-review/federal-related-laws-and-authorities</a:t>
            </a:r>
            <a:r>
              <a:rPr lang="en-US" dirty="0" smtClean="0">
                <a:hlinkClick r:id="rId2"/>
              </a:rPr>
              <a:t>/</a:t>
            </a:r>
            <a:r>
              <a:rPr lang="en-US" dirty="0" smtClean="0"/>
              <a:t> is a great resource for extra information regarding the ERR, as well as the </a:t>
            </a:r>
            <a:r>
              <a:rPr lang="en-US" dirty="0"/>
              <a:t>OCD-LGA </a:t>
            </a:r>
            <a:r>
              <a:rPr lang="en-US" dirty="0" smtClean="0"/>
              <a:t>website (</a:t>
            </a:r>
            <a:r>
              <a:rPr lang="en-US" dirty="0" smtClean="0">
                <a:hlinkClick r:id="rId3"/>
              </a:rPr>
              <a:t>https</a:t>
            </a:r>
            <a:r>
              <a:rPr lang="en-US" dirty="0">
                <a:hlinkClick r:id="rId3"/>
              </a:rPr>
              <a:t>://www.doa.la.gov/doa/ocd-lga/lcdbg-programs</a:t>
            </a:r>
            <a:r>
              <a:rPr lang="en-US" dirty="0" smtClean="0">
                <a:hlinkClick r:id="rId3"/>
              </a:rPr>
              <a:t>/</a:t>
            </a:r>
            <a:r>
              <a:rPr lang="en-US" dirty="0" smtClean="0"/>
              <a:t>)</a:t>
            </a:r>
          </a:p>
          <a:p>
            <a:r>
              <a:rPr lang="en-US" dirty="0" smtClean="0"/>
              <a:t> Reminder: Every map needs to be referenced on the Statutory Checklist, including dates for the Flood Insurance Rate Map</a:t>
            </a:r>
            <a:endParaRPr lang="en-US" dirty="0"/>
          </a:p>
        </p:txBody>
      </p:sp>
    </p:spTree>
    <p:extLst>
      <p:ext uri="{BB962C8B-B14F-4D97-AF65-F5344CB8AC3E}">
        <p14:creationId xmlns:p14="http://schemas.microsoft.com/office/powerpoint/2010/main" val="3759362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Required Maps</a:t>
            </a:r>
            <a:endParaRPr lang="en-US" dirty="0"/>
          </a:p>
        </p:txBody>
      </p:sp>
      <p:sp>
        <p:nvSpPr>
          <p:cNvPr id="3" name="Content Placeholder 2"/>
          <p:cNvSpPr>
            <a:spLocks noGrp="1"/>
          </p:cNvSpPr>
          <p:nvPr>
            <p:ph idx="1"/>
          </p:nvPr>
        </p:nvSpPr>
        <p:spPr>
          <a:xfrm>
            <a:off x="1066800" y="2103120"/>
            <a:ext cx="4383024" cy="3931920"/>
          </a:xfrm>
        </p:spPr>
        <p:txBody>
          <a:bodyPr/>
          <a:lstStyle/>
          <a:p>
            <a:r>
              <a:rPr lang="en-US" dirty="0" smtClean="0"/>
              <a:t>Project map </a:t>
            </a:r>
          </a:p>
          <a:p>
            <a:r>
              <a:rPr lang="en-US" dirty="0" smtClean="0"/>
              <a:t>Floodplain map </a:t>
            </a:r>
          </a:p>
          <a:p>
            <a:r>
              <a:rPr lang="en-US" dirty="0" smtClean="0"/>
              <a:t>Wetland Inventory map</a:t>
            </a:r>
          </a:p>
          <a:p>
            <a:r>
              <a:rPr lang="en-US" dirty="0" smtClean="0"/>
              <a:t>Coastal Zone map</a:t>
            </a:r>
          </a:p>
          <a:p>
            <a:r>
              <a:rPr lang="en-US" dirty="0" smtClean="0"/>
              <a:t>Coastal Zone Barrier map</a:t>
            </a:r>
          </a:p>
          <a:p>
            <a:r>
              <a:rPr lang="en-US" dirty="0" smtClean="0"/>
              <a:t>Sole Source Aquifers map</a:t>
            </a:r>
          </a:p>
          <a:p>
            <a:r>
              <a:rPr lang="en-US" dirty="0" smtClean="0"/>
              <a:t>Wild and Scenic Rivers map</a:t>
            </a:r>
          </a:p>
          <a:p>
            <a:r>
              <a:rPr lang="en-US" dirty="0" smtClean="0"/>
              <a:t>Airport/Military Airfield maps</a:t>
            </a:r>
          </a:p>
          <a:p>
            <a:r>
              <a:rPr lang="en-US" dirty="0" smtClean="0"/>
              <a:t>Environmental Justice map</a:t>
            </a:r>
          </a:p>
          <a:p>
            <a:r>
              <a:rPr lang="en-US" dirty="0" err="1" smtClean="0"/>
              <a:t>NEPAssist</a:t>
            </a:r>
            <a:r>
              <a:rPr lang="en-US" dirty="0" smtClean="0"/>
              <a:t> Map </a:t>
            </a:r>
          </a:p>
          <a:p>
            <a:endParaRPr lang="en-US" dirty="0"/>
          </a:p>
        </p:txBody>
      </p:sp>
      <p:sp>
        <p:nvSpPr>
          <p:cNvPr id="4" name="TextBox 3"/>
          <p:cNvSpPr txBox="1"/>
          <p:nvPr/>
        </p:nvSpPr>
        <p:spPr>
          <a:xfrm>
            <a:off x="2862072" y="2014194"/>
            <a:ext cx="5422392" cy="646331"/>
          </a:xfrm>
          <a:prstGeom prst="rect">
            <a:avLst/>
          </a:prstGeom>
          <a:noFill/>
        </p:spPr>
        <p:txBody>
          <a:bodyPr wrap="square" rtlCol="0">
            <a:spAutoFit/>
          </a:bodyPr>
          <a:lstStyle/>
          <a:p>
            <a:r>
              <a:rPr lang="en-US" dirty="0" smtClean="0"/>
              <a:t>This map is the same map that was approved at the end of the application process. </a:t>
            </a:r>
            <a:endParaRPr lang="en-US" dirty="0"/>
          </a:p>
        </p:txBody>
      </p:sp>
    </p:spTree>
    <p:extLst>
      <p:ext uri="{BB962C8B-B14F-4D97-AF65-F5344CB8AC3E}">
        <p14:creationId xmlns:p14="http://schemas.microsoft.com/office/powerpoint/2010/main" val="104605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Floodplain Map</a:t>
            </a:r>
            <a:endParaRPr lang="en-US" dirty="0"/>
          </a:p>
        </p:txBody>
      </p:sp>
      <p:sp>
        <p:nvSpPr>
          <p:cNvPr id="3" name="Content Placeholder 2"/>
          <p:cNvSpPr>
            <a:spLocks noGrp="1"/>
          </p:cNvSpPr>
          <p:nvPr>
            <p:ph idx="1"/>
          </p:nvPr>
        </p:nvSpPr>
        <p:spPr>
          <a:xfrm>
            <a:off x="1066800" y="2103120"/>
            <a:ext cx="3432048" cy="3931920"/>
          </a:xfrm>
        </p:spPr>
        <p:txBody>
          <a:bodyPr/>
          <a:lstStyle/>
          <a:p>
            <a:r>
              <a:rPr lang="en-US" dirty="0">
                <a:hlinkClick r:id="rId2"/>
              </a:rPr>
              <a:t>https://</a:t>
            </a:r>
            <a:r>
              <a:rPr lang="en-US" dirty="0" smtClean="0">
                <a:hlinkClick r:id="rId2"/>
              </a:rPr>
              <a:t>msc.fema.gov/portal/home</a:t>
            </a:r>
            <a:r>
              <a:rPr lang="en-US" dirty="0" smtClean="0"/>
              <a:t> </a:t>
            </a:r>
          </a:p>
          <a:p>
            <a:r>
              <a:rPr lang="en-US" dirty="0" smtClean="0"/>
              <a:t>This map must be completed regardless of a Floodplain Analysis 8-step process being required</a:t>
            </a:r>
          </a:p>
          <a:p>
            <a:r>
              <a:rPr lang="en-US" dirty="0" smtClean="0"/>
              <a:t>On this screen, search for the entity and click on Dynamic map for a printable version</a:t>
            </a:r>
            <a:endParaRPr lang="en-US" dirty="0"/>
          </a:p>
        </p:txBody>
      </p:sp>
      <p:pic>
        <p:nvPicPr>
          <p:cNvPr id="6" name="Picture 5"/>
          <p:cNvPicPr/>
          <p:nvPr/>
        </p:nvPicPr>
        <p:blipFill rotWithShape="1">
          <a:blip r:embed="rId3"/>
          <a:srcRect l="26409" t="9356" r="39670" b="-323"/>
          <a:stretch/>
        </p:blipFill>
        <p:spPr bwMode="auto">
          <a:xfrm>
            <a:off x="4498848" y="1734439"/>
            <a:ext cx="7080250" cy="45046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99515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156" y="585534"/>
            <a:ext cx="7502444" cy="5559847"/>
          </a:xfrm>
        </p:spPr>
      </p:pic>
      <p:sp>
        <p:nvSpPr>
          <p:cNvPr id="8" name="Oval 7"/>
          <p:cNvSpPr/>
          <p:nvPr/>
        </p:nvSpPr>
        <p:spPr>
          <a:xfrm>
            <a:off x="3993746" y="3520440"/>
            <a:ext cx="969264" cy="4754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83211" y="3520440"/>
            <a:ext cx="969264" cy="4754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41003" y="1766114"/>
            <a:ext cx="2459736" cy="3416320"/>
          </a:xfrm>
          <a:prstGeom prst="rect">
            <a:avLst/>
          </a:prstGeom>
          <a:noFill/>
        </p:spPr>
        <p:txBody>
          <a:bodyPr wrap="square" rtlCol="0">
            <a:spAutoFit/>
          </a:bodyPr>
          <a:lstStyle/>
          <a:p>
            <a:r>
              <a:rPr lang="en-US" dirty="0" smtClean="0"/>
              <a:t>-These are the dates that need to be referenced on the Statutory Checklist, not the date exported</a:t>
            </a:r>
          </a:p>
          <a:p>
            <a:r>
              <a:rPr lang="en-US" dirty="0" smtClean="0"/>
              <a:t>-the target area needs to be identified on the map (rectangle outline on current map)</a:t>
            </a:r>
            <a:endParaRPr lang="en-US" dirty="0"/>
          </a:p>
        </p:txBody>
      </p:sp>
      <p:sp>
        <p:nvSpPr>
          <p:cNvPr id="11" name="Rounded Rectangle 10"/>
          <p:cNvSpPr/>
          <p:nvPr/>
        </p:nvSpPr>
        <p:spPr>
          <a:xfrm>
            <a:off x="2552475" y="1417320"/>
            <a:ext cx="545055" cy="94869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3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Wetland Inventory Map</a:t>
            </a:r>
            <a:endParaRPr lang="en-US" dirty="0"/>
          </a:p>
        </p:txBody>
      </p:sp>
      <p:sp>
        <p:nvSpPr>
          <p:cNvPr id="3" name="Content Placeholder 2"/>
          <p:cNvSpPr>
            <a:spLocks noGrp="1"/>
          </p:cNvSpPr>
          <p:nvPr>
            <p:ph idx="1"/>
          </p:nvPr>
        </p:nvSpPr>
        <p:spPr>
          <a:xfrm>
            <a:off x="849630" y="1936698"/>
            <a:ext cx="4465320" cy="3931920"/>
          </a:xfrm>
        </p:spPr>
        <p:txBody>
          <a:bodyPr/>
          <a:lstStyle/>
          <a:p>
            <a:r>
              <a:rPr lang="en-US" b="1" u="sng" dirty="0">
                <a:hlinkClick r:id="rId2"/>
              </a:rPr>
              <a:t>https://www.fws.gov/wetlands/Data/Mapper.html</a:t>
            </a:r>
            <a:r>
              <a:rPr lang="en-US" b="1" dirty="0"/>
              <a:t> </a:t>
            </a:r>
            <a:endParaRPr lang="en-US" b="1" dirty="0" smtClean="0"/>
          </a:p>
          <a:p>
            <a:r>
              <a:rPr lang="en-US" dirty="0" smtClean="0"/>
              <a:t>This map must be included regardless of a Wetland Analysis 8-step process being required. </a:t>
            </a:r>
          </a:p>
          <a:p>
            <a:r>
              <a:rPr lang="en-US" dirty="0" smtClean="0"/>
              <a:t>Click on the Wetland Mapper icon.</a:t>
            </a:r>
            <a:endParaRPr lang="en-US" dirty="0"/>
          </a:p>
        </p:txBody>
      </p:sp>
      <p:sp>
        <p:nvSpPr>
          <p:cNvPr id="4" name="TextBox 3"/>
          <p:cNvSpPr txBox="1"/>
          <p:nvPr/>
        </p:nvSpPr>
        <p:spPr>
          <a:xfrm>
            <a:off x="6972300" y="2594610"/>
            <a:ext cx="184731" cy="369332"/>
          </a:xfrm>
          <a:prstGeom prst="rect">
            <a:avLst/>
          </a:prstGeom>
          <a:noFill/>
        </p:spPr>
        <p:txBody>
          <a:bodyPr wrap="none" rtlCol="0">
            <a:spAutoFit/>
          </a:bodyPr>
          <a:lstStyle/>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1690746"/>
            <a:ext cx="6041593" cy="4618613"/>
          </a:xfrm>
          <a:prstGeom prst="rect">
            <a:avLst/>
          </a:prstGeom>
        </p:spPr>
      </p:pic>
      <p:cxnSp>
        <p:nvCxnSpPr>
          <p:cNvPr id="7" name="Straight Arrow Connector 6"/>
          <p:cNvCxnSpPr/>
          <p:nvPr/>
        </p:nvCxnSpPr>
        <p:spPr>
          <a:xfrm>
            <a:off x="5547360" y="4343400"/>
            <a:ext cx="914400" cy="914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63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16" y="286068"/>
            <a:ext cx="8464733" cy="6333277"/>
          </a:xfrm>
        </p:spPr>
      </p:pic>
      <p:sp>
        <p:nvSpPr>
          <p:cNvPr id="7" name="TextBox 6"/>
          <p:cNvSpPr txBox="1"/>
          <p:nvPr/>
        </p:nvSpPr>
        <p:spPr>
          <a:xfrm>
            <a:off x="8926830" y="800100"/>
            <a:ext cx="2766060" cy="1200329"/>
          </a:xfrm>
          <a:prstGeom prst="rect">
            <a:avLst/>
          </a:prstGeom>
          <a:noFill/>
        </p:spPr>
        <p:txBody>
          <a:bodyPr wrap="square" rtlCol="0">
            <a:spAutoFit/>
          </a:bodyPr>
          <a:lstStyle/>
          <a:p>
            <a:r>
              <a:rPr lang="en-US" dirty="0" smtClean="0"/>
              <a:t>-Once you reach this screen, search the entity by clicking “Find Location”</a:t>
            </a:r>
          </a:p>
        </p:txBody>
      </p:sp>
      <p:sp>
        <p:nvSpPr>
          <p:cNvPr id="8" name="TextBox 7"/>
          <p:cNvSpPr txBox="1"/>
          <p:nvPr/>
        </p:nvSpPr>
        <p:spPr>
          <a:xfrm>
            <a:off x="8926830" y="2480310"/>
            <a:ext cx="2400300" cy="2308324"/>
          </a:xfrm>
          <a:prstGeom prst="rect">
            <a:avLst/>
          </a:prstGeom>
          <a:noFill/>
        </p:spPr>
        <p:txBody>
          <a:bodyPr wrap="square" rtlCol="0">
            <a:spAutoFit/>
          </a:bodyPr>
          <a:lstStyle/>
          <a:p>
            <a:r>
              <a:rPr lang="en-US" dirty="0" smtClean="0"/>
              <a:t>-For easier access to street views, click “</a:t>
            </a:r>
            <a:r>
              <a:rPr lang="en-US" dirty="0" err="1" smtClean="0"/>
              <a:t>Basemaps</a:t>
            </a:r>
            <a:r>
              <a:rPr lang="en-US" dirty="0" smtClean="0"/>
              <a:t>” and “Streets”</a:t>
            </a:r>
          </a:p>
          <a:p>
            <a:r>
              <a:rPr lang="en-US" dirty="0" smtClean="0"/>
              <a:t>-Make sure to include an outline of the project area on the map</a:t>
            </a:r>
            <a:endParaRPr lang="en-US" dirty="0"/>
          </a:p>
        </p:txBody>
      </p:sp>
      <p:sp>
        <p:nvSpPr>
          <p:cNvPr id="9" name="Oval 8"/>
          <p:cNvSpPr/>
          <p:nvPr/>
        </p:nvSpPr>
        <p:spPr>
          <a:xfrm>
            <a:off x="822960" y="925830"/>
            <a:ext cx="937260" cy="29718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771" y="1211580"/>
            <a:ext cx="937260" cy="29718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524750" y="594360"/>
            <a:ext cx="937260" cy="3314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Zone Map</a:t>
            </a:r>
            <a:endParaRPr lang="en-US" dirty="0"/>
          </a:p>
        </p:txBody>
      </p:sp>
      <p:sp>
        <p:nvSpPr>
          <p:cNvPr id="3" name="Content Placeholder 2"/>
          <p:cNvSpPr>
            <a:spLocks noGrp="1"/>
          </p:cNvSpPr>
          <p:nvPr>
            <p:ph idx="1"/>
          </p:nvPr>
        </p:nvSpPr>
        <p:spPr>
          <a:xfrm>
            <a:off x="1066800" y="2103120"/>
            <a:ext cx="4591050" cy="2183130"/>
          </a:xfrm>
        </p:spPr>
        <p:txBody>
          <a:bodyPr/>
          <a:lstStyle/>
          <a:p>
            <a:r>
              <a:rPr lang="en-US" dirty="0">
                <a:hlinkClick r:id="rId2"/>
              </a:rPr>
              <a:t>http://</a:t>
            </a:r>
            <a:r>
              <a:rPr lang="en-US" dirty="0" smtClean="0">
                <a:hlinkClick r:id="rId2"/>
              </a:rPr>
              <a:t>www.dnr.louisiana.gov/index.cfm?md=pagebuilder&amp;tmp=home&amp;pid=928</a:t>
            </a:r>
            <a:r>
              <a:rPr lang="en-US" dirty="0" smtClean="0"/>
              <a:t> </a:t>
            </a:r>
          </a:p>
          <a:p>
            <a:r>
              <a:rPr lang="en-US" dirty="0" smtClean="0"/>
              <a:t>This link goes to the Coastal Zone Boundary main page on the Department of Natural Resources website</a:t>
            </a:r>
            <a:endParaRPr lang="en-US" dirty="0"/>
          </a:p>
        </p:txBody>
      </p:sp>
      <p:sp>
        <p:nvSpPr>
          <p:cNvPr id="4" name="TextBox 3"/>
          <p:cNvSpPr txBox="1"/>
          <p:nvPr/>
        </p:nvSpPr>
        <p:spPr>
          <a:xfrm>
            <a:off x="1066800" y="4375176"/>
            <a:ext cx="459105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Scroll down to the Coastal Zone Boundary Map</a:t>
            </a:r>
          </a:p>
          <a:p>
            <a:pPr marL="285750" indent="-285750">
              <a:buFont typeface="Arial" panose="020B0604020202020204" pitchFamily="34" charset="0"/>
              <a:buChar char="•"/>
            </a:pPr>
            <a:r>
              <a:rPr lang="en-US" dirty="0" smtClean="0"/>
              <a:t>The Parish that the project is being completed in must be referenced on the map</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1786458"/>
            <a:ext cx="6050907" cy="4214636"/>
          </a:xfrm>
          <a:prstGeom prst="rect">
            <a:avLst/>
          </a:prstGeom>
        </p:spPr>
      </p:pic>
      <p:sp>
        <p:nvSpPr>
          <p:cNvPr id="7" name="TextBox 6"/>
          <p:cNvSpPr txBox="1"/>
          <p:nvPr/>
        </p:nvSpPr>
        <p:spPr>
          <a:xfrm>
            <a:off x="9482636" y="4744508"/>
            <a:ext cx="1754497" cy="738664"/>
          </a:xfrm>
          <a:prstGeom prst="rect">
            <a:avLst/>
          </a:prstGeom>
          <a:noFill/>
        </p:spPr>
        <p:txBody>
          <a:bodyPr wrap="square" rtlCol="0">
            <a:spAutoFit/>
          </a:bodyPr>
          <a:lstStyle/>
          <a:p>
            <a:r>
              <a:rPr lang="en-US" sz="1400" b="1" dirty="0" smtClean="0">
                <a:solidFill>
                  <a:srgbClr val="FFFF00"/>
                </a:solidFill>
              </a:rPr>
              <a:t>Project is located in East Baton Rouge Parish </a:t>
            </a:r>
            <a:endParaRPr lang="en-US" sz="1400" b="1" dirty="0">
              <a:solidFill>
                <a:srgbClr val="FFFF00"/>
              </a:solidFill>
            </a:endParaRPr>
          </a:p>
        </p:txBody>
      </p:sp>
    </p:spTree>
    <p:extLst>
      <p:ext uri="{BB962C8B-B14F-4D97-AF65-F5344CB8AC3E}">
        <p14:creationId xmlns:p14="http://schemas.microsoft.com/office/powerpoint/2010/main" val="56811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Zone Barrier Map</a:t>
            </a:r>
            <a:endParaRPr lang="en-US" dirty="0"/>
          </a:p>
        </p:txBody>
      </p:sp>
      <p:sp>
        <p:nvSpPr>
          <p:cNvPr id="3" name="Content Placeholder 2"/>
          <p:cNvSpPr>
            <a:spLocks noGrp="1"/>
          </p:cNvSpPr>
          <p:nvPr>
            <p:ph idx="1"/>
          </p:nvPr>
        </p:nvSpPr>
        <p:spPr>
          <a:xfrm>
            <a:off x="1066800" y="2103120"/>
            <a:ext cx="3699510" cy="2034540"/>
          </a:xfrm>
        </p:spPr>
        <p:txBody>
          <a:bodyPr/>
          <a:lstStyle/>
          <a:p>
            <a:r>
              <a:rPr lang="en-US" b="1" u="sng" dirty="0">
                <a:hlinkClick r:id="rId2"/>
              </a:rPr>
              <a:t>https://www.fws.gov/ecological-services/habitat-conservation/cbra/maps/a/LA.pdf</a:t>
            </a:r>
            <a:r>
              <a:rPr lang="en-US" b="1" dirty="0"/>
              <a:t> </a:t>
            </a:r>
          </a:p>
          <a:p>
            <a:r>
              <a:rPr lang="en-US" dirty="0" smtClean="0"/>
              <a:t>This link goes directly to the Coastal Zone Barrier Map</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627" y="1655947"/>
            <a:ext cx="6211743" cy="4770150"/>
          </a:xfrm>
          <a:prstGeom prst="rect">
            <a:avLst/>
          </a:prstGeom>
        </p:spPr>
      </p:pic>
      <p:sp>
        <p:nvSpPr>
          <p:cNvPr id="6" name="TextBox 5"/>
          <p:cNvSpPr txBox="1"/>
          <p:nvPr/>
        </p:nvSpPr>
        <p:spPr>
          <a:xfrm>
            <a:off x="6019346" y="2364224"/>
            <a:ext cx="1754497" cy="738664"/>
          </a:xfrm>
          <a:prstGeom prst="rect">
            <a:avLst/>
          </a:prstGeom>
          <a:noFill/>
        </p:spPr>
        <p:txBody>
          <a:bodyPr wrap="square" rtlCol="0">
            <a:spAutoFit/>
          </a:bodyPr>
          <a:lstStyle/>
          <a:p>
            <a:r>
              <a:rPr lang="en-US" sz="1400" b="1" dirty="0" smtClean="0">
                <a:solidFill>
                  <a:schemeClr val="bg1"/>
                </a:solidFill>
              </a:rPr>
              <a:t>Project is located in East Baton Rouge Parish </a:t>
            </a:r>
            <a:endParaRPr lang="en-US" sz="1400" b="1" dirty="0">
              <a:solidFill>
                <a:schemeClr val="bg1"/>
              </a:solidFill>
            </a:endParaRPr>
          </a:p>
        </p:txBody>
      </p:sp>
      <p:sp>
        <p:nvSpPr>
          <p:cNvPr id="10" name="TextBox 9"/>
          <p:cNvSpPr txBox="1"/>
          <p:nvPr/>
        </p:nvSpPr>
        <p:spPr>
          <a:xfrm>
            <a:off x="934171" y="4137660"/>
            <a:ext cx="3964767"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To complete the requirements for this map, the parish in which the project is being done needs to be referenced on the map</a:t>
            </a:r>
            <a:endParaRPr lang="en-US" dirty="0"/>
          </a:p>
        </p:txBody>
      </p:sp>
    </p:spTree>
    <p:extLst>
      <p:ext uri="{BB962C8B-B14F-4D97-AF65-F5344CB8AC3E}">
        <p14:creationId xmlns:p14="http://schemas.microsoft.com/office/powerpoint/2010/main" val="170493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 Source Aquifers Map</a:t>
            </a:r>
            <a:endParaRPr lang="en-US" dirty="0"/>
          </a:p>
        </p:txBody>
      </p:sp>
      <p:sp>
        <p:nvSpPr>
          <p:cNvPr id="3" name="Content Placeholder 2"/>
          <p:cNvSpPr>
            <a:spLocks noGrp="1"/>
          </p:cNvSpPr>
          <p:nvPr>
            <p:ph idx="1"/>
          </p:nvPr>
        </p:nvSpPr>
        <p:spPr>
          <a:xfrm>
            <a:off x="1066800" y="1931670"/>
            <a:ext cx="3745230" cy="3931920"/>
          </a:xfrm>
        </p:spPr>
        <p:txBody>
          <a:bodyPr/>
          <a:lstStyle/>
          <a:p>
            <a:r>
              <a:rPr lang="en-US" dirty="0">
                <a:hlinkClick r:id="rId2"/>
              </a:rPr>
              <a:t>https://</a:t>
            </a:r>
            <a:r>
              <a:rPr lang="en-US" dirty="0" smtClean="0">
                <a:hlinkClick r:id="rId2"/>
              </a:rPr>
              <a:t>www.epa.gov/dwssa/map-sole-source-aquifer-locations</a:t>
            </a:r>
            <a:r>
              <a:rPr lang="en-US" dirty="0" smtClean="0"/>
              <a:t> </a:t>
            </a:r>
          </a:p>
          <a:p>
            <a:r>
              <a:rPr lang="en-US" dirty="0" smtClean="0"/>
              <a:t>Click on “Access the Interactive Map of Sole Source Aquifers”</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245" y="1737910"/>
            <a:ext cx="6485111" cy="4607705"/>
          </a:xfrm>
          <a:prstGeom prst="rect">
            <a:avLst/>
          </a:prstGeom>
        </p:spPr>
      </p:pic>
    </p:spTree>
    <p:extLst>
      <p:ext uri="{BB962C8B-B14F-4D97-AF65-F5344CB8AC3E}">
        <p14:creationId xmlns:p14="http://schemas.microsoft.com/office/powerpoint/2010/main" val="25282812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393</TotalTime>
  <Words>687</Words>
  <Application>Microsoft Office PowerPoint</Application>
  <PresentationFormat>Widescreen</PresentationFormat>
  <Paragraphs>61</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Century Gothic</vt:lpstr>
      <vt:lpstr>Savon</vt:lpstr>
      <vt:lpstr>Map Requirements for the Environmental Review Record</vt:lpstr>
      <vt:lpstr>All Required Maps</vt:lpstr>
      <vt:lpstr>Floodplain Map</vt:lpstr>
      <vt:lpstr>PowerPoint Presentation</vt:lpstr>
      <vt:lpstr>Wetland Inventory Map</vt:lpstr>
      <vt:lpstr>PowerPoint Presentation</vt:lpstr>
      <vt:lpstr>Coastal Zone Map</vt:lpstr>
      <vt:lpstr>Coastal Zone Barrier Map</vt:lpstr>
      <vt:lpstr>Sole Source Aquifers Map</vt:lpstr>
      <vt:lpstr>PowerPoint Presentation</vt:lpstr>
      <vt:lpstr>Wild and Scenic Rivers</vt:lpstr>
      <vt:lpstr>PowerPoint Presentation</vt:lpstr>
      <vt:lpstr>Airport/Military Airfields Map</vt:lpstr>
      <vt:lpstr>Environmental Justice Map</vt:lpstr>
      <vt:lpstr>NEPAssist Map</vt:lpstr>
      <vt:lpstr>Conclusion</vt:lpstr>
    </vt:vector>
  </TitlesOfParts>
  <Company>State of Louisiana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 Requirements for the Environmental Review Record</dc:title>
  <dc:creator>Layla Argrave</dc:creator>
  <cp:lastModifiedBy>Kimberly Rogers (DOA)</cp:lastModifiedBy>
  <cp:revision>14</cp:revision>
  <dcterms:created xsi:type="dcterms:W3CDTF">2021-08-11T12:32:51Z</dcterms:created>
  <dcterms:modified xsi:type="dcterms:W3CDTF">2021-09-09T16:28:35Z</dcterms:modified>
</cp:coreProperties>
</file>