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lie Peairs" initials="HP" lastIdx="1" clrIdx="0">
    <p:extLst>
      <p:ext uri="{19B8F6BF-5375-455C-9EA6-DF929625EA0E}">
        <p15:presenceInfo xmlns:p15="http://schemas.microsoft.com/office/powerpoint/2012/main" userId="S::P00364514@swe.la.gov::d6176ac4-32a8-44fe-864d-98675543df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52CA"/>
    <a:srgbClr val="00B0F0"/>
    <a:srgbClr val="004785"/>
    <a:srgbClr val="E6E6E6"/>
    <a:srgbClr val="B6C9DA"/>
    <a:srgbClr val="D5DEE6"/>
    <a:srgbClr val="F8F8F8"/>
    <a:srgbClr val="C3C3C3"/>
    <a:srgbClr val="0070C0"/>
    <a:srgbClr val="E70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1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9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52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704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72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0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6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43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73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1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7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4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2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2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3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8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53C284-6516-4500-B42A-0F2C794688B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BDC7FA-E0FC-472C-9537-30E5BC50F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7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a.la.gov/media/pzpeqhqi/2024-jlcb-deadlines-calendar-july-december-revised-june-14-2024.pdf" TargetMode="External"/><Relationship Id="rId2" Type="http://schemas.openxmlformats.org/officeDocument/2006/relationships/hyperlink" Target="mailto:FPC-CEA@la.gov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www.doa.la.gov/media/s41gpi2k/concurrence-in-acceptance-of-construction-form-delegated-projects.pdf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www.doa.la.gov/media/yf1cgvyh/request-for-disbursement-form-delegated-projects.pdf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www.doa.la.gov/media/u5rmeazp/miscellaneous-concurrence-form-delegated-projects.pdf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12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7.xml"/><Relationship Id="rId11" Type="http://schemas.openxmlformats.org/officeDocument/2006/relationships/slide" Target="slide8.xml"/><Relationship Id="rId5" Type="http://schemas.openxmlformats.org/officeDocument/2006/relationships/slide" Target="slide6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a.la.gov/media/pzpeqhqi/2024-jlcb-deadlines-calendar-july-december-revised-june-14-2024.pdf" TargetMode="External"/><Relationship Id="rId7" Type="http://schemas.openxmlformats.org/officeDocument/2006/relationships/image" Target="../media/image7.svg"/><Relationship Id="rId2" Type="http://schemas.openxmlformats.org/officeDocument/2006/relationships/hyperlink" Target="mailto:FPC-CEA@la.gov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slide" Target="slide2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a.la.gov/media/qcjjzr51/concurrence-in-design-contract-amendment-form-delegated-projects.pdf" TargetMode="External"/><Relationship Id="rId2" Type="http://schemas.openxmlformats.org/officeDocument/2006/relationships/hyperlink" Target="https://www.doa.la.gov/doa/fpc/selection-boards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a.la.gov/media/4lhknrtl/concurrence-in-advertisement-for-bids-proposals-form-delegated-projects.pdf" TargetMode="External"/><Relationship Id="rId2" Type="http://schemas.openxmlformats.org/officeDocument/2006/relationships/hyperlink" Target="https://www.doa.la.gov/doa/fpc/project-administration-state/construction-bid-advertisements-and-results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a.la.gov/media/tatnjyss/concurrence-in-construction-contract-change-order-form-delegated-projects.pdf" TargetMode="External"/><Relationship Id="rId2" Type="http://schemas.openxmlformats.org/officeDocument/2006/relationships/hyperlink" Target="file:///\\DOA-Statewide.swe.la.gov\FS_OFPC\!GreenFolder\13-00%20State%20CEA%20Concurrence%20Documents\Archive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a.la.gov/media/tatnjyss/concurrence-in-construction-contract-change-order-form-delegated-projects.pdf" TargetMode="External"/><Relationship Id="rId2" Type="http://schemas.openxmlformats.org/officeDocument/2006/relationships/hyperlink" Target="!Forms/Concurrence%20in%20Construction%20Contract%20-%20Change%20Order%20Form%20(Delegated%20Projects).pdf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www.doa.la.gov/media/tatnjyss/concurrence-in-construction-contract-change-order-form-delegated-projects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0.xml"/><Relationship Id="rId5" Type="http://schemas.openxmlformats.org/officeDocument/2006/relationships/hyperlink" Target="https://www.doa.la.gov/media/qcjjzr51/concurrence-in-design-contract-amendment-form-delegated-projects.pdf" TargetMode="Externa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85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EB5E-2474-41C3-91A6-F07C02DAB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5765"/>
            <a:ext cx="9144000" cy="1060767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72 Black" panose="020B0A04030603020204" pitchFamily="34" charset="0"/>
                <a:cs typeface="72 Black" panose="020B0A04030603020204" pitchFamily="34" charset="0"/>
              </a:rPr>
              <a:t>Delegated 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27695-7DA7-4653-9A94-87F173071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6532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72 Black" panose="020B0A04030603020204" pitchFamily="34" charset="0"/>
                <a:ea typeface="+mj-ea"/>
                <a:cs typeface="72 Black" panose="020B0A04030603020204" pitchFamily="34" charset="0"/>
              </a:rPr>
              <a:t>Workflow &amp; Forms</a:t>
            </a:r>
          </a:p>
        </p:txBody>
      </p:sp>
    </p:spTree>
    <p:extLst>
      <p:ext uri="{BB962C8B-B14F-4D97-AF65-F5344CB8AC3E}">
        <p14:creationId xmlns:p14="http://schemas.microsoft.com/office/powerpoint/2010/main" val="516393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B63511-2DF9-4332-9F99-E95053B65695}"/>
              </a:ext>
            </a:extLst>
          </p:cNvPr>
          <p:cNvSpPr/>
          <p:nvPr/>
        </p:nvSpPr>
        <p:spPr>
          <a:xfrm>
            <a:off x="1323473" y="1805621"/>
            <a:ext cx="9548261" cy="1184912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Board of Regents or System Leadership/authorized signatories may officially request changes to be made to the Funding Summaries by sending an email or letter to </a:t>
            </a:r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FPC-CEA@la.gov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F69639F-F98F-426D-AB70-A50D785E5628}"/>
              </a:ext>
            </a:extLst>
          </p:cNvPr>
          <p:cNvSpPr/>
          <p:nvPr/>
        </p:nvSpPr>
        <p:spPr>
          <a:xfrm>
            <a:off x="1886551" y="3649112"/>
            <a:ext cx="8422105" cy="105879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FP&amp;C makes Funding Summary changes and sends an official letter confirming the changes and the revision number. </a:t>
            </a: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E818C097-BCC7-4923-B436-BC9C08A50002}"/>
              </a:ext>
            </a:extLst>
          </p:cNvPr>
          <p:cNvSpPr/>
          <p:nvPr/>
        </p:nvSpPr>
        <p:spPr>
          <a:xfrm>
            <a:off x="4995511" y="5392840"/>
            <a:ext cx="2194560" cy="659130"/>
          </a:xfrm>
          <a:prstGeom prst="rect">
            <a:avLst/>
          </a:prstGeom>
          <a:solidFill>
            <a:srgbClr val="E7096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Return to Menu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A126214-6EAD-46E5-A76E-EC1728C68270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6097604" y="2990533"/>
            <a:ext cx="0" cy="6585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3E6CA4-32E0-48B3-B068-EF9769895F33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flipH="1">
            <a:off x="6092791" y="4707902"/>
            <a:ext cx="4813" cy="684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7306D45-3ABC-4951-A50E-A21265AAA7D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Funding Summary Revisions</a:t>
            </a:r>
          </a:p>
        </p:txBody>
      </p:sp>
      <p:pic>
        <p:nvPicPr>
          <p:cNvPr id="10" name="Graphic 9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D964E6BF-0B8C-4747-B658-C01644FC1F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4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7440D7-3D75-4654-8A81-136AD0068940}"/>
              </a:ext>
            </a:extLst>
          </p:cNvPr>
          <p:cNvSpPr/>
          <p:nvPr/>
        </p:nvSpPr>
        <p:spPr>
          <a:xfrm>
            <a:off x="2209800" y="2156466"/>
            <a:ext cx="7772400" cy="73152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Concurrence in Acceptance of Construction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9CA266-EC32-45C1-B395-68A3467A6DBB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>
            <a:off x="6096000" y="2887986"/>
            <a:ext cx="1" cy="9813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8ADAFFE-EA5B-4CF3-821C-99A0B1A89CA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Construction Complete</a:t>
            </a:r>
          </a:p>
        </p:txBody>
      </p:sp>
      <p:pic>
        <p:nvPicPr>
          <p:cNvPr id="11" name="Graphic 10" descr="Home">
            <a:hlinkClick r:id="rId3" action="ppaction://hlinksldjump"/>
            <a:extLst>
              <a:ext uri="{FF2B5EF4-FFF2-40B4-BE49-F238E27FC236}">
                <a16:creationId xmlns:a16="http://schemas.microsoft.com/office/drawing/2014/main" id="{A246290A-373D-4D3F-BB94-262990A7AF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2D90E7-F6E0-4306-8ED3-809186E4F8CF}"/>
              </a:ext>
            </a:extLst>
          </p:cNvPr>
          <p:cNvSpPr/>
          <p:nvPr/>
        </p:nvSpPr>
        <p:spPr>
          <a:xfrm>
            <a:off x="2924476" y="3869354"/>
            <a:ext cx="6343049" cy="914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Include copies of all contracts </a:t>
            </a:r>
          </a:p>
          <a:p>
            <a:pPr algn="ctr"/>
            <a:r>
              <a:rPr lang="en-US" sz="2400" b="1" dirty="0"/>
              <a:t>and change orders submitted. </a:t>
            </a:r>
          </a:p>
        </p:txBody>
      </p:sp>
    </p:spTree>
    <p:extLst>
      <p:ext uri="{BB962C8B-B14F-4D97-AF65-F5344CB8AC3E}">
        <p14:creationId xmlns:p14="http://schemas.microsoft.com/office/powerpoint/2010/main" val="756587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7440D7-3D75-4654-8A81-136AD0068940}"/>
              </a:ext>
            </a:extLst>
          </p:cNvPr>
          <p:cNvSpPr/>
          <p:nvPr/>
        </p:nvSpPr>
        <p:spPr>
          <a:xfrm>
            <a:off x="2209800" y="2156466"/>
            <a:ext cx="7772400" cy="73152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for Disbursement Form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D2091-2AA4-484E-B609-49D3FBFCA8AC}"/>
              </a:ext>
            </a:extLst>
          </p:cNvPr>
          <p:cNvSpPr/>
          <p:nvPr/>
        </p:nvSpPr>
        <p:spPr>
          <a:xfrm>
            <a:off x="1555423" y="3436218"/>
            <a:ext cx="9087439" cy="1201769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Ensure to list all of the WBS Numbers and Invoice numbers and amounts. FP&amp;C will review this form before remitting any payments.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9CA266-EC32-45C1-B395-68A3467A6DBB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6096000" y="2887986"/>
            <a:ext cx="3143" cy="5482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8ADAFFE-EA5B-4CF3-821C-99A0B1A89CA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Request for Disbursement</a:t>
            </a:r>
          </a:p>
        </p:txBody>
      </p:sp>
      <p:pic>
        <p:nvPicPr>
          <p:cNvPr id="11" name="Graphic 10" descr="Home">
            <a:hlinkClick r:id="rId3" action="ppaction://hlinksldjump"/>
            <a:extLst>
              <a:ext uri="{FF2B5EF4-FFF2-40B4-BE49-F238E27FC236}">
                <a16:creationId xmlns:a16="http://schemas.microsoft.com/office/drawing/2014/main" id="{A246290A-373D-4D3F-BB94-262990A7AF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414BE-43E7-406F-A51B-856E8420AFA5}"/>
              </a:ext>
            </a:extLst>
          </p:cNvPr>
          <p:cNvSpPr/>
          <p:nvPr/>
        </p:nvSpPr>
        <p:spPr>
          <a:xfrm>
            <a:off x="1555422" y="5207265"/>
            <a:ext cx="9084295" cy="914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Include Original/Certified Document of </a:t>
            </a:r>
          </a:p>
          <a:p>
            <a:pPr algn="ctr"/>
            <a:r>
              <a:rPr lang="en-US" sz="2400" b="1" dirty="0"/>
              <a:t>Clear Lien Certificate to FP&amp;C for final retainage payments.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3F00726-14F3-4C9F-B14D-FD076B752CE0}"/>
              </a:ext>
            </a:extLst>
          </p:cNvPr>
          <p:cNvCxnSpPr>
            <a:cxnSpLocks/>
          </p:cNvCxnSpPr>
          <p:nvPr/>
        </p:nvCxnSpPr>
        <p:spPr>
          <a:xfrm>
            <a:off x="6096000" y="4659033"/>
            <a:ext cx="3143" cy="5482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635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7440D7-3D75-4654-8A81-136AD0068940}"/>
              </a:ext>
            </a:extLst>
          </p:cNvPr>
          <p:cNvSpPr/>
          <p:nvPr/>
        </p:nvSpPr>
        <p:spPr>
          <a:xfrm>
            <a:off x="2209800" y="2156466"/>
            <a:ext cx="7772400" cy="73152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Miscellaneous Concurrence Form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CD2091-2AA4-484E-B609-49D3FBFCA8AC}"/>
              </a:ext>
            </a:extLst>
          </p:cNvPr>
          <p:cNvSpPr/>
          <p:nvPr/>
        </p:nvSpPr>
        <p:spPr>
          <a:xfrm>
            <a:off x="838200" y="3453753"/>
            <a:ext cx="10515600" cy="1352598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Use this form to submit for expenses not covered under any other form. Typically used to purchase equipment required for a job that is managed by entity.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9CA266-EC32-45C1-B395-68A3467A6DBB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6096000" y="2887986"/>
            <a:ext cx="0" cy="565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8ADAFFE-EA5B-4CF3-821C-99A0B1A89CA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Miscellaneous Concurrence</a:t>
            </a:r>
          </a:p>
        </p:txBody>
      </p:sp>
      <p:pic>
        <p:nvPicPr>
          <p:cNvPr id="11" name="Graphic 10" descr="Home">
            <a:hlinkClick r:id="rId3" action="ppaction://hlinksldjump"/>
            <a:extLst>
              <a:ext uri="{FF2B5EF4-FFF2-40B4-BE49-F238E27FC236}">
                <a16:creationId xmlns:a16="http://schemas.microsoft.com/office/drawing/2014/main" id="{A246290A-373D-4D3F-BB94-262990A7AF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9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  <a:extLst>
              <a:ext uri="{FF2B5EF4-FFF2-40B4-BE49-F238E27FC236}">
                <a16:creationId xmlns:a16="http://schemas.microsoft.com/office/drawing/2014/main" id="{F8150378-8979-443F-8E44-9394926D0377}"/>
              </a:ext>
            </a:extLst>
          </p:cNvPr>
          <p:cNvSpPr txBox="1"/>
          <p:nvPr/>
        </p:nvSpPr>
        <p:spPr>
          <a:xfrm>
            <a:off x="6492240" y="1274918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sz="2000" b="1" spc="1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Pre-Construction</a:t>
            </a:r>
            <a:r>
              <a:rPr lang="en-US" sz="2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610642-6878-4E42-9EED-5A3041182AB0}"/>
              </a:ext>
            </a:extLst>
          </p:cNvPr>
          <p:cNvSpPr txBox="1"/>
          <p:nvPr/>
        </p:nvSpPr>
        <p:spPr>
          <a:xfrm>
            <a:off x="6492240" y="1802736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Adding Projects / CEA Amendments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7AFBB48-38BB-440B-95BA-E2172456DFF8}"/>
              </a:ext>
            </a:extLst>
          </p:cNvPr>
          <p:cNvSpPr txBox="1"/>
          <p:nvPr/>
        </p:nvSpPr>
        <p:spPr>
          <a:xfrm>
            <a:off x="6492240" y="2330554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Design Phase</a:t>
            </a:r>
          </a:p>
        </p:txBody>
      </p:sp>
      <p:sp>
        <p:nvSpPr>
          <p:cNvPr id="7" name="TextBox 6">
            <a:hlinkClick r:id="rId5" action="ppaction://hlinksldjump"/>
            <a:extLst>
              <a:ext uri="{FF2B5EF4-FFF2-40B4-BE49-F238E27FC236}">
                <a16:creationId xmlns:a16="http://schemas.microsoft.com/office/drawing/2014/main" id="{D49A9A14-7E13-4D75-BB93-548DDD062A7F}"/>
              </a:ext>
            </a:extLst>
          </p:cNvPr>
          <p:cNvSpPr txBox="1"/>
          <p:nvPr/>
        </p:nvSpPr>
        <p:spPr>
          <a:xfrm>
            <a:off x="6492240" y="2858372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Bids &amp; Solicitations</a:t>
            </a:r>
          </a:p>
        </p:txBody>
      </p:sp>
      <p:sp>
        <p:nvSpPr>
          <p:cNvPr id="8" name="TextBox 7">
            <a:hlinkClick r:id="rId6" action="ppaction://hlinksldjump"/>
            <a:extLst>
              <a:ext uri="{FF2B5EF4-FFF2-40B4-BE49-F238E27FC236}">
                <a16:creationId xmlns:a16="http://schemas.microsoft.com/office/drawing/2014/main" id="{96A4007A-6186-4EB4-9350-1ADC4D168281}"/>
              </a:ext>
            </a:extLst>
          </p:cNvPr>
          <p:cNvSpPr txBox="1"/>
          <p:nvPr/>
        </p:nvSpPr>
        <p:spPr>
          <a:xfrm>
            <a:off x="6492240" y="3386190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Construction Contract</a:t>
            </a:r>
          </a:p>
        </p:txBody>
      </p:sp>
      <p:sp>
        <p:nvSpPr>
          <p:cNvPr id="9" name="TextBox 8">
            <a:hlinkClick r:id="rId7" action="ppaction://hlinksldjump"/>
            <a:extLst>
              <a:ext uri="{FF2B5EF4-FFF2-40B4-BE49-F238E27FC236}">
                <a16:creationId xmlns:a16="http://schemas.microsoft.com/office/drawing/2014/main" id="{2068F3E1-52F0-4F4B-8E8D-E23A0262579C}"/>
              </a:ext>
            </a:extLst>
          </p:cNvPr>
          <p:cNvSpPr txBox="1"/>
          <p:nvPr/>
        </p:nvSpPr>
        <p:spPr>
          <a:xfrm>
            <a:off x="6492240" y="5497462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Construction Complete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CBE05C-DAA5-47E1-956F-DE1A2C85A8BB}"/>
              </a:ext>
            </a:extLst>
          </p:cNvPr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Project Phases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E6A5CF-63EA-469A-81B7-A2D32342625E}"/>
              </a:ext>
            </a:extLst>
          </p:cNvPr>
          <p:cNvSpPr/>
          <p:nvPr/>
        </p:nvSpPr>
        <p:spPr>
          <a:xfrm>
            <a:off x="579120" y="1274918"/>
            <a:ext cx="5516880" cy="5150472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Click a section on the right: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learn more about a specific project phase, simply click on corresponding blue button. Each button will take you to an overview page of that phase. </a:t>
            </a: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Overview and Forms: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clicking you will be directed to a slide that provides an overview of the process and any associated forms or documents relevant to that project phase. </a:t>
            </a: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Return to this menu: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viewing the details for a particular phase, you can return to this slide by selecting the Home button, available on each overview slide.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phic 10" descr="Home">
            <a:extLst>
              <a:ext uri="{FF2B5EF4-FFF2-40B4-BE49-F238E27FC236}">
                <a16:creationId xmlns:a16="http://schemas.microsoft.com/office/drawing/2014/main" id="{69C89648-DDC5-4B02-A7B1-F54E5C0438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36871" y="5483481"/>
            <a:ext cx="287701" cy="287701"/>
          </a:xfrm>
          <a:prstGeom prst="rect">
            <a:avLst/>
          </a:prstGeom>
        </p:spPr>
      </p:pic>
      <p:sp>
        <p:nvSpPr>
          <p:cNvPr id="12" name="TextBox 11">
            <a:hlinkClick r:id="rId10" action="ppaction://hlinksldjump"/>
            <a:extLst>
              <a:ext uri="{FF2B5EF4-FFF2-40B4-BE49-F238E27FC236}">
                <a16:creationId xmlns:a16="http://schemas.microsoft.com/office/drawing/2014/main" id="{78F5AD9F-BE7C-4B7D-8AA2-CBB62CDF4369}"/>
              </a:ext>
            </a:extLst>
          </p:cNvPr>
          <p:cNvSpPr txBox="1"/>
          <p:nvPr/>
        </p:nvSpPr>
        <p:spPr>
          <a:xfrm>
            <a:off x="6492240" y="6025280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Request for </a:t>
            </a:r>
            <a:r>
              <a:rPr lang="en-US" sz="2000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Disbursement</a:t>
            </a:r>
          </a:p>
        </p:txBody>
      </p:sp>
      <p:sp>
        <p:nvSpPr>
          <p:cNvPr id="13" name="TextBox 12">
            <a:hlinkClick r:id="rId11" action="ppaction://hlinksldjump"/>
            <a:extLst>
              <a:ext uri="{FF2B5EF4-FFF2-40B4-BE49-F238E27FC236}">
                <a16:creationId xmlns:a16="http://schemas.microsoft.com/office/drawing/2014/main" id="{BC42A19C-FAF3-45E3-BB27-B2C78F685861}"/>
              </a:ext>
            </a:extLst>
          </p:cNvPr>
          <p:cNvSpPr txBox="1"/>
          <p:nvPr/>
        </p:nvSpPr>
        <p:spPr>
          <a:xfrm>
            <a:off x="6492240" y="3914008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Change Orders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D82408-A127-4AA0-9FDE-F2A4428A433D}"/>
              </a:ext>
            </a:extLst>
          </p:cNvPr>
          <p:cNvSpPr/>
          <p:nvPr/>
        </p:nvSpPr>
        <p:spPr>
          <a:xfrm>
            <a:off x="579120" y="1274918"/>
            <a:ext cx="5516880" cy="669258"/>
          </a:xfrm>
          <a:prstGeom prst="rect">
            <a:avLst/>
          </a:prstGeom>
          <a:solidFill>
            <a:srgbClr val="F8F8F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innerShdw blurRad="114300">
                    <a:prstClr val="black"/>
                  </a:innerShdw>
                </a:effectLst>
                <a:latin typeface="Arial Black" panose="020B0A04020102020204" pitchFamily="34" charset="0"/>
              </a:rPr>
              <a:t>Instructions</a:t>
            </a:r>
            <a:endParaRPr lang="en-US" sz="3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innerShdw blurRad="114300">
                  <a:prstClr val="black"/>
                </a:inn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hlinkClick r:id="rId12" action="ppaction://hlinksldjump"/>
            <a:extLst>
              <a:ext uri="{FF2B5EF4-FFF2-40B4-BE49-F238E27FC236}">
                <a16:creationId xmlns:a16="http://schemas.microsoft.com/office/drawing/2014/main" id="{E558D268-1839-496A-BDA6-20393DA3281D}"/>
              </a:ext>
            </a:extLst>
          </p:cNvPr>
          <p:cNvSpPr txBox="1"/>
          <p:nvPr/>
        </p:nvSpPr>
        <p:spPr>
          <a:xfrm>
            <a:off x="6492240" y="4969644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Funding Summary Revisions</a:t>
            </a:r>
            <a:endParaRPr lang="en-US" sz="20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TextBox 14">
            <a:hlinkClick r:id="rId13" action="ppaction://hlinksldjump"/>
            <a:extLst>
              <a:ext uri="{FF2B5EF4-FFF2-40B4-BE49-F238E27FC236}">
                <a16:creationId xmlns:a16="http://schemas.microsoft.com/office/drawing/2014/main" id="{6508F63B-CBD0-4235-84DE-EFEFD6B138CF}"/>
              </a:ext>
            </a:extLst>
          </p:cNvPr>
          <p:cNvSpPr txBox="1"/>
          <p:nvPr/>
        </p:nvSpPr>
        <p:spPr>
          <a:xfrm>
            <a:off x="6492240" y="4441826"/>
            <a:ext cx="5120640" cy="400110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defRPr>
            </a:lvl1pPr>
          </a:lstStyle>
          <a:p>
            <a:r>
              <a:rPr lang="en-US" sz="2000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Scope Changes</a:t>
            </a:r>
          </a:p>
        </p:txBody>
      </p:sp>
    </p:spTree>
    <p:extLst>
      <p:ext uri="{BB962C8B-B14F-4D97-AF65-F5344CB8AC3E}">
        <p14:creationId xmlns:p14="http://schemas.microsoft.com/office/powerpoint/2010/main" val="402246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8644A9-1BC5-4576-89C8-FA07E9BB0E06}"/>
              </a:ext>
            </a:extLst>
          </p:cNvPr>
          <p:cNvSpPr/>
          <p:nvPr/>
        </p:nvSpPr>
        <p:spPr>
          <a:xfrm>
            <a:off x="4578187" y="2790334"/>
            <a:ext cx="3035627" cy="1053179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Is this Project listed on the CEA?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79C5A6C-34F7-4A61-B0AE-EC9419042D1F}"/>
              </a:ext>
            </a:extLst>
          </p:cNvPr>
          <p:cNvCxnSpPr>
            <a:cxnSpLocks/>
            <a:stCxn id="14" idx="2"/>
            <a:endCxn id="5" idx="0"/>
          </p:cNvCxnSpPr>
          <p:nvPr/>
        </p:nvCxnSpPr>
        <p:spPr>
          <a:xfrm>
            <a:off x="6096000" y="2324347"/>
            <a:ext cx="1" cy="4659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EFF5E71-49DD-4403-980F-33BFA28E1BD6}"/>
              </a:ext>
            </a:extLst>
          </p:cNvPr>
          <p:cNvSpPr/>
          <p:nvPr/>
        </p:nvSpPr>
        <p:spPr>
          <a:xfrm>
            <a:off x="2669381" y="4810235"/>
            <a:ext cx="945922" cy="457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</a:t>
            </a:r>
            <a:endParaRPr lang="en-US" sz="2800" b="1" dirty="0"/>
          </a:p>
        </p:txBody>
      </p:sp>
      <p:sp>
        <p:nvSpPr>
          <p:cNvPr id="8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A5FAFEB7-71C6-43E5-85F0-B331BB38680F}"/>
              </a:ext>
            </a:extLst>
          </p:cNvPr>
          <p:cNvSpPr/>
          <p:nvPr/>
        </p:nvSpPr>
        <p:spPr>
          <a:xfrm>
            <a:off x="8691003" y="4810235"/>
            <a:ext cx="945922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</a:t>
            </a:r>
            <a:endParaRPr lang="en-US" sz="2800" b="1" dirty="0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F480A1C5-9356-4944-831A-8C0643C07D1B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5400000">
            <a:off x="4135811" y="2850045"/>
            <a:ext cx="966722" cy="2953659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67A34440-4AF7-4383-B1BF-0EA2B8B65B89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 rot="16200000" flipH="1">
            <a:off x="7146621" y="2792892"/>
            <a:ext cx="966722" cy="306796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BA89059-9ED4-467C-90DE-982E0164A257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Pre-Construction</a:t>
            </a:r>
            <a:endParaRPr lang="en-US" sz="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679A56-2E5C-47E8-BBDF-70D71913657C}"/>
              </a:ext>
            </a:extLst>
          </p:cNvPr>
          <p:cNvSpPr/>
          <p:nvPr/>
        </p:nvSpPr>
        <p:spPr>
          <a:xfrm>
            <a:off x="4578186" y="1510752"/>
            <a:ext cx="3035627" cy="813595"/>
          </a:xfrm>
          <a:prstGeom prst="rect">
            <a:avLst/>
          </a:prstGeom>
          <a:solidFill>
            <a:srgbClr val="E7096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Project Initiation</a:t>
            </a:r>
          </a:p>
        </p:txBody>
      </p:sp>
      <p:pic>
        <p:nvPicPr>
          <p:cNvPr id="11" name="Graphic 10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995A94AB-ECC5-470D-AE49-ABB6AA1128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B63511-2DF9-4332-9F99-E95053B65695}"/>
              </a:ext>
            </a:extLst>
          </p:cNvPr>
          <p:cNvSpPr/>
          <p:nvPr/>
        </p:nvSpPr>
        <p:spPr>
          <a:xfrm>
            <a:off x="2780907" y="1473216"/>
            <a:ext cx="6617617" cy="1184912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Email </a:t>
            </a:r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FPC-CEA@la.gov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/>
              <a:t>to request for project to be added for the next JLCB review.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F69639F-F98F-426D-AB70-A50D785E5628}"/>
              </a:ext>
            </a:extLst>
          </p:cNvPr>
          <p:cNvSpPr/>
          <p:nvPr/>
        </p:nvSpPr>
        <p:spPr>
          <a:xfrm>
            <a:off x="2780907" y="3137209"/>
            <a:ext cx="6617617" cy="65913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Review JLCB Calendar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6A778D-5DCE-4531-9CC1-C656A428B753}"/>
              </a:ext>
            </a:extLst>
          </p:cNvPr>
          <p:cNvSpPr/>
          <p:nvPr/>
        </p:nvSpPr>
        <p:spPr>
          <a:xfrm>
            <a:off x="2441543" y="4334050"/>
            <a:ext cx="7324626" cy="105879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After JLCB approval, a CEA Amendment will be processed and sent to Entity for signatures to execute. </a:t>
            </a:r>
          </a:p>
        </p:txBody>
      </p:sp>
      <p:sp>
        <p:nvSpPr>
          <p:cNvPr id="6" name="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E818C097-BCC7-4923-B436-BC9C08A50002}"/>
              </a:ext>
            </a:extLst>
          </p:cNvPr>
          <p:cNvSpPr/>
          <p:nvPr/>
        </p:nvSpPr>
        <p:spPr>
          <a:xfrm>
            <a:off x="2441543" y="5740924"/>
            <a:ext cx="7324626" cy="848758"/>
          </a:xfrm>
          <a:prstGeom prst="rect">
            <a:avLst/>
          </a:prstGeom>
          <a:solidFill>
            <a:srgbClr val="E7096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Request Funding Summary Revision to fund the project.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A126214-6EAD-46E5-A76E-EC1728C68270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6089716" y="2658128"/>
            <a:ext cx="0" cy="4790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3E6CA4-32E0-48B3-B068-EF9769895F33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6089716" y="3796339"/>
            <a:ext cx="14140" cy="5377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0AA02F-DC0C-4DB7-B575-737BB88D11E5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6103856" y="5392841"/>
            <a:ext cx="0" cy="3480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7306D45-3ABC-4951-A50E-A21265AAA7D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Adding Projects to CEA</a:t>
            </a:r>
          </a:p>
        </p:txBody>
      </p:sp>
      <p:pic>
        <p:nvPicPr>
          <p:cNvPr id="10" name="Graphic 9" descr="Home">
            <a:hlinkClick r:id="rId5" action="ppaction://hlinksldjump"/>
            <a:extLst>
              <a:ext uri="{FF2B5EF4-FFF2-40B4-BE49-F238E27FC236}">
                <a16:creationId xmlns:a16="http://schemas.microsoft.com/office/drawing/2014/main" id="{D964E6BF-0B8C-4747-B658-C01644FC1F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3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3B23FE-501C-4A16-927C-105525019FC2}"/>
              </a:ext>
            </a:extLst>
          </p:cNvPr>
          <p:cNvSpPr/>
          <p:nvPr/>
        </p:nvSpPr>
        <p:spPr>
          <a:xfrm>
            <a:off x="3352800" y="1445759"/>
            <a:ext cx="5486400" cy="789982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AFC over $1,000,000 dollars?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F354E6-6380-4031-ADDD-781ACE02E017}"/>
              </a:ext>
            </a:extLst>
          </p:cNvPr>
          <p:cNvSpPr/>
          <p:nvPr/>
        </p:nvSpPr>
        <p:spPr>
          <a:xfrm>
            <a:off x="2911832" y="2786031"/>
            <a:ext cx="945922" cy="457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</a:t>
            </a:r>
            <a:endParaRPr lang="en-US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041C3-0BF8-4076-91FA-B8FBAEBD8D31}"/>
              </a:ext>
            </a:extLst>
          </p:cNvPr>
          <p:cNvSpPr/>
          <p:nvPr/>
        </p:nvSpPr>
        <p:spPr>
          <a:xfrm>
            <a:off x="8334248" y="3287344"/>
            <a:ext cx="945922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</a:t>
            </a:r>
            <a:endParaRPr lang="en-US" sz="2800" b="1" dirty="0"/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7B8A69FD-AA80-49F8-A355-5AA9F8950893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4465252" y="1155283"/>
            <a:ext cx="550290" cy="2711207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506822A-FE4A-48F5-AE6D-1DEC7A0D3A43}"/>
              </a:ext>
            </a:extLst>
          </p:cNvPr>
          <p:cNvSpPr/>
          <p:nvPr/>
        </p:nvSpPr>
        <p:spPr>
          <a:xfrm>
            <a:off x="1481634" y="3543299"/>
            <a:ext cx="3794760" cy="6660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Selection Board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2DFBBA-A587-41EF-857B-D8AB23051F23}"/>
              </a:ext>
            </a:extLst>
          </p:cNvPr>
          <p:cNvSpPr/>
          <p:nvPr/>
        </p:nvSpPr>
        <p:spPr>
          <a:xfrm>
            <a:off x="1817370" y="4796148"/>
            <a:ext cx="8549640" cy="54864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Concurrence for Design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61728C7D-D308-42F2-8FCC-59EEAFBD727E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16200000" flipH="1">
            <a:off x="4442215" y="3146173"/>
            <a:ext cx="586774" cy="271317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67A97E79-38B4-44A7-80FD-5428366755C6}"/>
              </a:ext>
            </a:extLst>
          </p:cNvPr>
          <p:cNvCxnSpPr>
            <a:cxnSpLocks/>
            <a:stCxn id="7" idx="2"/>
            <a:endCxn id="12" idx="0"/>
          </p:cNvCxnSpPr>
          <p:nvPr/>
        </p:nvCxnSpPr>
        <p:spPr>
          <a:xfrm rot="5400000">
            <a:off x="6923898" y="2912837"/>
            <a:ext cx="1051604" cy="2715019"/>
          </a:xfrm>
          <a:prstGeom prst="bentConnector3">
            <a:avLst>
              <a:gd name="adj1" fmla="val 71411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403F4B7-9185-4751-B293-7F939B862253}"/>
              </a:ext>
            </a:extLst>
          </p:cNvPr>
          <p:cNvSpPr/>
          <p:nvPr/>
        </p:nvSpPr>
        <p:spPr>
          <a:xfrm>
            <a:off x="2638921" y="5741429"/>
            <a:ext cx="6914158" cy="54864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Send Executed copies and invoices to FP&amp;C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130D27-FCED-40D6-931B-C1140F3BE2BF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6092190" y="5344788"/>
            <a:ext cx="3810" cy="3966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F7B7F2-1EA2-4B0C-A994-1FAEC39133B9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flipH="1">
            <a:off x="3379014" y="3243231"/>
            <a:ext cx="5779" cy="3000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2492193D-AA46-46EC-AA61-480E8F1E4801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16200000" flipH="1">
            <a:off x="6925803" y="1405937"/>
            <a:ext cx="1051603" cy="2711209"/>
          </a:xfrm>
          <a:prstGeom prst="bentConnector3">
            <a:avLst>
              <a:gd name="adj1" fmla="val 26088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28961D3-FEF3-4AAF-959A-B952D6391EA8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Design Phase</a:t>
            </a:r>
          </a:p>
        </p:txBody>
      </p:sp>
      <p:pic>
        <p:nvPicPr>
          <p:cNvPr id="3" name="Graphic 2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BEFE2AAD-1098-41AA-9EDF-E0873D4A52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3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B64D9E-A45A-488A-B047-25A69F9A22C0}"/>
              </a:ext>
            </a:extLst>
          </p:cNvPr>
          <p:cNvSpPr/>
          <p:nvPr/>
        </p:nvSpPr>
        <p:spPr>
          <a:xfrm>
            <a:off x="3355848" y="1444752"/>
            <a:ext cx="5486400" cy="78638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Is the project AFC over $250,000?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9BCC2C-47F3-47E3-BDF9-053148CD8268}"/>
              </a:ext>
            </a:extLst>
          </p:cNvPr>
          <p:cNvSpPr/>
          <p:nvPr/>
        </p:nvSpPr>
        <p:spPr>
          <a:xfrm>
            <a:off x="4429624" y="3015594"/>
            <a:ext cx="945922" cy="457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</a:t>
            </a:r>
            <a:endParaRPr lang="en-US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7059F-DF35-4A0F-B081-C57061A41166}"/>
              </a:ext>
            </a:extLst>
          </p:cNvPr>
          <p:cNvSpPr/>
          <p:nvPr/>
        </p:nvSpPr>
        <p:spPr>
          <a:xfrm>
            <a:off x="6816453" y="3015594"/>
            <a:ext cx="945922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</a:t>
            </a:r>
            <a:endParaRPr lang="en-US" sz="2800" b="1" dirty="0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63C0C99D-EBBD-4614-86C0-B5164138C12F}"/>
              </a:ext>
            </a:extLst>
          </p:cNvPr>
          <p:cNvSpPr/>
          <p:nvPr/>
        </p:nvSpPr>
        <p:spPr>
          <a:xfrm>
            <a:off x="4079625" y="3892566"/>
            <a:ext cx="1657350" cy="6323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Public Bid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2EF778-2288-4999-800A-51D5E707E2AA}"/>
              </a:ext>
            </a:extLst>
          </p:cNvPr>
          <p:cNvSpPr/>
          <p:nvPr/>
        </p:nvSpPr>
        <p:spPr>
          <a:xfrm>
            <a:off x="6287149" y="3887545"/>
            <a:ext cx="1993106" cy="6323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Solicitations</a:t>
            </a:r>
            <a:endParaRPr lang="en-US" sz="2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E0F81C-E059-481C-94EF-72105EC74F6F}"/>
              </a:ext>
            </a:extLst>
          </p:cNvPr>
          <p:cNvSpPr/>
          <p:nvPr/>
        </p:nvSpPr>
        <p:spPr>
          <a:xfrm>
            <a:off x="1798320" y="5086352"/>
            <a:ext cx="8595360" cy="877824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Concurrence for Ads for Bids or Solicitations for Proposals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AD1ADFB-329B-4C30-85D1-AEE6452D0029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4902585" y="3472794"/>
            <a:ext cx="5715" cy="4197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72B000-E82D-4A9A-83BA-1241FC1E2C9D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7283702" y="3472794"/>
            <a:ext cx="5712" cy="414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6B8C9D4B-6D27-4BD0-97C5-38D20D89D2F6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 rot="16200000" flipH="1">
            <a:off x="6302002" y="2028182"/>
            <a:ext cx="784458" cy="119036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AFF7CDBB-CCB6-49E8-B72D-812214F95F59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rot="5400000">
            <a:off x="5108588" y="2025134"/>
            <a:ext cx="784458" cy="119646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F09B17E6-4CE6-496B-92DC-C933638B4030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16200000" flipH="1">
            <a:off x="5221407" y="4211759"/>
            <a:ext cx="561486" cy="1187700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41EB7109-FE52-497A-99AB-F9A92DF7F51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rot="5400000">
            <a:off x="6406598" y="4209247"/>
            <a:ext cx="566507" cy="1187702"/>
          </a:xfrm>
          <a:prstGeom prst="bentConnector3">
            <a:avLst>
              <a:gd name="adj1" fmla="val 5103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098DF2F-C3A1-4A82-9A2C-323AB0F76258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Bids &amp; Solicitations</a:t>
            </a:r>
          </a:p>
        </p:txBody>
      </p:sp>
      <p:pic>
        <p:nvPicPr>
          <p:cNvPr id="16" name="Graphic 15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517F72CD-69D2-41A2-A377-A27C12F6E6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2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file"/>
            <a:extLst>
              <a:ext uri="{FF2B5EF4-FFF2-40B4-BE49-F238E27FC236}">
                <a16:creationId xmlns:a16="http://schemas.microsoft.com/office/drawing/2014/main" id="{618B7D6C-308D-412B-AF10-9EFACB157782}"/>
              </a:ext>
            </a:extLst>
          </p:cNvPr>
          <p:cNvSpPr/>
          <p:nvPr/>
        </p:nvSpPr>
        <p:spPr>
          <a:xfrm>
            <a:off x="2413262" y="1711722"/>
            <a:ext cx="7362334" cy="54864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Concurrence for Construction Contract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EF97C4-BB01-4952-9EC8-15188F045CBE}"/>
              </a:ext>
            </a:extLst>
          </p:cNvPr>
          <p:cNvSpPr/>
          <p:nvPr/>
        </p:nvSpPr>
        <p:spPr>
          <a:xfrm>
            <a:off x="2413263" y="3154680"/>
            <a:ext cx="7362333" cy="54864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Send Executed copies and invoices to FP&amp;C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649954-EEB0-48DE-AF41-A1293FBD924E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6094429" y="2260362"/>
            <a:ext cx="1" cy="8943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238A4A4-7AEE-48DC-81B2-1CA5689C0D2F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Construction Contract</a:t>
            </a:r>
          </a:p>
        </p:txBody>
      </p:sp>
      <p:pic>
        <p:nvPicPr>
          <p:cNvPr id="22" name="Graphic 21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869C0622-55A9-4E80-BD35-F9792A219F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2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file"/>
            <a:extLst>
              <a:ext uri="{FF2B5EF4-FFF2-40B4-BE49-F238E27FC236}">
                <a16:creationId xmlns:a16="http://schemas.microsoft.com/office/drawing/2014/main" id="{618B7D6C-308D-412B-AF10-9EFACB157782}"/>
              </a:ext>
            </a:extLst>
          </p:cNvPr>
          <p:cNvSpPr/>
          <p:nvPr/>
        </p:nvSpPr>
        <p:spPr>
          <a:xfrm>
            <a:off x="2413262" y="1325224"/>
            <a:ext cx="7362334" cy="548640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Request Concurrence for Change Order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6F6E6-14A4-42BC-8D6D-93F588A54E8D}"/>
              </a:ext>
            </a:extLst>
          </p:cNvPr>
          <p:cNvSpPr/>
          <p:nvPr/>
        </p:nvSpPr>
        <p:spPr>
          <a:xfrm>
            <a:off x="1790919" y="2581519"/>
            <a:ext cx="2589874" cy="59413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Under $50k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03E025-89B5-4B10-BEE6-039AE9688A3E}"/>
              </a:ext>
            </a:extLst>
          </p:cNvPr>
          <p:cNvSpPr/>
          <p:nvPr/>
        </p:nvSpPr>
        <p:spPr>
          <a:xfrm>
            <a:off x="4796739" y="2581519"/>
            <a:ext cx="2585156" cy="816636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Over $50k Under $100k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9DACF0-329B-476D-9358-0684D75B0CE9}"/>
              </a:ext>
            </a:extLst>
          </p:cNvPr>
          <p:cNvSpPr/>
          <p:nvPr/>
        </p:nvSpPr>
        <p:spPr>
          <a:xfrm>
            <a:off x="7805312" y="2572091"/>
            <a:ext cx="2585155" cy="59413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Over $100k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5799CF1C-4963-4CD9-B85B-345074EAD1E0}"/>
              </a:ext>
            </a:extLst>
          </p:cNvPr>
          <p:cNvCxnSpPr>
            <a:cxnSpLocks/>
            <a:stCxn id="6" idx="2"/>
            <a:endCxn id="14" idx="0"/>
          </p:cNvCxnSpPr>
          <p:nvPr/>
        </p:nvCxnSpPr>
        <p:spPr>
          <a:xfrm rot="5400000">
            <a:off x="5738046" y="2225135"/>
            <a:ext cx="707655" cy="5112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ADA6D7B0-6F08-4C66-A8CB-B20CCE22CDE0}"/>
              </a:ext>
            </a:extLst>
          </p:cNvPr>
          <p:cNvCxnSpPr>
            <a:cxnSpLocks/>
            <a:stCxn id="6" idx="2"/>
            <a:endCxn id="13" idx="0"/>
          </p:cNvCxnSpPr>
          <p:nvPr/>
        </p:nvCxnSpPr>
        <p:spPr>
          <a:xfrm rot="5400000">
            <a:off x="4236316" y="723405"/>
            <a:ext cx="707655" cy="300857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4D9A178-7DB6-4C5F-A68F-47D234773075}"/>
              </a:ext>
            </a:extLst>
          </p:cNvPr>
          <p:cNvSpPr/>
          <p:nvPr/>
        </p:nvSpPr>
        <p:spPr>
          <a:xfrm>
            <a:off x="1797602" y="3718875"/>
            <a:ext cx="2583191" cy="211243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Send Executed copies to FP&amp;C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5576CF-210D-4495-9DB3-0C30AB7F90D6}"/>
              </a:ext>
            </a:extLst>
          </p:cNvPr>
          <p:cNvSpPr/>
          <p:nvPr/>
        </p:nvSpPr>
        <p:spPr>
          <a:xfrm>
            <a:off x="4792020" y="3722762"/>
            <a:ext cx="2589875" cy="211243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Report to JLCB + Send Executed copies to FP&amp;C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1787C80-D1F3-44E6-BED4-EC9D424E700F}"/>
              </a:ext>
            </a:extLst>
          </p:cNvPr>
          <p:cNvSpPr/>
          <p:nvPr/>
        </p:nvSpPr>
        <p:spPr>
          <a:xfrm>
            <a:off x="7803345" y="3703088"/>
            <a:ext cx="2589875" cy="213210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Request JLCB Approval </a:t>
            </a:r>
            <a:r>
              <a:rPr lang="en-US" sz="2400" b="1" u="sng" dirty="0"/>
              <a:t>THEN</a:t>
            </a:r>
            <a:r>
              <a:rPr lang="en-US" sz="2400" b="1" dirty="0"/>
              <a:t> Send Executed copies to FP&amp;C after approval</a:t>
            </a:r>
          </a:p>
          <a:p>
            <a:pPr algn="ctr"/>
            <a:endParaRPr lang="en-US" sz="2400" b="1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120B5B0-74E1-4A98-A8B0-98D574F60F5B}"/>
              </a:ext>
            </a:extLst>
          </p:cNvPr>
          <p:cNvCxnSpPr>
            <a:cxnSpLocks/>
            <a:stCxn id="14" idx="2"/>
            <a:endCxn id="29" idx="0"/>
          </p:cNvCxnSpPr>
          <p:nvPr/>
        </p:nvCxnSpPr>
        <p:spPr>
          <a:xfrm flipH="1">
            <a:off x="6086958" y="3398155"/>
            <a:ext cx="2359" cy="3246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75E60178-AC0C-4C66-8158-A2E34C3EEA8D}"/>
              </a:ext>
            </a:extLst>
          </p:cNvPr>
          <p:cNvCxnSpPr>
            <a:cxnSpLocks/>
            <a:stCxn id="15" idx="2"/>
            <a:endCxn id="30" idx="0"/>
          </p:cNvCxnSpPr>
          <p:nvPr/>
        </p:nvCxnSpPr>
        <p:spPr>
          <a:xfrm rot="16200000" flipH="1">
            <a:off x="8829653" y="3434458"/>
            <a:ext cx="536866" cy="393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014592FE-46C6-4202-BE67-A4E0C37DAD88}"/>
              </a:ext>
            </a:extLst>
          </p:cNvPr>
          <p:cNvCxnSpPr>
            <a:cxnSpLocks/>
            <a:stCxn id="13" idx="2"/>
            <a:endCxn id="28" idx="0"/>
          </p:cNvCxnSpPr>
          <p:nvPr/>
        </p:nvCxnSpPr>
        <p:spPr>
          <a:xfrm rot="16200000" flipH="1">
            <a:off x="2815915" y="3445591"/>
            <a:ext cx="543225" cy="33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238A4A4-7AEE-48DC-81B2-1CA5689C0D2F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Change Orders</a:t>
            </a:r>
          </a:p>
        </p:txBody>
      </p:sp>
      <p:pic>
        <p:nvPicPr>
          <p:cNvPr id="22" name="Graphic 21" descr="Home">
            <a:hlinkClick r:id="rId4" action="ppaction://hlinksldjump"/>
            <a:extLst>
              <a:ext uri="{FF2B5EF4-FFF2-40B4-BE49-F238E27FC236}">
                <a16:creationId xmlns:a16="http://schemas.microsoft.com/office/drawing/2014/main" id="{869C0622-55A9-4E80-BD35-F9792A219F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752618CC-712E-440D-AB80-E5C4B8AA6C70}"/>
              </a:ext>
            </a:extLst>
          </p:cNvPr>
          <p:cNvCxnSpPr>
            <a:cxnSpLocks/>
            <a:stCxn id="6" idx="2"/>
            <a:endCxn id="15" idx="0"/>
          </p:cNvCxnSpPr>
          <p:nvPr/>
        </p:nvCxnSpPr>
        <p:spPr>
          <a:xfrm rot="16200000" flipH="1">
            <a:off x="7247046" y="721246"/>
            <a:ext cx="698227" cy="3003461"/>
          </a:xfrm>
          <a:prstGeom prst="bentConnector3">
            <a:avLst>
              <a:gd name="adj1" fmla="val 5135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7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7306D45-3ABC-4951-A50E-A21265AAA7D4}"/>
              </a:ext>
            </a:extLst>
          </p:cNvPr>
          <p:cNvSpPr txBox="1"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>
            <a:defPPr>
              <a:defRPr lang="en-US"/>
            </a:defPPr>
            <a:lvl1pPr algn="ctr">
              <a:defRPr sz="40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Scope Changes</a:t>
            </a:r>
          </a:p>
        </p:txBody>
      </p:sp>
      <p:pic>
        <p:nvPicPr>
          <p:cNvPr id="10" name="Graphic 9" descr="Home">
            <a:hlinkClick r:id="rId2" action="ppaction://hlinksldjump"/>
            <a:extLst>
              <a:ext uri="{FF2B5EF4-FFF2-40B4-BE49-F238E27FC236}">
                <a16:creationId xmlns:a16="http://schemas.microsoft.com/office/drawing/2014/main" id="{D964E6BF-0B8C-4747-B658-C01644FC1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33760" y="622"/>
            <a:ext cx="914400" cy="914400"/>
          </a:xfrm>
          <a:prstGeom prst="rect">
            <a:avLst/>
          </a:prstGeom>
        </p:spPr>
      </p:pic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8048A475-B4BC-407C-A31E-942F8BF3BDA6}"/>
              </a:ext>
            </a:extLst>
          </p:cNvPr>
          <p:cNvCxnSpPr>
            <a:cxnSpLocks/>
            <a:stCxn id="27" idx="2"/>
            <a:endCxn id="17" idx="0"/>
          </p:cNvCxnSpPr>
          <p:nvPr/>
        </p:nvCxnSpPr>
        <p:spPr>
          <a:xfrm rot="5400000">
            <a:off x="4585247" y="1227294"/>
            <a:ext cx="647879" cy="237362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D66A7A9-39AF-41C0-A1FA-138E05C766C8}"/>
              </a:ext>
            </a:extLst>
          </p:cNvPr>
          <p:cNvSpPr/>
          <p:nvPr/>
        </p:nvSpPr>
        <p:spPr>
          <a:xfrm>
            <a:off x="1824991" y="2738048"/>
            <a:ext cx="3794760" cy="666075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Design Changes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166B253E-475D-427F-8A9E-7A5C61FC97BF}"/>
              </a:ext>
            </a:extLst>
          </p:cNvPr>
          <p:cNvCxnSpPr>
            <a:cxnSpLocks/>
            <a:stCxn id="27" idx="2"/>
            <a:endCxn id="26" idx="0"/>
          </p:cNvCxnSpPr>
          <p:nvPr/>
        </p:nvCxnSpPr>
        <p:spPr>
          <a:xfrm rot="16200000" flipH="1">
            <a:off x="6986883" y="1199286"/>
            <a:ext cx="647879" cy="24296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858C700-683B-4F16-B319-6B21A95D9E35}"/>
              </a:ext>
            </a:extLst>
          </p:cNvPr>
          <p:cNvSpPr/>
          <p:nvPr/>
        </p:nvSpPr>
        <p:spPr>
          <a:xfrm>
            <a:off x="6628264" y="2738048"/>
            <a:ext cx="3794760" cy="666075"/>
          </a:xfrm>
          <a:prstGeom prst="rect">
            <a:avLst/>
          </a:prstGeom>
          <a:solidFill>
            <a:srgbClr val="9752CA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Construction Changes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3BDB2C-B07E-46EF-B4F1-05AEBEF7B53F}"/>
              </a:ext>
            </a:extLst>
          </p:cNvPr>
          <p:cNvSpPr/>
          <p:nvPr/>
        </p:nvSpPr>
        <p:spPr>
          <a:xfrm>
            <a:off x="3546050" y="1424094"/>
            <a:ext cx="5099900" cy="6660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When the scope of a project changes: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1C73516-837C-4F36-9DEB-93238E5F04B7}"/>
              </a:ext>
            </a:extLst>
          </p:cNvPr>
          <p:cNvSpPr/>
          <p:nvPr/>
        </p:nvSpPr>
        <p:spPr>
          <a:xfrm>
            <a:off x="1817370" y="4687937"/>
            <a:ext cx="945922" cy="457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</a:t>
            </a:r>
            <a:endParaRPr lang="en-US" sz="2800" b="1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F9DDDE2-559B-4016-BAEF-898F4108771D}"/>
              </a:ext>
            </a:extLst>
          </p:cNvPr>
          <p:cNvSpPr/>
          <p:nvPr/>
        </p:nvSpPr>
        <p:spPr>
          <a:xfrm>
            <a:off x="4648792" y="4687937"/>
            <a:ext cx="945922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</a:t>
            </a:r>
            <a:endParaRPr lang="en-US" sz="2800" b="1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A9840C5-9C11-45B9-BC01-A2EAF33530ED}"/>
              </a:ext>
            </a:extLst>
          </p:cNvPr>
          <p:cNvSpPr/>
          <p:nvPr/>
        </p:nvSpPr>
        <p:spPr>
          <a:xfrm>
            <a:off x="6589666" y="4687937"/>
            <a:ext cx="945922" cy="457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</a:t>
            </a:r>
            <a:endParaRPr lang="en-US" sz="2800" b="1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F97F38E-59C7-4C56-9F2F-FF5DA8887346}"/>
              </a:ext>
            </a:extLst>
          </p:cNvPr>
          <p:cNvSpPr/>
          <p:nvPr/>
        </p:nvSpPr>
        <p:spPr>
          <a:xfrm>
            <a:off x="9421088" y="4687937"/>
            <a:ext cx="945922" cy="4572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</a:t>
            </a:r>
            <a:endParaRPr lang="en-US" sz="2800" b="1" dirty="0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A8DFBF26-96F9-463E-9E4E-1019E4BD2190}"/>
              </a:ext>
            </a:extLst>
          </p:cNvPr>
          <p:cNvCxnSpPr>
            <a:cxnSpLocks/>
            <a:stCxn id="30" idx="2"/>
            <a:endCxn id="36" idx="0"/>
          </p:cNvCxnSpPr>
          <p:nvPr/>
        </p:nvCxnSpPr>
        <p:spPr>
          <a:xfrm rot="5400000">
            <a:off x="2805609" y="3771175"/>
            <a:ext cx="401484" cy="1432040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CA439A3A-DB27-40B2-A904-8D3BBA38FA1B}"/>
              </a:ext>
            </a:extLst>
          </p:cNvPr>
          <p:cNvCxnSpPr>
            <a:cxnSpLocks/>
            <a:stCxn id="30" idx="2"/>
            <a:endCxn id="37" idx="0"/>
          </p:cNvCxnSpPr>
          <p:nvPr/>
        </p:nvCxnSpPr>
        <p:spPr>
          <a:xfrm rot="16200000" flipH="1">
            <a:off x="4221320" y="3787504"/>
            <a:ext cx="401484" cy="1399382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C86BCF2E-3718-412A-AC07-7FD2640EB15D}"/>
              </a:ext>
            </a:extLst>
          </p:cNvPr>
          <p:cNvCxnSpPr>
            <a:cxnSpLocks/>
            <a:stCxn id="31" idx="2"/>
            <a:endCxn id="38" idx="0"/>
          </p:cNvCxnSpPr>
          <p:nvPr/>
        </p:nvCxnSpPr>
        <p:spPr>
          <a:xfrm rot="5400000">
            <a:off x="7593394" y="3755687"/>
            <a:ext cx="401484" cy="1463017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7311750A-B68F-4FAA-BDA9-889D85B8A59F}"/>
              </a:ext>
            </a:extLst>
          </p:cNvPr>
          <p:cNvCxnSpPr>
            <a:cxnSpLocks/>
            <a:stCxn id="31" idx="2"/>
            <a:endCxn id="39" idx="0"/>
          </p:cNvCxnSpPr>
          <p:nvPr/>
        </p:nvCxnSpPr>
        <p:spPr>
          <a:xfrm rot="16200000" flipH="1">
            <a:off x="9009104" y="3802992"/>
            <a:ext cx="401484" cy="1368405"/>
          </a:xfrm>
          <a:prstGeom prst="bentConnector3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4D1C6997-D1D6-4E73-AD2C-045E6E9629D5}"/>
              </a:ext>
            </a:extLst>
          </p:cNvPr>
          <p:cNvSpPr/>
          <p:nvPr/>
        </p:nvSpPr>
        <p:spPr>
          <a:xfrm>
            <a:off x="1396302" y="5357588"/>
            <a:ext cx="1788058" cy="118461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Design Amendment Form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A785D7E-825E-4D32-902D-D0BC662154F7}"/>
              </a:ext>
            </a:extLst>
          </p:cNvPr>
          <p:cNvSpPr/>
          <p:nvPr/>
        </p:nvSpPr>
        <p:spPr>
          <a:xfrm>
            <a:off x="4344542" y="5357588"/>
            <a:ext cx="1569666" cy="118461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Funding Summary Revision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E6921B-2F36-48AF-864E-7D2786C204C9}"/>
              </a:ext>
            </a:extLst>
          </p:cNvPr>
          <p:cNvSpPr/>
          <p:nvPr/>
        </p:nvSpPr>
        <p:spPr>
          <a:xfrm>
            <a:off x="6277794" y="5357588"/>
            <a:ext cx="1569666" cy="118461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Change Order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5AD0D9-8B73-4644-B482-6F344CD0A0D6}"/>
              </a:ext>
            </a:extLst>
          </p:cNvPr>
          <p:cNvSpPr/>
          <p:nvPr/>
        </p:nvSpPr>
        <p:spPr>
          <a:xfrm>
            <a:off x="9109216" y="5357588"/>
            <a:ext cx="1569666" cy="1184614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Funding Summary Revision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90F08CE-E684-48A8-A928-075038F0F754}"/>
              </a:ext>
            </a:extLst>
          </p:cNvPr>
          <p:cNvSpPr/>
          <p:nvPr/>
        </p:nvSpPr>
        <p:spPr>
          <a:xfrm>
            <a:off x="2310470" y="3770988"/>
            <a:ext cx="2823802" cy="51546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Within Budget?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88EF4C4-0326-499A-8CCF-AAA86821859E}"/>
              </a:ext>
            </a:extLst>
          </p:cNvPr>
          <p:cNvSpPr/>
          <p:nvPr/>
        </p:nvSpPr>
        <p:spPr>
          <a:xfrm>
            <a:off x="7113743" y="3770988"/>
            <a:ext cx="2823802" cy="515465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Within Budget?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5AE4508-515D-4998-9B33-D722BFA8DBFD}"/>
              </a:ext>
            </a:extLst>
          </p:cNvPr>
          <p:cNvCxnSpPr>
            <a:cxnSpLocks/>
            <a:stCxn id="36" idx="2"/>
            <a:endCxn id="20" idx="0"/>
          </p:cNvCxnSpPr>
          <p:nvPr/>
        </p:nvCxnSpPr>
        <p:spPr>
          <a:xfrm>
            <a:off x="2290331" y="5145137"/>
            <a:ext cx="0" cy="21245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6501762-4ED5-465B-92B5-BF0F51C1493E}"/>
              </a:ext>
            </a:extLst>
          </p:cNvPr>
          <p:cNvCxnSpPr>
            <a:cxnSpLocks/>
            <a:stCxn id="37" idx="2"/>
            <a:endCxn id="22" idx="0"/>
          </p:cNvCxnSpPr>
          <p:nvPr/>
        </p:nvCxnSpPr>
        <p:spPr>
          <a:xfrm>
            <a:off x="5121753" y="5145137"/>
            <a:ext cx="7622" cy="21245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D7020E4-5AA3-4C92-9879-4773A8E445DB}"/>
              </a:ext>
            </a:extLst>
          </p:cNvPr>
          <p:cNvCxnSpPr>
            <a:cxnSpLocks/>
            <a:stCxn id="38" idx="2"/>
            <a:endCxn id="25" idx="0"/>
          </p:cNvCxnSpPr>
          <p:nvPr/>
        </p:nvCxnSpPr>
        <p:spPr>
          <a:xfrm>
            <a:off x="7062627" y="5145137"/>
            <a:ext cx="0" cy="21245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C545390-4A97-4027-80F8-99A93C658823}"/>
              </a:ext>
            </a:extLst>
          </p:cNvPr>
          <p:cNvCxnSpPr>
            <a:cxnSpLocks/>
            <a:stCxn id="39" idx="2"/>
            <a:endCxn id="28" idx="0"/>
          </p:cNvCxnSpPr>
          <p:nvPr/>
        </p:nvCxnSpPr>
        <p:spPr>
          <a:xfrm>
            <a:off x="9894049" y="5145137"/>
            <a:ext cx="0" cy="21245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65C5EE9-A7E8-43AF-81C3-1AC8300B1305}"/>
              </a:ext>
            </a:extLst>
          </p:cNvPr>
          <p:cNvCxnSpPr>
            <a:cxnSpLocks/>
            <a:stCxn id="17" idx="2"/>
            <a:endCxn id="30" idx="0"/>
          </p:cNvCxnSpPr>
          <p:nvPr/>
        </p:nvCxnSpPr>
        <p:spPr>
          <a:xfrm>
            <a:off x="3722371" y="3404123"/>
            <a:ext cx="0" cy="36686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2EAD8B-743E-4C3F-AE98-4F321804AF68}"/>
              </a:ext>
            </a:extLst>
          </p:cNvPr>
          <p:cNvCxnSpPr>
            <a:cxnSpLocks/>
            <a:stCxn id="26" idx="2"/>
            <a:endCxn id="31" idx="0"/>
          </p:cNvCxnSpPr>
          <p:nvPr/>
        </p:nvCxnSpPr>
        <p:spPr>
          <a:xfrm>
            <a:off x="8525644" y="3404123"/>
            <a:ext cx="0" cy="36686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11473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949</TotalTime>
  <Words>515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72 Black</vt:lpstr>
      <vt:lpstr>Arial</vt:lpstr>
      <vt:lpstr>Arial Black</vt:lpstr>
      <vt:lpstr>Tw Cen MT</vt:lpstr>
      <vt:lpstr>Droplet</vt:lpstr>
      <vt:lpstr>Delegated Projects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Delegated Projects</dc:title>
  <dc:creator>Hollie Peairs</dc:creator>
  <cp:lastModifiedBy>Hollie Peairs</cp:lastModifiedBy>
  <cp:revision>78</cp:revision>
  <dcterms:created xsi:type="dcterms:W3CDTF">2024-09-03T14:22:14Z</dcterms:created>
  <dcterms:modified xsi:type="dcterms:W3CDTF">2024-11-21T21:32:34Z</dcterms:modified>
</cp:coreProperties>
</file>