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6" r:id="rId1"/>
  </p:sldMasterIdLst>
  <p:notesMasterIdLst>
    <p:notesMasterId r:id="rId56"/>
  </p:notesMasterIdLst>
  <p:handoutMasterIdLst>
    <p:handoutMasterId r:id="rId57"/>
  </p:handoutMasterIdLst>
  <p:sldIdLst>
    <p:sldId id="256" r:id="rId2"/>
    <p:sldId id="257" r:id="rId3"/>
    <p:sldId id="271" r:id="rId4"/>
    <p:sldId id="258" r:id="rId5"/>
    <p:sldId id="260" r:id="rId6"/>
    <p:sldId id="264" r:id="rId7"/>
    <p:sldId id="302" r:id="rId8"/>
    <p:sldId id="303" r:id="rId9"/>
    <p:sldId id="265" r:id="rId10"/>
    <p:sldId id="262" r:id="rId11"/>
    <p:sldId id="259" r:id="rId12"/>
    <p:sldId id="261" r:id="rId13"/>
    <p:sldId id="263" r:id="rId14"/>
    <p:sldId id="267" r:id="rId15"/>
    <p:sldId id="269" r:id="rId16"/>
    <p:sldId id="272" r:id="rId17"/>
    <p:sldId id="304" r:id="rId18"/>
    <p:sldId id="298" r:id="rId19"/>
    <p:sldId id="309" r:id="rId20"/>
    <p:sldId id="308" r:id="rId21"/>
    <p:sldId id="305" r:id="rId22"/>
    <p:sldId id="306" r:id="rId23"/>
    <p:sldId id="307" r:id="rId24"/>
    <p:sldId id="276" r:id="rId25"/>
    <p:sldId id="286" r:id="rId26"/>
    <p:sldId id="311" r:id="rId27"/>
    <p:sldId id="314" r:id="rId28"/>
    <p:sldId id="315" r:id="rId29"/>
    <p:sldId id="316" r:id="rId30"/>
    <p:sldId id="277" r:id="rId31"/>
    <p:sldId id="310" r:id="rId32"/>
    <p:sldId id="317" r:id="rId33"/>
    <p:sldId id="288" r:id="rId34"/>
    <p:sldId id="289" r:id="rId35"/>
    <p:sldId id="312" r:id="rId36"/>
    <p:sldId id="290" r:id="rId37"/>
    <p:sldId id="292" r:id="rId38"/>
    <p:sldId id="293" r:id="rId39"/>
    <p:sldId id="294" r:id="rId40"/>
    <p:sldId id="295" r:id="rId41"/>
    <p:sldId id="285" r:id="rId42"/>
    <p:sldId id="296" r:id="rId43"/>
    <p:sldId id="297" r:id="rId44"/>
    <p:sldId id="278" r:id="rId45"/>
    <p:sldId id="279" r:id="rId46"/>
    <p:sldId id="300" r:id="rId47"/>
    <p:sldId id="280" r:id="rId48"/>
    <p:sldId id="281" r:id="rId49"/>
    <p:sldId id="282" r:id="rId50"/>
    <p:sldId id="301" r:id="rId51"/>
    <p:sldId id="283" r:id="rId52"/>
    <p:sldId id="318" r:id="rId53"/>
    <p:sldId id="299" r:id="rId54"/>
    <p:sldId id="284" r:id="rId55"/>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0" autoAdjust="0"/>
    <p:restoredTop sz="94660"/>
  </p:normalViewPr>
  <p:slideViewPr>
    <p:cSldViewPr snapToGrid="0">
      <p:cViewPr varScale="1">
        <p:scale>
          <a:sx n="85" d="100"/>
          <a:sy n="85" d="100"/>
        </p:scale>
        <p:origin x="108" y="8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diagrams/_rels/data1.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0.png"/><Relationship Id="rId12" Type="http://schemas.openxmlformats.org/officeDocument/2006/relationships/image" Target="NULL"/><Relationship Id="rId2" Type="http://schemas.openxmlformats.org/officeDocument/2006/relationships/image" Target="NULL"/><Relationship Id="rId16" Type="http://schemas.openxmlformats.org/officeDocument/2006/relationships/image" Target="NULL"/><Relationship Id="rId1" Type="http://schemas.openxmlformats.org/officeDocument/2006/relationships/image" Target="../media/image7.png"/><Relationship Id="rId6" Type="http://schemas.openxmlformats.org/officeDocument/2006/relationships/image" Target="NULL"/><Relationship Id="rId11" Type="http://schemas.openxmlformats.org/officeDocument/2006/relationships/image" Target="../media/image12.png"/><Relationship Id="rId5" Type="http://schemas.openxmlformats.org/officeDocument/2006/relationships/image" Target="../media/image9.png"/><Relationship Id="rId15" Type="http://schemas.openxmlformats.org/officeDocument/2006/relationships/image" Target="../media/image14.png"/><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media/image11.png"/><Relationship Id="rId14" Type="http://schemas.openxmlformats.org/officeDocument/2006/relationships/image" Target="NULL"/></Relationships>
</file>

<file path=ppt/diagrams/_rels/drawing1.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0.png"/><Relationship Id="rId12" Type="http://schemas.openxmlformats.org/officeDocument/2006/relationships/image" Target="NULL"/><Relationship Id="rId2" Type="http://schemas.openxmlformats.org/officeDocument/2006/relationships/image" Target="NULL"/><Relationship Id="rId16" Type="http://schemas.openxmlformats.org/officeDocument/2006/relationships/image" Target="NULL"/><Relationship Id="rId1" Type="http://schemas.openxmlformats.org/officeDocument/2006/relationships/image" Target="../media/image7.png"/><Relationship Id="rId6" Type="http://schemas.openxmlformats.org/officeDocument/2006/relationships/image" Target="NULL"/><Relationship Id="rId11" Type="http://schemas.openxmlformats.org/officeDocument/2006/relationships/image" Target="../media/image12.png"/><Relationship Id="rId5" Type="http://schemas.openxmlformats.org/officeDocument/2006/relationships/image" Target="../media/image9.png"/><Relationship Id="rId15" Type="http://schemas.openxmlformats.org/officeDocument/2006/relationships/image" Target="../media/image14.png"/><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media/image11.png"/><Relationship Id="rId14" Type="http://schemas.openxmlformats.org/officeDocument/2006/relationships/image" Target="NULL"/></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6DFC27F-152B-4092-9D22-2D98554874A3}"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CEC7F82F-4C8A-4580-943C-C1DD700B5C48}">
      <dgm:prSet/>
      <dgm:spPr/>
      <dgm:t>
        <a:bodyPr/>
        <a:lstStyle/>
        <a:p>
          <a:r>
            <a:rPr lang="en-US"/>
            <a:t>Purpose of the proposed project</a:t>
          </a:r>
        </a:p>
      </dgm:t>
    </dgm:pt>
    <dgm:pt modelId="{1331FB8D-ADE0-4018-ADC0-D839814675E9}" type="parTrans" cxnId="{F9796C49-8FD9-4381-B6C0-D795C56606BA}">
      <dgm:prSet/>
      <dgm:spPr/>
      <dgm:t>
        <a:bodyPr/>
        <a:lstStyle/>
        <a:p>
          <a:endParaRPr lang="en-US"/>
        </a:p>
      </dgm:t>
    </dgm:pt>
    <dgm:pt modelId="{2C7FD6FE-C359-4D64-8B96-EC39C75477ED}" type="sibTrans" cxnId="{F9796C49-8FD9-4381-B6C0-D795C56606BA}">
      <dgm:prSet/>
      <dgm:spPr/>
      <dgm:t>
        <a:bodyPr/>
        <a:lstStyle/>
        <a:p>
          <a:endParaRPr lang="en-US"/>
        </a:p>
      </dgm:t>
    </dgm:pt>
    <dgm:pt modelId="{57AF0FCE-AC9E-4181-9763-7F232FAB2CDA}">
      <dgm:prSet/>
      <dgm:spPr/>
      <dgm:t>
        <a:bodyPr/>
        <a:lstStyle/>
        <a:p>
          <a:r>
            <a:rPr lang="en-US"/>
            <a:t>Location</a:t>
          </a:r>
        </a:p>
      </dgm:t>
    </dgm:pt>
    <dgm:pt modelId="{3F558E1F-CDF7-4100-BC41-9CAF636E7A23}" type="parTrans" cxnId="{9D02DC46-5352-4194-8870-E6FCB7D6B83B}">
      <dgm:prSet/>
      <dgm:spPr/>
      <dgm:t>
        <a:bodyPr/>
        <a:lstStyle/>
        <a:p>
          <a:endParaRPr lang="en-US"/>
        </a:p>
      </dgm:t>
    </dgm:pt>
    <dgm:pt modelId="{1030E306-D4F4-4B08-9825-CB14EABB5E02}" type="sibTrans" cxnId="{9D02DC46-5352-4194-8870-E6FCB7D6B83B}">
      <dgm:prSet/>
      <dgm:spPr/>
      <dgm:t>
        <a:bodyPr/>
        <a:lstStyle/>
        <a:p>
          <a:endParaRPr lang="en-US"/>
        </a:p>
      </dgm:t>
    </dgm:pt>
    <dgm:pt modelId="{D0044FCF-475B-451B-9DA6-ED0BA89A8093}">
      <dgm:prSet/>
      <dgm:spPr/>
      <dgm:t>
        <a:bodyPr/>
        <a:lstStyle/>
        <a:p>
          <a:r>
            <a:rPr lang="en-US" dirty="0"/>
            <a:t>Size of the parcel and buildings</a:t>
          </a:r>
        </a:p>
      </dgm:t>
    </dgm:pt>
    <dgm:pt modelId="{131C83AB-264D-40F1-9F13-ADF522E48EA6}" type="parTrans" cxnId="{EDBEDF8A-DC3F-4D4C-B5BB-A32266367A93}">
      <dgm:prSet/>
      <dgm:spPr/>
      <dgm:t>
        <a:bodyPr/>
        <a:lstStyle/>
        <a:p>
          <a:endParaRPr lang="en-US"/>
        </a:p>
      </dgm:t>
    </dgm:pt>
    <dgm:pt modelId="{150ACC33-C35B-4A19-89E5-65E87894B375}" type="sibTrans" cxnId="{EDBEDF8A-DC3F-4D4C-B5BB-A32266367A93}">
      <dgm:prSet/>
      <dgm:spPr/>
      <dgm:t>
        <a:bodyPr/>
        <a:lstStyle/>
        <a:p>
          <a:endParaRPr lang="en-US"/>
        </a:p>
      </dgm:t>
    </dgm:pt>
    <dgm:pt modelId="{AE94A9C0-7451-4E1B-AD99-308EF363FF42}">
      <dgm:prSet/>
      <dgm:spPr/>
      <dgm:t>
        <a:bodyPr/>
        <a:lstStyle/>
        <a:p>
          <a:r>
            <a:rPr lang="en-US"/>
            <a:t>Trends-economic and demographic </a:t>
          </a:r>
        </a:p>
      </dgm:t>
    </dgm:pt>
    <dgm:pt modelId="{D6C99D23-51CD-403A-AD87-AC9484EEE591}" type="parTrans" cxnId="{8FCD9A7E-248E-4AB6-9568-7879486D60A1}">
      <dgm:prSet/>
      <dgm:spPr/>
      <dgm:t>
        <a:bodyPr/>
        <a:lstStyle/>
        <a:p>
          <a:endParaRPr lang="en-US"/>
        </a:p>
      </dgm:t>
    </dgm:pt>
    <dgm:pt modelId="{C448FCB9-751F-4508-A793-E918FD13D008}" type="sibTrans" cxnId="{8FCD9A7E-248E-4AB6-9568-7879486D60A1}">
      <dgm:prSet/>
      <dgm:spPr/>
      <dgm:t>
        <a:bodyPr/>
        <a:lstStyle/>
        <a:p>
          <a:endParaRPr lang="en-US"/>
        </a:p>
      </dgm:t>
    </dgm:pt>
    <dgm:pt modelId="{0027393F-397D-4E26-AA95-4B10F7154B27}">
      <dgm:prSet/>
      <dgm:spPr/>
      <dgm:t>
        <a:bodyPr/>
        <a:lstStyle/>
        <a:p>
          <a:r>
            <a:rPr lang="en-US"/>
            <a:t>Benefits of and impact to the community</a:t>
          </a:r>
        </a:p>
      </dgm:t>
    </dgm:pt>
    <dgm:pt modelId="{C05D88AF-7582-4DEB-8960-9F310605FEAD}" type="parTrans" cxnId="{8050D577-1BD6-49CC-BCB6-1A516ABE4305}">
      <dgm:prSet/>
      <dgm:spPr/>
      <dgm:t>
        <a:bodyPr/>
        <a:lstStyle/>
        <a:p>
          <a:endParaRPr lang="en-US"/>
        </a:p>
      </dgm:t>
    </dgm:pt>
    <dgm:pt modelId="{668384B6-02A4-4DA8-ABAE-775F1E895975}" type="sibTrans" cxnId="{8050D577-1BD6-49CC-BCB6-1A516ABE4305}">
      <dgm:prSet/>
      <dgm:spPr/>
      <dgm:t>
        <a:bodyPr/>
        <a:lstStyle/>
        <a:p>
          <a:endParaRPr lang="en-US"/>
        </a:p>
      </dgm:t>
    </dgm:pt>
    <dgm:pt modelId="{D1AB989E-A08C-4A85-8C03-299F329C73B3}">
      <dgm:prSet/>
      <dgm:spPr/>
      <dgm:t>
        <a:bodyPr/>
        <a:lstStyle/>
        <a:p>
          <a:r>
            <a:rPr lang="en-US" dirty="0"/>
            <a:t>What is currently or what was on the site</a:t>
          </a:r>
        </a:p>
      </dgm:t>
    </dgm:pt>
    <dgm:pt modelId="{2D6BF9FE-895A-47FF-9CAB-680A7657CED5}" type="parTrans" cxnId="{7ECF6BAA-9B8A-4783-AB82-C2F4B00D07BD}">
      <dgm:prSet/>
      <dgm:spPr/>
      <dgm:t>
        <a:bodyPr/>
        <a:lstStyle/>
        <a:p>
          <a:endParaRPr lang="en-US"/>
        </a:p>
      </dgm:t>
    </dgm:pt>
    <dgm:pt modelId="{1D794E61-0CC5-45A8-86D7-1403412D5133}" type="sibTrans" cxnId="{7ECF6BAA-9B8A-4783-AB82-C2F4B00D07BD}">
      <dgm:prSet/>
      <dgm:spPr/>
      <dgm:t>
        <a:bodyPr/>
        <a:lstStyle/>
        <a:p>
          <a:endParaRPr lang="en-US"/>
        </a:p>
      </dgm:t>
    </dgm:pt>
    <dgm:pt modelId="{836822F8-435F-41FE-AFB2-34E1908ADEEE}">
      <dgm:prSet/>
      <dgm:spPr/>
      <dgm:t>
        <a:bodyPr/>
        <a:lstStyle/>
        <a:p>
          <a:r>
            <a:rPr lang="en-US"/>
            <a:t>Will there be demolition, rehabilitation and or new construction?</a:t>
          </a:r>
        </a:p>
      </dgm:t>
    </dgm:pt>
    <dgm:pt modelId="{71DDAC5B-44A3-4B1E-810F-1CAC2C885E09}" type="parTrans" cxnId="{86E0DA56-DA7D-4E85-93B4-4F9E7C6B09BF}">
      <dgm:prSet/>
      <dgm:spPr/>
      <dgm:t>
        <a:bodyPr/>
        <a:lstStyle/>
        <a:p>
          <a:endParaRPr lang="en-US"/>
        </a:p>
      </dgm:t>
    </dgm:pt>
    <dgm:pt modelId="{C34F6E80-D2FF-491E-A91B-6FEAAA8AFCB7}" type="sibTrans" cxnId="{86E0DA56-DA7D-4E85-93B4-4F9E7C6B09BF}">
      <dgm:prSet/>
      <dgm:spPr/>
      <dgm:t>
        <a:bodyPr/>
        <a:lstStyle/>
        <a:p>
          <a:endParaRPr lang="en-US"/>
        </a:p>
      </dgm:t>
    </dgm:pt>
    <dgm:pt modelId="{DB518749-EA8D-441A-BA53-B71F7F690271}">
      <dgm:prSet/>
      <dgm:spPr/>
      <dgm:t>
        <a:bodyPr/>
        <a:lstStyle/>
        <a:p>
          <a:r>
            <a:rPr lang="en-US"/>
            <a:t>A small project will still have details that need to be identified</a:t>
          </a:r>
        </a:p>
      </dgm:t>
    </dgm:pt>
    <dgm:pt modelId="{41056BEA-4F04-49BB-ADC7-B2ACDEC0A24A}" type="parTrans" cxnId="{C8529A66-F3DB-4299-A863-65CCFF3AA6B0}">
      <dgm:prSet/>
      <dgm:spPr/>
      <dgm:t>
        <a:bodyPr/>
        <a:lstStyle/>
        <a:p>
          <a:endParaRPr lang="en-US"/>
        </a:p>
      </dgm:t>
    </dgm:pt>
    <dgm:pt modelId="{51DEEB8D-CD30-4916-88F5-4AAC9D2A96EE}" type="sibTrans" cxnId="{C8529A66-F3DB-4299-A863-65CCFF3AA6B0}">
      <dgm:prSet/>
      <dgm:spPr/>
      <dgm:t>
        <a:bodyPr/>
        <a:lstStyle/>
        <a:p>
          <a:endParaRPr lang="en-US"/>
        </a:p>
      </dgm:t>
    </dgm:pt>
    <dgm:pt modelId="{7A452DCC-EE27-4CF9-87DB-10E79E071050}" type="pres">
      <dgm:prSet presAssocID="{66DFC27F-152B-4092-9D22-2D98554874A3}" presName="root" presStyleCnt="0">
        <dgm:presLayoutVars>
          <dgm:dir/>
          <dgm:resizeHandles val="exact"/>
        </dgm:presLayoutVars>
      </dgm:prSet>
      <dgm:spPr/>
      <dgm:t>
        <a:bodyPr/>
        <a:lstStyle/>
        <a:p>
          <a:endParaRPr lang="en-US"/>
        </a:p>
      </dgm:t>
    </dgm:pt>
    <dgm:pt modelId="{6AD4269E-28B2-4788-A367-EB5DD8149972}" type="pres">
      <dgm:prSet presAssocID="{CEC7F82F-4C8A-4580-943C-C1DD700B5C48}" presName="compNode" presStyleCnt="0"/>
      <dgm:spPr/>
    </dgm:pt>
    <dgm:pt modelId="{3C64906C-AA07-4B8C-AD45-26940ADC1C22}" type="pres">
      <dgm:prSet presAssocID="{CEC7F82F-4C8A-4580-943C-C1DD700B5C48}" presName="bgRect" presStyleLbl="bgShp" presStyleIdx="0" presStyleCnt="8"/>
      <dgm:spPr/>
    </dgm:pt>
    <dgm:pt modelId="{EE1C3DE2-1057-4A57-9042-6D33B5F8169D}" type="pres">
      <dgm:prSet presAssocID="{CEC7F82F-4C8A-4580-943C-C1DD700B5C48}" presName="iconRect" presStyleLbl="node1" presStyleIdx="0" presStyleCnt="8"/>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t>
        <a:bodyPr/>
        <a:lstStyle/>
        <a:p>
          <a:endParaRPr lang="en-US"/>
        </a:p>
      </dgm:t>
      <dgm:extLst>
        <a:ext uri="{E40237B7-FDA0-4F09-8148-C483321AD2D9}">
          <dgm14:cNvPr xmlns:dgm14="http://schemas.microsoft.com/office/drawing/2010/diagram" id="0" name="" descr="Bullseye"/>
        </a:ext>
      </dgm:extLst>
    </dgm:pt>
    <dgm:pt modelId="{B57E55F8-DAB2-4FD9-82E6-3E04B9F73FE1}" type="pres">
      <dgm:prSet presAssocID="{CEC7F82F-4C8A-4580-943C-C1DD700B5C48}" presName="spaceRect" presStyleCnt="0"/>
      <dgm:spPr/>
    </dgm:pt>
    <dgm:pt modelId="{A7C759FF-F267-4FA4-8C2E-51A9B40A60F1}" type="pres">
      <dgm:prSet presAssocID="{CEC7F82F-4C8A-4580-943C-C1DD700B5C48}" presName="parTx" presStyleLbl="revTx" presStyleIdx="0" presStyleCnt="8">
        <dgm:presLayoutVars>
          <dgm:chMax val="0"/>
          <dgm:chPref val="0"/>
        </dgm:presLayoutVars>
      </dgm:prSet>
      <dgm:spPr/>
      <dgm:t>
        <a:bodyPr/>
        <a:lstStyle/>
        <a:p>
          <a:endParaRPr lang="en-US"/>
        </a:p>
      </dgm:t>
    </dgm:pt>
    <dgm:pt modelId="{85F43249-686C-4074-83F2-B8786EE66D43}" type="pres">
      <dgm:prSet presAssocID="{2C7FD6FE-C359-4D64-8B96-EC39C75477ED}" presName="sibTrans" presStyleCnt="0"/>
      <dgm:spPr/>
    </dgm:pt>
    <dgm:pt modelId="{9F9A8EA9-7EB9-4EC6-887B-A2540A212A23}" type="pres">
      <dgm:prSet presAssocID="{57AF0FCE-AC9E-4181-9763-7F232FAB2CDA}" presName="compNode" presStyleCnt="0"/>
      <dgm:spPr/>
    </dgm:pt>
    <dgm:pt modelId="{CD8C3E02-F627-4842-BA3E-CD3544CD9A4B}" type="pres">
      <dgm:prSet presAssocID="{57AF0FCE-AC9E-4181-9763-7F232FAB2CDA}" presName="bgRect" presStyleLbl="bgShp" presStyleIdx="1" presStyleCnt="8"/>
      <dgm:spPr/>
    </dgm:pt>
    <dgm:pt modelId="{7B857B74-A382-44F8-B620-A32CB11E85AB}" type="pres">
      <dgm:prSet presAssocID="{57AF0FCE-AC9E-4181-9763-7F232FAB2CDA}" presName="iconRect" presStyleLbl="node1" presStyleIdx="1" presStyleCnt="8"/>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a:blipFill>
        <a:ln>
          <a:noFill/>
        </a:ln>
      </dgm:spPr>
      <dgm:t>
        <a:bodyPr/>
        <a:lstStyle/>
        <a:p>
          <a:endParaRPr lang="en-US"/>
        </a:p>
      </dgm:t>
      <dgm:extLst>
        <a:ext uri="{E40237B7-FDA0-4F09-8148-C483321AD2D9}">
          <dgm14:cNvPr xmlns:dgm14="http://schemas.microsoft.com/office/drawing/2010/diagram" id="0" name="" descr="Map with pin with solid fill"/>
        </a:ext>
      </dgm:extLst>
    </dgm:pt>
    <dgm:pt modelId="{3FB63571-890B-4CC8-B2A4-F90E60CBBC83}" type="pres">
      <dgm:prSet presAssocID="{57AF0FCE-AC9E-4181-9763-7F232FAB2CDA}" presName="spaceRect" presStyleCnt="0"/>
      <dgm:spPr/>
    </dgm:pt>
    <dgm:pt modelId="{52E5126E-DA31-4B45-94B9-4EC16496AE16}" type="pres">
      <dgm:prSet presAssocID="{57AF0FCE-AC9E-4181-9763-7F232FAB2CDA}" presName="parTx" presStyleLbl="revTx" presStyleIdx="1" presStyleCnt="8">
        <dgm:presLayoutVars>
          <dgm:chMax val="0"/>
          <dgm:chPref val="0"/>
        </dgm:presLayoutVars>
      </dgm:prSet>
      <dgm:spPr/>
      <dgm:t>
        <a:bodyPr/>
        <a:lstStyle/>
        <a:p>
          <a:endParaRPr lang="en-US"/>
        </a:p>
      </dgm:t>
    </dgm:pt>
    <dgm:pt modelId="{F1FE064C-E9B0-4FE1-B4D0-1BEB5EF28F54}" type="pres">
      <dgm:prSet presAssocID="{1030E306-D4F4-4B08-9825-CB14EABB5E02}" presName="sibTrans" presStyleCnt="0"/>
      <dgm:spPr/>
    </dgm:pt>
    <dgm:pt modelId="{5D88F69C-3A08-4A8E-B79E-E1B2228E4C08}" type="pres">
      <dgm:prSet presAssocID="{D0044FCF-475B-451B-9DA6-ED0BA89A8093}" presName="compNode" presStyleCnt="0"/>
      <dgm:spPr/>
    </dgm:pt>
    <dgm:pt modelId="{029B1265-DE8D-4FCB-9BFF-87A1189EC488}" type="pres">
      <dgm:prSet presAssocID="{D0044FCF-475B-451B-9DA6-ED0BA89A8093}" presName="bgRect" presStyleLbl="bgShp" presStyleIdx="2" presStyleCnt="8"/>
      <dgm:spPr/>
    </dgm:pt>
    <dgm:pt modelId="{A7FD04E8-18EF-4B7F-A15C-3192347F6449}" type="pres">
      <dgm:prSet presAssocID="{D0044FCF-475B-451B-9DA6-ED0BA89A8093}" presName="iconRect" presStyleLbl="node1" presStyleIdx="2" presStyleCnt="8"/>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t>
        <a:bodyPr/>
        <a:lstStyle/>
        <a:p>
          <a:endParaRPr lang="en-US"/>
        </a:p>
      </dgm:t>
      <dgm:extLst>
        <a:ext uri="{E40237B7-FDA0-4F09-8148-C483321AD2D9}">
          <dgm14:cNvPr xmlns:dgm14="http://schemas.microsoft.com/office/drawing/2010/diagram" id="0" name="" descr="City"/>
        </a:ext>
      </dgm:extLst>
    </dgm:pt>
    <dgm:pt modelId="{AFDDFE25-1534-40E9-AC7B-4561FCB43C5D}" type="pres">
      <dgm:prSet presAssocID="{D0044FCF-475B-451B-9DA6-ED0BA89A8093}" presName="spaceRect" presStyleCnt="0"/>
      <dgm:spPr/>
    </dgm:pt>
    <dgm:pt modelId="{262E906D-07F0-41CE-ACAE-92C709BCC42A}" type="pres">
      <dgm:prSet presAssocID="{D0044FCF-475B-451B-9DA6-ED0BA89A8093}" presName="parTx" presStyleLbl="revTx" presStyleIdx="2" presStyleCnt="8">
        <dgm:presLayoutVars>
          <dgm:chMax val="0"/>
          <dgm:chPref val="0"/>
        </dgm:presLayoutVars>
      </dgm:prSet>
      <dgm:spPr/>
      <dgm:t>
        <a:bodyPr/>
        <a:lstStyle/>
        <a:p>
          <a:endParaRPr lang="en-US"/>
        </a:p>
      </dgm:t>
    </dgm:pt>
    <dgm:pt modelId="{A2EF8393-1224-4CF5-993D-9FCAE21850B4}" type="pres">
      <dgm:prSet presAssocID="{150ACC33-C35B-4A19-89E5-65E87894B375}" presName="sibTrans" presStyleCnt="0"/>
      <dgm:spPr/>
    </dgm:pt>
    <dgm:pt modelId="{213F7034-19C7-46BE-88D2-17782CB49673}" type="pres">
      <dgm:prSet presAssocID="{AE94A9C0-7451-4E1B-AD99-308EF363FF42}" presName="compNode" presStyleCnt="0"/>
      <dgm:spPr/>
    </dgm:pt>
    <dgm:pt modelId="{ACA2CF3F-122F-42F3-90A0-F5C64E68742E}" type="pres">
      <dgm:prSet presAssocID="{AE94A9C0-7451-4E1B-AD99-308EF363FF42}" presName="bgRect" presStyleLbl="bgShp" presStyleIdx="3" presStyleCnt="8"/>
      <dgm:spPr/>
    </dgm:pt>
    <dgm:pt modelId="{6ADDC08A-CADC-4B6B-A2AC-50BB1348D41A}" type="pres">
      <dgm:prSet presAssocID="{AE94A9C0-7451-4E1B-AD99-308EF363FF42}" presName="iconRect" presStyleLbl="node1" presStyleIdx="3" presStyleCnt="8"/>
      <dgm:spPr>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a:noFill/>
        </a:ln>
      </dgm:spPr>
      <dgm:t>
        <a:bodyPr/>
        <a:lstStyle/>
        <a:p>
          <a:endParaRPr lang="en-US"/>
        </a:p>
      </dgm:t>
      <dgm:extLst>
        <a:ext uri="{E40237B7-FDA0-4F09-8148-C483321AD2D9}">
          <dgm14:cNvPr xmlns:dgm14="http://schemas.microsoft.com/office/drawing/2010/diagram" id="0" name="" descr="Group"/>
        </a:ext>
      </dgm:extLst>
    </dgm:pt>
    <dgm:pt modelId="{BE2EF0F5-D322-4A34-B6AC-7B7F0D4092BD}" type="pres">
      <dgm:prSet presAssocID="{AE94A9C0-7451-4E1B-AD99-308EF363FF42}" presName="spaceRect" presStyleCnt="0"/>
      <dgm:spPr/>
    </dgm:pt>
    <dgm:pt modelId="{819F7E57-3BB6-4C1F-A68C-AC446BEDE49D}" type="pres">
      <dgm:prSet presAssocID="{AE94A9C0-7451-4E1B-AD99-308EF363FF42}" presName="parTx" presStyleLbl="revTx" presStyleIdx="3" presStyleCnt="8">
        <dgm:presLayoutVars>
          <dgm:chMax val="0"/>
          <dgm:chPref val="0"/>
        </dgm:presLayoutVars>
      </dgm:prSet>
      <dgm:spPr/>
      <dgm:t>
        <a:bodyPr/>
        <a:lstStyle/>
        <a:p>
          <a:endParaRPr lang="en-US"/>
        </a:p>
      </dgm:t>
    </dgm:pt>
    <dgm:pt modelId="{0DE9E8CC-79D6-468A-A0AC-635A45F85780}" type="pres">
      <dgm:prSet presAssocID="{C448FCB9-751F-4508-A793-E918FD13D008}" presName="sibTrans" presStyleCnt="0"/>
      <dgm:spPr/>
    </dgm:pt>
    <dgm:pt modelId="{075D237C-EAE1-4015-BBB0-C6560A405009}" type="pres">
      <dgm:prSet presAssocID="{0027393F-397D-4E26-AA95-4B10F7154B27}" presName="compNode" presStyleCnt="0"/>
      <dgm:spPr/>
    </dgm:pt>
    <dgm:pt modelId="{7767EE89-2C01-4A2A-8473-88476ABA6D51}" type="pres">
      <dgm:prSet presAssocID="{0027393F-397D-4E26-AA95-4B10F7154B27}" presName="bgRect" presStyleLbl="bgShp" presStyleIdx="4" presStyleCnt="8"/>
      <dgm:spPr/>
    </dgm:pt>
    <dgm:pt modelId="{98F73E45-2301-4BD0-A654-5929EA1F13BB}" type="pres">
      <dgm:prSet presAssocID="{0027393F-397D-4E26-AA95-4B10F7154B27}" presName="iconRect" presStyleLbl="node1" presStyleIdx="4" presStyleCnt="8"/>
      <dgm:spPr>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a:blipFill>
        <a:ln>
          <a:noFill/>
        </a:ln>
      </dgm:spPr>
      <dgm:t>
        <a:bodyPr/>
        <a:lstStyle/>
        <a:p>
          <a:endParaRPr lang="en-US"/>
        </a:p>
      </dgm:t>
      <dgm:extLst>
        <a:ext uri="{E40237B7-FDA0-4F09-8148-C483321AD2D9}">
          <dgm14:cNvPr xmlns:dgm14="http://schemas.microsoft.com/office/drawing/2010/diagram" id="0" name="" descr="Ribbon with solid fill"/>
        </a:ext>
      </dgm:extLst>
    </dgm:pt>
    <dgm:pt modelId="{D6E8D535-5C57-46CA-A1C4-AB4E45503FE2}" type="pres">
      <dgm:prSet presAssocID="{0027393F-397D-4E26-AA95-4B10F7154B27}" presName="spaceRect" presStyleCnt="0"/>
      <dgm:spPr/>
    </dgm:pt>
    <dgm:pt modelId="{30C24716-58F4-4345-87F2-EC5C52CEDF6C}" type="pres">
      <dgm:prSet presAssocID="{0027393F-397D-4E26-AA95-4B10F7154B27}" presName="parTx" presStyleLbl="revTx" presStyleIdx="4" presStyleCnt="8">
        <dgm:presLayoutVars>
          <dgm:chMax val="0"/>
          <dgm:chPref val="0"/>
        </dgm:presLayoutVars>
      </dgm:prSet>
      <dgm:spPr/>
      <dgm:t>
        <a:bodyPr/>
        <a:lstStyle/>
        <a:p>
          <a:endParaRPr lang="en-US"/>
        </a:p>
      </dgm:t>
    </dgm:pt>
    <dgm:pt modelId="{8947626D-6EA1-42F3-A736-3137989D1DD7}" type="pres">
      <dgm:prSet presAssocID="{668384B6-02A4-4DA8-ABAE-775F1E895975}" presName="sibTrans" presStyleCnt="0"/>
      <dgm:spPr/>
    </dgm:pt>
    <dgm:pt modelId="{08B30842-8FE8-43AE-A8F9-6D6F1E9A7AF2}" type="pres">
      <dgm:prSet presAssocID="{D1AB989E-A08C-4A85-8C03-299F329C73B3}" presName="compNode" presStyleCnt="0"/>
      <dgm:spPr/>
    </dgm:pt>
    <dgm:pt modelId="{4D8FCDE6-9816-4E1B-AD87-5ED1DEE6B2F9}" type="pres">
      <dgm:prSet presAssocID="{D1AB989E-A08C-4A85-8C03-299F329C73B3}" presName="bgRect" presStyleLbl="bgShp" presStyleIdx="5" presStyleCnt="8"/>
      <dgm:spPr/>
    </dgm:pt>
    <dgm:pt modelId="{65F37F32-8962-47B0-90EC-1DB0D1ECB723}" type="pres">
      <dgm:prSet presAssocID="{D1AB989E-A08C-4A85-8C03-299F329C73B3}" presName="iconRect" presStyleLbl="node1" presStyleIdx="5" presStyleCnt="8"/>
      <dgm:spPr>
        <a:blipFill>
          <a:blip xmlns:r="http://schemas.openxmlformats.org/officeDocument/2006/relationships"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a:blipFill>
        <a:ln>
          <a:noFill/>
        </a:ln>
      </dgm:spPr>
      <dgm:t>
        <a:bodyPr/>
        <a:lstStyle/>
        <a:p>
          <a:endParaRPr lang="en-US"/>
        </a:p>
      </dgm:t>
      <dgm:extLst>
        <a:ext uri="{E40237B7-FDA0-4F09-8148-C483321AD2D9}">
          <dgm14:cNvPr xmlns:dgm14="http://schemas.microsoft.com/office/drawing/2010/diagram" id="0" name="" descr="House with solid fill"/>
        </a:ext>
      </dgm:extLst>
    </dgm:pt>
    <dgm:pt modelId="{E770E0DD-4CA7-477F-86D9-D14C27818CAC}" type="pres">
      <dgm:prSet presAssocID="{D1AB989E-A08C-4A85-8C03-299F329C73B3}" presName="spaceRect" presStyleCnt="0"/>
      <dgm:spPr/>
    </dgm:pt>
    <dgm:pt modelId="{41FDFB78-1269-4846-96FD-8853B6C060FF}" type="pres">
      <dgm:prSet presAssocID="{D1AB989E-A08C-4A85-8C03-299F329C73B3}" presName="parTx" presStyleLbl="revTx" presStyleIdx="5" presStyleCnt="8">
        <dgm:presLayoutVars>
          <dgm:chMax val="0"/>
          <dgm:chPref val="0"/>
        </dgm:presLayoutVars>
      </dgm:prSet>
      <dgm:spPr/>
      <dgm:t>
        <a:bodyPr/>
        <a:lstStyle/>
        <a:p>
          <a:endParaRPr lang="en-US"/>
        </a:p>
      </dgm:t>
    </dgm:pt>
    <dgm:pt modelId="{608202AC-6060-42FF-B16E-7EF7EDAA6631}" type="pres">
      <dgm:prSet presAssocID="{1D794E61-0CC5-45A8-86D7-1403412D5133}" presName="sibTrans" presStyleCnt="0"/>
      <dgm:spPr/>
    </dgm:pt>
    <dgm:pt modelId="{88FCF8F3-066A-4B4D-BA0C-C88BE1840582}" type="pres">
      <dgm:prSet presAssocID="{836822F8-435F-41FE-AFB2-34E1908ADEEE}" presName="compNode" presStyleCnt="0"/>
      <dgm:spPr/>
    </dgm:pt>
    <dgm:pt modelId="{17286CD1-7F5C-4E2F-AFF1-5C66E5D5B4E2}" type="pres">
      <dgm:prSet presAssocID="{836822F8-435F-41FE-AFB2-34E1908ADEEE}" presName="bgRect" presStyleLbl="bgShp" presStyleIdx="6" presStyleCnt="8"/>
      <dgm:spPr/>
    </dgm:pt>
    <dgm:pt modelId="{FCC980D1-D00F-4A43-A884-61D988B5FC73}" type="pres">
      <dgm:prSet presAssocID="{836822F8-435F-41FE-AFB2-34E1908ADEEE}" presName="iconRect" presStyleLbl="node1" presStyleIdx="6" presStyleCnt="8"/>
      <dgm:spPr>
        <a:blipFill>
          <a:blip xmlns:r="http://schemas.openxmlformats.org/officeDocument/2006/relationships"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tretch>
            <a:fillRect/>
          </a:stretch>
        </a:blipFill>
        <a:ln>
          <a:noFill/>
        </a:ln>
      </dgm:spPr>
      <dgm:t>
        <a:bodyPr/>
        <a:lstStyle/>
        <a:p>
          <a:endParaRPr lang="en-US"/>
        </a:p>
      </dgm:t>
      <dgm:extLst>
        <a:ext uri="{E40237B7-FDA0-4F09-8148-C483321AD2D9}">
          <dgm14:cNvPr xmlns:dgm14="http://schemas.microsoft.com/office/drawing/2010/diagram" id="0" name="" descr="Bulldozer"/>
        </a:ext>
      </dgm:extLst>
    </dgm:pt>
    <dgm:pt modelId="{33F9AF90-8117-4AB1-A086-52F620A93488}" type="pres">
      <dgm:prSet presAssocID="{836822F8-435F-41FE-AFB2-34E1908ADEEE}" presName="spaceRect" presStyleCnt="0"/>
      <dgm:spPr/>
    </dgm:pt>
    <dgm:pt modelId="{8EDAEAFC-7FD0-4E77-A279-1E9374E4BBF2}" type="pres">
      <dgm:prSet presAssocID="{836822F8-435F-41FE-AFB2-34E1908ADEEE}" presName="parTx" presStyleLbl="revTx" presStyleIdx="6" presStyleCnt="8">
        <dgm:presLayoutVars>
          <dgm:chMax val="0"/>
          <dgm:chPref val="0"/>
        </dgm:presLayoutVars>
      </dgm:prSet>
      <dgm:spPr/>
      <dgm:t>
        <a:bodyPr/>
        <a:lstStyle/>
        <a:p>
          <a:endParaRPr lang="en-US"/>
        </a:p>
      </dgm:t>
    </dgm:pt>
    <dgm:pt modelId="{E4964A8C-7575-4F33-9541-6824C7158077}" type="pres">
      <dgm:prSet presAssocID="{C34F6E80-D2FF-491E-A91B-6FEAAA8AFCB7}" presName="sibTrans" presStyleCnt="0"/>
      <dgm:spPr/>
    </dgm:pt>
    <dgm:pt modelId="{73BC8F93-4938-4857-A164-17EFCC0899B3}" type="pres">
      <dgm:prSet presAssocID="{DB518749-EA8D-441A-BA53-B71F7F690271}" presName="compNode" presStyleCnt="0"/>
      <dgm:spPr/>
    </dgm:pt>
    <dgm:pt modelId="{757FED33-A1F6-4DB3-AFFA-1706AFE1725C}" type="pres">
      <dgm:prSet presAssocID="{DB518749-EA8D-441A-BA53-B71F7F690271}" presName="bgRect" presStyleLbl="bgShp" presStyleIdx="7" presStyleCnt="8"/>
      <dgm:spPr/>
    </dgm:pt>
    <dgm:pt modelId="{BF917673-7585-4AF9-905A-5F726090CE0F}" type="pres">
      <dgm:prSet presAssocID="{DB518749-EA8D-441A-BA53-B71F7F690271}" presName="iconRect" presStyleLbl="node1" presStyleIdx="7" presStyleCnt="8"/>
      <dgm:spPr>
        <a:blipFill>
          <a:blip xmlns:r="http://schemas.openxmlformats.org/officeDocument/2006/relationships"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a:blipFill>
        <a:ln>
          <a:noFill/>
        </a:ln>
      </dgm:spPr>
      <dgm:t>
        <a:bodyPr/>
        <a:lstStyle/>
        <a:p>
          <a:endParaRPr lang="en-US"/>
        </a:p>
      </dgm:t>
      <dgm:extLst>
        <a:ext uri="{E40237B7-FDA0-4F09-8148-C483321AD2D9}">
          <dgm14:cNvPr xmlns:dgm14="http://schemas.microsoft.com/office/drawing/2010/diagram" id="0" name="" descr="List with solid fill"/>
        </a:ext>
      </dgm:extLst>
    </dgm:pt>
    <dgm:pt modelId="{08222594-7A4C-4DE9-B047-FFFCCF9C1DC3}" type="pres">
      <dgm:prSet presAssocID="{DB518749-EA8D-441A-BA53-B71F7F690271}" presName="spaceRect" presStyleCnt="0"/>
      <dgm:spPr/>
    </dgm:pt>
    <dgm:pt modelId="{A3809335-51A5-4B59-A9D6-CEB7E26A8130}" type="pres">
      <dgm:prSet presAssocID="{DB518749-EA8D-441A-BA53-B71F7F690271}" presName="parTx" presStyleLbl="revTx" presStyleIdx="7" presStyleCnt="8">
        <dgm:presLayoutVars>
          <dgm:chMax val="0"/>
          <dgm:chPref val="0"/>
        </dgm:presLayoutVars>
      </dgm:prSet>
      <dgm:spPr/>
      <dgm:t>
        <a:bodyPr/>
        <a:lstStyle/>
        <a:p>
          <a:endParaRPr lang="en-US"/>
        </a:p>
      </dgm:t>
    </dgm:pt>
  </dgm:ptLst>
  <dgm:cxnLst>
    <dgm:cxn modelId="{7ECF6BAA-9B8A-4783-AB82-C2F4B00D07BD}" srcId="{66DFC27F-152B-4092-9D22-2D98554874A3}" destId="{D1AB989E-A08C-4A85-8C03-299F329C73B3}" srcOrd="5" destOrd="0" parTransId="{2D6BF9FE-895A-47FF-9CAB-680A7657CED5}" sibTransId="{1D794E61-0CC5-45A8-86D7-1403412D5133}"/>
    <dgm:cxn modelId="{8FCD9A7E-248E-4AB6-9568-7879486D60A1}" srcId="{66DFC27F-152B-4092-9D22-2D98554874A3}" destId="{AE94A9C0-7451-4E1B-AD99-308EF363FF42}" srcOrd="3" destOrd="0" parTransId="{D6C99D23-51CD-403A-AD87-AC9484EEE591}" sibTransId="{C448FCB9-751F-4508-A793-E918FD13D008}"/>
    <dgm:cxn modelId="{0478885E-F7C0-423C-A84F-F85851FB21EB}" type="presOf" srcId="{836822F8-435F-41FE-AFB2-34E1908ADEEE}" destId="{8EDAEAFC-7FD0-4E77-A279-1E9374E4BBF2}" srcOrd="0" destOrd="0" presId="urn:microsoft.com/office/officeart/2018/2/layout/IconVerticalSolidList"/>
    <dgm:cxn modelId="{BE150E2B-2E87-4681-B812-F23BCF758426}" type="presOf" srcId="{57AF0FCE-AC9E-4181-9763-7F232FAB2CDA}" destId="{52E5126E-DA31-4B45-94B9-4EC16496AE16}" srcOrd="0" destOrd="0" presId="urn:microsoft.com/office/officeart/2018/2/layout/IconVerticalSolidList"/>
    <dgm:cxn modelId="{8050D577-1BD6-49CC-BCB6-1A516ABE4305}" srcId="{66DFC27F-152B-4092-9D22-2D98554874A3}" destId="{0027393F-397D-4E26-AA95-4B10F7154B27}" srcOrd="4" destOrd="0" parTransId="{C05D88AF-7582-4DEB-8960-9F310605FEAD}" sibTransId="{668384B6-02A4-4DA8-ABAE-775F1E895975}"/>
    <dgm:cxn modelId="{F9796C49-8FD9-4381-B6C0-D795C56606BA}" srcId="{66DFC27F-152B-4092-9D22-2D98554874A3}" destId="{CEC7F82F-4C8A-4580-943C-C1DD700B5C48}" srcOrd="0" destOrd="0" parTransId="{1331FB8D-ADE0-4018-ADC0-D839814675E9}" sibTransId="{2C7FD6FE-C359-4D64-8B96-EC39C75477ED}"/>
    <dgm:cxn modelId="{86E0DA56-DA7D-4E85-93B4-4F9E7C6B09BF}" srcId="{66DFC27F-152B-4092-9D22-2D98554874A3}" destId="{836822F8-435F-41FE-AFB2-34E1908ADEEE}" srcOrd="6" destOrd="0" parTransId="{71DDAC5B-44A3-4B1E-810F-1CAC2C885E09}" sibTransId="{C34F6E80-D2FF-491E-A91B-6FEAAA8AFCB7}"/>
    <dgm:cxn modelId="{C8529A66-F3DB-4299-A863-65CCFF3AA6B0}" srcId="{66DFC27F-152B-4092-9D22-2D98554874A3}" destId="{DB518749-EA8D-441A-BA53-B71F7F690271}" srcOrd="7" destOrd="0" parTransId="{41056BEA-4F04-49BB-ADC7-B2ACDEC0A24A}" sibTransId="{51DEEB8D-CD30-4916-88F5-4AAC9D2A96EE}"/>
    <dgm:cxn modelId="{9D02DC46-5352-4194-8870-E6FCB7D6B83B}" srcId="{66DFC27F-152B-4092-9D22-2D98554874A3}" destId="{57AF0FCE-AC9E-4181-9763-7F232FAB2CDA}" srcOrd="1" destOrd="0" parTransId="{3F558E1F-CDF7-4100-BC41-9CAF636E7A23}" sibTransId="{1030E306-D4F4-4B08-9825-CB14EABB5E02}"/>
    <dgm:cxn modelId="{A8E5CBA0-0529-47A0-B2FF-AF75AB892CF3}" type="presOf" srcId="{DB518749-EA8D-441A-BA53-B71F7F690271}" destId="{A3809335-51A5-4B59-A9D6-CEB7E26A8130}" srcOrd="0" destOrd="0" presId="urn:microsoft.com/office/officeart/2018/2/layout/IconVerticalSolidList"/>
    <dgm:cxn modelId="{EDBEDF8A-DC3F-4D4C-B5BB-A32266367A93}" srcId="{66DFC27F-152B-4092-9D22-2D98554874A3}" destId="{D0044FCF-475B-451B-9DA6-ED0BA89A8093}" srcOrd="2" destOrd="0" parTransId="{131C83AB-264D-40F1-9F13-ADF522E48EA6}" sibTransId="{150ACC33-C35B-4A19-89E5-65E87894B375}"/>
    <dgm:cxn modelId="{E0ACDB70-2B61-469B-9395-BAC532262336}" type="presOf" srcId="{66DFC27F-152B-4092-9D22-2D98554874A3}" destId="{7A452DCC-EE27-4CF9-87DB-10E79E071050}" srcOrd="0" destOrd="0" presId="urn:microsoft.com/office/officeart/2018/2/layout/IconVerticalSolidList"/>
    <dgm:cxn modelId="{70CCCBC5-03D0-495D-8984-A9E61386DE32}" type="presOf" srcId="{AE94A9C0-7451-4E1B-AD99-308EF363FF42}" destId="{819F7E57-3BB6-4C1F-A68C-AC446BEDE49D}" srcOrd="0" destOrd="0" presId="urn:microsoft.com/office/officeart/2018/2/layout/IconVerticalSolidList"/>
    <dgm:cxn modelId="{8F52F929-3A2C-49B2-A6B7-6156B8C6B411}" type="presOf" srcId="{D0044FCF-475B-451B-9DA6-ED0BA89A8093}" destId="{262E906D-07F0-41CE-ACAE-92C709BCC42A}" srcOrd="0" destOrd="0" presId="urn:microsoft.com/office/officeart/2018/2/layout/IconVerticalSolidList"/>
    <dgm:cxn modelId="{4DC4F0B3-DB5D-47AA-A581-FB4789E2628B}" type="presOf" srcId="{D1AB989E-A08C-4A85-8C03-299F329C73B3}" destId="{41FDFB78-1269-4846-96FD-8853B6C060FF}" srcOrd="0" destOrd="0" presId="urn:microsoft.com/office/officeart/2018/2/layout/IconVerticalSolidList"/>
    <dgm:cxn modelId="{E0245FD0-DEA5-40F6-804C-1F80B954B9C2}" type="presOf" srcId="{0027393F-397D-4E26-AA95-4B10F7154B27}" destId="{30C24716-58F4-4345-87F2-EC5C52CEDF6C}" srcOrd="0" destOrd="0" presId="urn:microsoft.com/office/officeart/2018/2/layout/IconVerticalSolidList"/>
    <dgm:cxn modelId="{3369F195-970B-47AF-9DD2-2A2C787C09D2}" type="presOf" srcId="{CEC7F82F-4C8A-4580-943C-C1DD700B5C48}" destId="{A7C759FF-F267-4FA4-8C2E-51A9B40A60F1}" srcOrd="0" destOrd="0" presId="urn:microsoft.com/office/officeart/2018/2/layout/IconVerticalSolidList"/>
    <dgm:cxn modelId="{C5672EDC-24E9-417E-8646-82C4542A7507}" type="presParOf" srcId="{7A452DCC-EE27-4CF9-87DB-10E79E071050}" destId="{6AD4269E-28B2-4788-A367-EB5DD8149972}" srcOrd="0" destOrd="0" presId="urn:microsoft.com/office/officeart/2018/2/layout/IconVerticalSolidList"/>
    <dgm:cxn modelId="{AFB17A03-7A44-4DCA-B360-4E457E0823E0}" type="presParOf" srcId="{6AD4269E-28B2-4788-A367-EB5DD8149972}" destId="{3C64906C-AA07-4B8C-AD45-26940ADC1C22}" srcOrd="0" destOrd="0" presId="urn:microsoft.com/office/officeart/2018/2/layout/IconVerticalSolidList"/>
    <dgm:cxn modelId="{14400A2B-B9EB-4FEC-B2FE-F65D010E596A}" type="presParOf" srcId="{6AD4269E-28B2-4788-A367-EB5DD8149972}" destId="{EE1C3DE2-1057-4A57-9042-6D33B5F8169D}" srcOrd="1" destOrd="0" presId="urn:microsoft.com/office/officeart/2018/2/layout/IconVerticalSolidList"/>
    <dgm:cxn modelId="{39339AEB-4B0B-40F4-96C4-6C40D17AA335}" type="presParOf" srcId="{6AD4269E-28B2-4788-A367-EB5DD8149972}" destId="{B57E55F8-DAB2-4FD9-82E6-3E04B9F73FE1}" srcOrd="2" destOrd="0" presId="urn:microsoft.com/office/officeart/2018/2/layout/IconVerticalSolidList"/>
    <dgm:cxn modelId="{1B609A75-F17F-45B5-A9A0-8060E3B89FB9}" type="presParOf" srcId="{6AD4269E-28B2-4788-A367-EB5DD8149972}" destId="{A7C759FF-F267-4FA4-8C2E-51A9B40A60F1}" srcOrd="3" destOrd="0" presId="urn:microsoft.com/office/officeart/2018/2/layout/IconVerticalSolidList"/>
    <dgm:cxn modelId="{6A146E80-5383-4403-8BC4-09FF85227BCE}" type="presParOf" srcId="{7A452DCC-EE27-4CF9-87DB-10E79E071050}" destId="{85F43249-686C-4074-83F2-B8786EE66D43}" srcOrd="1" destOrd="0" presId="urn:microsoft.com/office/officeart/2018/2/layout/IconVerticalSolidList"/>
    <dgm:cxn modelId="{BAB1FB95-7CFD-41D2-ABF3-32622529541C}" type="presParOf" srcId="{7A452DCC-EE27-4CF9-87DB-10E79E071050}" destId="{9F9A8EA9-7EB9-4EC6-887B-A2540A212A23}" srcOrd="2" destOrd="0" presId="urn:microsoft.com/office/officeart/2018/2/layout/IconVerticalSolidList"/>
    <dgm:cxn modelId="{476CABD6-28FE-445A-A99D-B6EBAD17796E}" type="presParOf" srcId="{9F9A8EA9-7EB9-4EC6-887B-A2540A212A23}" destId="{CD8C3E02-F627-4842-BA3E-CD3544CD9A4B}" srcOrd="0" destOrd="0" presId="urn:microsoft.com/office/officeart/2018/2/layout/IconVerticalSolidList"/>
    <dgm:cxn modelId="{62076696-726B-457C-8E3B-CC1F4A8D5FA4}" type="presParOf" srcId="{9F9A8EA9-7EB9-4EC6-887B-A2540A212A23}" destId="{7B857B74-A382-44F8-B620-A32CB11E85AB}" srcOrd="1" destOrd="0" presId="urn:microsoft.com/office/officeart/2018/2/layout/IconVerticalSolidList"/>
    <dgm:cxn modelId="{190DF881-E5CE-4BF1-924D-005F61E7D89E}" type="presParOf" srcId="{9F9A8EA9-7EB9-4EC6-887B-A2540A212A23}" destId="{3FB63571-890B-4CC8-B2A4-F90E60CBBC83}" srcOrd="2" destOrd="0" presId="urn:microsoft.com/office/officeart/2018/2/layout/IconVerticalSolidList"/>
    <dgm:cxn modelId="{13C4344B-C42A-4579-8D15-E7EE4C87E08A}" type="presParOf" srcId="{9F9A8EA9-7EB9-4EC6-887B-A2540A212A23}" destId="{52E5126E-DA31-4B45-94B9-4EC16496AE16}" srcOrd="3" destOrd="0" presId="urn:microsoft.com/office/officeart/2018/2/layout/IconVerticalSolidList"/>
    <dgm:cxn modelId="{82B5EED2-47B8-4E78-A4A3-8E22FFC2F7C8}" type="presParOf" srcId="{7A452DCC-EE27-4CF9-87DB-10E79E071050}" destId="{F1FE064C-E9B0-4FE1-B4D0-1BEB5EF28F54}" srcOrd="3" destOrd="0" presId="urn:microsoft.com/office/officeart/2018/2/layout/IconVerticalSolidList"/>
    <dgm:cxn modelId="{56551128-2188-412F-B69F-7C693C765C28}" type="presParOf" srcId="{7A452DCC-EE27-4CF9-87DB-10E79E071050}" destId="{5D88F69C-3A08-4A8E-B79E-E1B2228E4C08}" srcOrd="4" destOrd="0" presId="urn:microsoft.com/office/officeart/2018/2/layout/IconVerticalSolidList"/>
    <dgm:cxn modelId="{B3C6BCFC-E7BB-4705-9A13-5D3EB97C0298}" type="presParOf" srcId="{5D88F69C-3A08-4A8E-B79E-E1B2228E4C08}" destId="{029B1265-DE8D-4FCB-9BFF-87A1189EC488}" srcOrd="0" destOrd="0" presId="urn:microsoft.com/office/officeart/2018/2/layout/IconVerticalSolidList"/>
    <dgm:cxn modelId="{E4A773AB-CF52-4283-9555-BE0202107943}" type="presParOf" srcId="{5D88F69C-3A08-4A8E-B79E-E1B2228E4C08}" destId="{A7FD04E8-18EF-4B7F-A15C-3192347F6449}" srcOrd="1" destOrd="0" presId="urn:microsoft.com/office/officeart/2018/2/layout/IconVerticalSolidList"/>
    <dgm:cxn modelId="{4E58E7AC-6EF1-4C8E-B49B-E2AEF40CBBA4}" type="presParOf" srcId="{5D88F69C-3A08-4A8E-B79E-E1B2228E4C08}" destId="{AFDDFE25-1534-40E9-AC7B-4561FCB43C5D}" srcOrd="2" destOrd="0" presId="urn:microsoft.com/office/officeart/2018/2/layout/IconVerticalSolidList"/>
    <dgm:cxn modelId="{C471A3B4-6537-4728-BA85-53EC9D07719E}" type="presParOf" srcId="{5D88F69C-3A08-4A8E-B79E-E1B2228E4C08}" destId="{262E906D-07F0-41CE-ACAE-92C709BCC42A}" srcOrd="3" destOrd="0" presId="urn:microsoft.com/office/officeart/2018/2/layout/IconVerticalSolidList"/>
    <dgm:cxn modelId="{26755148-F327-424E-8D88-4E6E016A4B71}" type="presParOf" srcId="{7A452DCC-EE27-4CF9-87DB-10E79E071050}" destId="{A2EF8393-1224-4CF5-993D-9FCAE21850B4}" srcOrd="5" destOrd="0" presId="urn:microsoft.com/office/officeart/2018/2/layout/IconVerticalSolidList"/>
    <dgm:cxn modelId="{F9A8718D-86F7-4E14-8640-63559603005F}" type="presParOf" srcId="{7A452DCC-EE27-4CF9-87DB-10E79E071050}" destId="{213F7034-19C7-46BE-88D2-17782CB49673}" srcOrd="6" destOrd="0" presId="urn:microsoft.com/office/officeart/2018/2/layout/IconVerticalSolidList"/>
    <dgm:cxn modelId="{432D2810-B94B-4640-8DB3-1949C594BAEB}" type="presParOf" srcId="{213F7034-19C7-46BE-88D2-17782CB49673}" destId="{ACA2CF3F-122F-42F3-90A0-F5C64E68742E}" srcOrd="0" destOrd="0" presId="urn:microsoft.com/office/officeart/2018/2/layout/IconVerticalSolidList"/>
    <dgm:cxn modelId="{6A0236E7-8393-4077-9563-6A7E444CE4D4}" type="presParOf" srcId="{213F7034-19C7-46BE-88D2-17782CB49673}" destId="{6ADDC08A-CADC-4B6B-A2AC-50BB1348D41A}" srcOrd="1" destOrd="0" presId="urn:microsoft.com/office/officeart/2018/2/layout/IconVerticalSolidList"/>
    <dgm:cxn modelId="{F5A3A7F1-FA9E-44DC-8C84-32324597342E}" type="presParOf" srcId="{213F7034-19C7-46BE-88D2-17782CB49673}" destId="{BE2EF0F5-D322-4A34-B6AC-7B7F0D4092BD}" srcOrd="2" destOrd="0" presId="urn:microsoft.com/office/officeart/2018/2/layout/IconVerticalSolidList"/>
    <dgm:cxn modelId="{1678110F-AE12-45FD-A8AC-0943B69E0DD1}" type="presParOf" srcId="{213F7034-19C7-46BE-88D2-17782CB49673}" destId="{819F7E57-3BB6-4C1F-A68C-AC446BEDE49D}" srcOrd="3" destOrd="0" presId="urn:microsoft.com/office/officeart/2018/2/layout/IconVerticalSolidList"/>
    <dgm:cxn modelId="{ADEFFF2C-8CAA-4702-B920-E75101727526}" type="presParOf" srcId="{7A452DCC-EE27-4CF9-87DB-10E79E071050}" destId="{0DE9E8CC-79D6-468A-A0AC-635A45F85780}" srcOrd="7" destOrd="0" presId="urn:microsoft.com/office/officeart/2018/2/layout/IconVerticalSolidList"/>
    <dgm:cxn modelId="{09E70C31-8EDC-467E-94B6-2259E2B8C041}" type="presParOf" srcId="{7A452DCC-EE27-4CF9-87DB-10E79E071050}" destId="{075D237C-EAE1-4015-BBB0-C6560A405009}" srcOrd="8" destOrd="0" presId="urn:microsoft.com/office/officeart/2018/2/layout/IconVerticalSolidList"/>
    <dgm:cxn modelId="{44974C42-A303-4C9B-825C-39F460B4770E}" type="presParOf" srcId="{075D237C-EAE1-4015-BBB0-C6560A405009}" destId="{7767EE89-2C01-4A2A-8473-88476ABA6D51}" srcOrd="0" destOrd="0" presId="urn:microsoft.com/office/officeart/2018/2/layout/IconVerticalSolidList"/>
    <dgm:cxn modelId="{AE85AE67-9AE7-4499-A89B-8F4C6F96490B}" type="presParOf" srcId="{075D237C-EAE1-4015-BBB0-C6560A405009}" destId="{98F73E45-2301-4BD0-A654-5929EA1F13BB}" srcOrd="1" destOrd="0" presId="urn:microsoft.com/office/officeart/2018/2/layout/IconVerticalSolidList"/>
    <dgm:cxn modelId="{E7A960FB-410A-4B40-9078-010E5738DD88}" type="presParOf" srcId="{075D237C-EAE1-4015-BBB0-C6560A405009}" destId="{D6E8D535-5C57-46CA-A1C4-AB4E45503FE2}" srcOrd="2" destOrd="0" presId="urn:microsoft.com/office/officeart/2018/2/layout/IconVerticalSolidList"/>
    <dgm:cxn modelId="{4B58E143-9CB7-4136-8AD6-41F479C314E7}" type="presParOf" srcId="{075D237C-EAE1-4015-BBB0-C6560A405009}" destId="{30C24716-58F4-4345-87F2-EC5C52CEDF6C}" srcOrd="3" destOrd="0" presId="urn:microsoft.com/office/officeart/2018/2/layout/IconVerticalSolidList"/>
    <dgm:cxn modelId="{AE9A7A89-2145-45E5-BBE2-9E6F3A6222BD}" type="presParOf" srcId="{7A452DCC-EE27-4CF9-87DB-10E79E071050}" destId="{8947626D-6EA1-42F3-A736-3137989D1DD7}" srcOrd="9" destOrd="0" presId="urn:microsoft.com/office/officeart/2018/2/layout/IconVerticalSolidList"/>
    <dgm:cxn modelId="{BA6410C7-0AAB-4286-AE11-0382FDEE76F9}" type="presParOf" srcId="{7A452DCC-EE27-4CF9-87DB-10E79E071050}" destId="{08B30842-8FE8-43AE-A8F9-6D6F1E9A7AF2}" srcOrd="10" destOrd="0" presId="urn:microsoft.com/office/officeart/2018/2/layout/IconVerticalSolidList"/>
    <dgm:cxn modelId="{743D41F4-6597-4D00-8AAB-AEFC76E903D1}" type="presParOf" srcId="{08B30842-8FE8-43AE-A8F9-6D6F1E9A7AF2}" destId="{4D8FCDE6-9816-4E1B-AD87-5ED1DEE6B2F9}" srcOrd="0" destOrd="0" presId="urn:microsoft.com/office/officeart/2018/2/layout/IconVerticalSolidList"/>
    <dgm:cxn modelId="{B24B9BE7-B4E4-4B91-B0B4-10D2F4F7F6C7}" type="presParOf" srcId="{08B30842-8FE8-43AE-A8F9-6D6F1E9A7AF2}" destId="{65F37F32-8962-47B0-90EC-1DB0D1ECB723}" srcOrd="1" destOrd="0" presId="urn:microsoft.com/office/officeart/2018/2/layout/IconVerticalSolidList"/>
    <dgm:cxn modelId="{85781781-281D-4FBB-845E-807199076AA9}" type="presParOf" srcId="{08B30842-8FE8-43AE-A8F9-6D6F1E9A7AF2}" destId="{E770E0DD-4CA7-477F-86D9-D14C27818CAC}" srcOrd="2" destOrd="0" presId="urn:microsoft.com/office/officeart/2018/2/layout/IconVerticalSolidList"/>
    <dgm:cxn modelId="{FD32E6E1-C82F-439E-8E07-E4D23F41C88A}" type="presParOf" srcId="{08B30842-8FE8-43AE-A8F9-6D6F1E9A7AF2}" destId="{41FDFB78-1269-4846-96FD-8853B6C060FF}" srcOrd="3" destOrd="0" presId="urn:microsoft.com/office/officeart/2018/2/layout/IconVerticalSolidList"/>
    <dgm:cxn modelId="{F2C92102-5AA6-4455-8851-C6475436D935}" type="presParOf" srcId="{7A452DCC-EE27-4CF9-87DB-10E79E071050}" destId="{608202AC-6060-42FF-B16E-7EF7EDAA6631}" srcOrd="11" destOrd="0" presId="urn:microsoft.com/office/officeart/2018/2/layout/IconVerticalSolidList"/>
    <dgm:cxn modelId="{C1DC67A2-3C40-4E62-BCED-62456AD383A9}" type="presParOf" srcId="{7A452DCC-EE27-4CF9-87DB-10E79E071050}" destId="{88FCF8F3-066A-4B4D-BA0C-C88BE1840582}" srcOrd="12" destOrd="0" presId="urn:microsoft.com/office/officeart/2018/2/layout/IconVerticalSolidList"/>
    <dgm:cxn modelId="{4B86E76C-440D-4147-AABE-55C26B1D6801}" type="presParOf" srcId="{88FCF8F3-066A-4B4D-BA0C-C88BE1840582}" destId="{17286CD1-7F5C-4E2F-AFF1-5C66E5D5B4E2}" srcOrd="0" destOrd="0" presId="urn:microsoft.com/office/officeart/2018/2/layout/IconVerticalSolidList"/>
    <dgm:cxn modelId="{D2F7FE01-9885-4407-B132-B4FEF612FC8B}" type="presParOf" srcId="{88FCF8F3-066A-4B4D-BA0C-C88BE1840582}" destId="{FCC980D1-D00F-4A43-A884-61D988B5FC73}" srcOrd="1" destOrd="0" presId="urn:microsoft.com/office/officeart/2018/2/layout/IconVerticalSolidList"/>
    <dgm:cxn modelId="{E8DEDFB7-7F02-4921-A6B3-AC914277A04D}" type="presParOf" srcId="{88FCF8F3-066A-4B4D-BA0C-C88BE1840582}" destId="{33F9AF90-8117-4AB1-A086-52F620A93488}" srcOrd="2" destOrd="0" presId="urn:microsoft.com/office/officeart/2018/2/layout/IconVerticalSolidList"/>
    <dgm:cxn modelId="{CC6979C0-D1FF-475B-8783-242FF24F49D0}" type="presParOf" srcId="{88FCF8F3-066A-4B4D-BA0C-C88BE1840582}" destId="{8EDAEAFC-7FD0-4E77-A279-1E9374E4BBF2}" srcOrd="3" destOrd="0" presId="urn:microsoft.com/office/officeart/2018/2/layout/IconVerticalSolidList"/>
    <dgm:cxn modelId="{14902C1E-F942-47DD-9923-725AC74598BF}" type="presParOf" srcId="{7A452DCC-EE27-4CF9-87DB-10E79E071050}" destId="{E4964A8C-7575-4F33-9541-6824C7158077}" srcOrd="13" destOrd="0" presId="urn:microsoft.com/office/officeart/2018/2/layout/IconVerticalSolidList"/>
    <dgm:cxn modelId="{28116C7D-CCEC-409B-905D-D99B651098DD}" type="presParOf" srcId="{7A452DCC-EE27-4CF9-87DB-10E79E071050}" destId="{73BC8F93-4938-4857-A164-17EFCC0899B3}" srcOrd="14" destOrd="0" presId="urn:microsoft.com/office/officeart/2018/2/layout/IconVerticalSolidList"/>
    <dgm:cxn modelId="{9798C54F-5367-4736-B43A-098580B7CFE5}" type="presParOf" srcId="{73BC8F93-4938-4857-A164-17EFCC0899B3}" destId="{757FED33-A1F6-4DB3-AFFA-1706AFE1725C}" srcOrd="0" destOrd="0" presId="urn:microsoft.com/office/officeart/2018/2/layout/IconVerticalSolidList"/>
    <dgm:cxn modelId="{F0566881-A326-4152-85CE-F1A602E0B6E2}" type="presParOf" srcId="{73BC8F93-4938-4857-A164-17EFCC0899B3}" destId="{BF917673-7585-4AF9-905A-5F726090CE0F}" srcOrd="1" destOrd="0" presId="urn:microsoft.com/office/officeart/2018/2/layout/IconVerticalSolidList"/>
    <dgm:cxn modelId="{58F316EB-D732-43FD-80DD-CF8F3155BF41}" type="presParOf" srcId="{73BC8F93-4938-4857-A164-17EFCC0899B3}" destId="{08222594-7A4C-4DE9-B047-FFFCCF9C1DC3}" srcOrd="2" destOrd="0" presId="urn:microsoft.com/office/officeart/2018/2/layout/IconVerticalSolidList"/>
    <dgm:cxn modelId="{D3745ACA-D23D-4DAE-8245-21FB17BD069E}" type="presParOf" srcId="{73BC8F93-4938-4857-A164-17EFCC0899B3}" destId="{A3809335-51A5-4B59-A9D6-CEB7E26A813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64906C-AA07-4B8C-AD45-26940ADC1C22}">
      <dsp:nvSpPr>
        <dsp:cNvPr id="0" name=""/>
        <dsp:cNvSpPr/>
      </dsp:nvSpPr>
      <dsp:spPr>
        <a:xfrm>
          <a:off x="0" y="719"/>
          <a:ext cx="6588691" cy="60464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E1C3DE2-1057-4A57-9042-6D33B5F8169D}">
      <dsp:nvSpPr>
        <dsp:cNvPr id="0" name=""/>
        <dsp:cNvSpPr/>
      </dsp:nvSpPr>
      <dsp:spPr>
        <a:xfrm>
          <a:off x="182905" y="136765"/>
          <a:ext cx="332555" cy="332555"/>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A7C759FF-F267-4FA4-8C2E-51A9B40A60F1}">
      <dsp:nvSpPr>
        <dsp:cNvPr id="0" name=""/>
        <dsp:cNvSpPr/>
      </dsp:nvSpPr>
      <dsp:spPr>
        <a:xfrm>
          <a:off x="698366" y="719"/>
          <a:ext cx="5890324" cy="6046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992" tIns="63992" rIns="63992" bIns="63992" numCol="1" spcCol="1270" anchor="ctr" anchorCtr="0">
          <a:noAutofit/>
        </a:bodyPr>
        <a:lstStyle/>
        <a:p>
          <a:pPr lvl="0" algn="l" defTabSz="711200">
            <a:lnSpc>
              <a:spcPct val="90000"/>
            </a:lnSpc>
            <a:spcBef>
              <a:spcPct val="0"/>
            </a:spcBef>
            <a:spcAft>
              <a:spcPct val="35000"/>
            </a:spcAft>
          </a:pPr>
          <a:r>
            <a:rPr lang="en-US" sz="1600" kern="1200"/>
            <a:t>Purpose of the proposed project</a:t>
          </a:r>
        </a:p>
      </dsp:txBody>
      <dsp:txXfrm>
        <a:off x="698366" y="719"/>
        <a:ext cx="5890324" cy="604646"/>
      </dsp:txXfrm>
    </dsp:sp>
    <dsp:sp modelId="{CD8C3E02-F627-4842-BA3E-CD3544CD9A4B}">
      <dsp:nvSpPr>
        <dsp:cNvPr id="0" name=""/>
        <dsp:cNvSpPr/>
      </dsp:nvSpPr>
      <dsp:spPr>
        <a:xfrm>
          <a:off x="0" y="756527"/>
          <a:ext cx="6588691" cy="60464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B857B74-A382-44F8-B620-A32CB11E85AB}">
      <dsp:nvSpPr>
        <dsp:cNvPr id="0" name=""/>
        <dsp:cNvSpPr/>
      </dsp:nvSpPr>
      <dsp:spPr>
        <a:xfrm>
          <a:off x="182905" y="892573"/>
          <a:ext cx="332555" cy="332555"/>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2E5126E-DA31-4B45-94B9-4EC16496AE16}">
      <dsp:nvSpPr>
        <dsp:cNvPr id="0" name=""/>
        <dsp:cNvSpPr/>
      </dsp:nvSpPr>
      <dsp:spPr>
        <a:xfrm>
          <a:off x="698366" y="756527"/>
          <a:ext cx="5890324" cy="6046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992" tIns="63992" rIns="63992" bIns="63992" numCol="1" spcCol="1270" anchor="ctr" anchorCtr="0">
          <a:noAutofit/>
        </a:bodyPr>
        <a:lstStyle/>
        <a:p>
          <a:pPr lvl="0" algn="l" defTabSz="711200">
            <a:lnSpc>
              <a:spcPct val="90000"/>
            </a:lnSpc>
            <a:spcBef>
              <a:spcPct val="0"/>
            </a:spcBef>
            <a:spcAft>
              <a:spcPct val="35000"/>
            </a:spcAft>
          </a:pPr>
          <a:r>
            <a:rPr lang="en-US" sz="1600" kern="1200"/>
            <a:t>Location</a:t>
          </a:r>
        </a:p>
      </dsp:txBody>
      <dsp:txXfrm>
        <a:off x="698366" y="756527"/>
        <a:ext cx="5890324" cy="604646"/>
      </dsp:txXfrm>
    </dsp:sp>
    <dsp:sp modelId="{029B1265-DE8D-4FCB-9BFF-87A1189EC488}">
      <dsp:nvSpPr>
        <dsp:cNvPr id="0" name=""/>
        <dsp:cNvSpPr/>
      </dsp:nvSpPr>
      <dsp:spPr>
        <a:xfrm>
          <a:off x="0" y="1512336"/>
          <a:ext cx="6588691" cy="60464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7FD04E8-18EF-4B7F-A15C-3192347F6449}">
      <dsp:nvSpPr>
        <dsp:cNvPr id="0" name=""/>
        <dsp:cNvSpPr/>
      </dsp:nvSpPr>
      <dsp:spPr>
        <a:xfrm>
          <a:off x="182905" y="1648381"/>
          <a:ext cx="332555" cy="332555"/>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62E906D-07F0-41CE-ACAE-92C709BCC42A}">
      <dsp:nvSpPr>
        <dsp:cNvPr id="0" name=""/>
        <dsp:cNvSpPr/>
      </dsp:nvSpPr>
      <dsp:spPr>
        <a:xfrm>
          <a:off x="698366" y="1512336"/>
          <a:ext cx="5890324" cy="6046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992" tIns="63992" rIns="63992" bIns="63992" numCol="1" spcCol="1270" anchor="ctr" anchorCtr="0">
          <a:noAutofit/>
        </a:bodyPr>
        <a:lstStyle/>
        <a:p>
          <a:pPr lvl="0" algn="l" defTabSz="711200">
            <a:lnSpc>
              <a:spcPct val="90000"/>
            </a:lnSpc>
            <a:spcBef>
              <a:spcPct val="0"/>
            </a:spcBef>
            <a:spcAft>
              <a:spcPct val="35000"/>
            </a:spcAft>
          </a:pPr>
          <a:r>
            <a:rPr lang="en-US" sz="1600" kern="1200" dirty="0"/>
            <a:t>Size of the parcel and buildings</a:t>
          </a:r>
        </a:p>
      </dsp:txBody>
      <dsp:txXfrm>
        <a:off x="698366" y="1512336"/>
        <a:ext cx="5890324" cy="604646"/>
      </dsp:txXfrm>
    </dsp:sp>
    <dsp:sp modelId="{ACA2CF3F-122F-42F3-90A0-F5C64E68742E}">
      <dsp:nvSpPr>
        <dsp:cNvPr id="0" name=""/>
        <dsp:cNvSpPr/>
      </dsp:nvSpPr>
      <dsp:spPr>
        <a:xfrm>
          <a:off x="0" y="2268144"/>
          <a:ext cx="6588691" cy="60464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ADDC08A-CADC-4B6B-A2AC-50BB1348D41A}">
      <dsp:nvSpPr>
        <dsp:cNvPr id="0" name=""/>
        <dsp:cNvSpPr/>
      </dsp:nvSpPr>
      <dsp:spPr>
        <a:xfrm>
          <a:off x="182905" y="2404189"/>
          <a:ext cx="332555" cy="332555"/>
        </a:xfrm>
        <a:prstGeom prst="rect">
          <a:avLst/>
        </a:prstGeom>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819F7E57-3BB6-4C1F-A68C-AC446BEDE49D}">
      <dsp:nvSpPr>
        <dsp:cNvPr id="0" name=""/>
        <dsp:cNvSpPr/>
      </dsp:nvSpPr>
      <dsp:spPr>
        <a:xfrm>
          <a:off x="698366" y="2268144"/>
          <a:ext cx="5890324" cy="6046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992" tIns="63992" rIns="63992" bIns="63992" numCol="1" spcCol="1270" anchor="ctr" anchorCtr="0">
          <a:noAutofit/>
        </a:bodyPr>
        <a:lstStyle/>
        <a:p>
          <a:pPr lvl="0" algn="l" defTabSz="711200">
            <a:lnSpc>
              <a:spcPct val="90000"/>
            </a:lnSpc>
            <a:spcBef>
              <a:spcPct val="0"/>
            </a:spcBef>
            <a:spcAft>
              <a:spcPct val="35000"/>
            </a:spcAft>
          </a:pPr>
          <a:r>
            <a:rPr lang="en-US" sz="1600" kern="1200"/>
            <a:t>Trends-economic and demographic </a:t>
          </a:r>
        </a:p>
      </dsp:txBody>
      <dsp:txXfrm>
        <a:off x="698366" y="2268144"/>
        <a:ext cx="5890324" cy="604646"/>
      </dsp:txXfrm>
    </dsp:sp>
    <dsp:sp modelId="{7767EE89-2C01-4A2A-8473-88476ABA6D51}">
      <dsp:nvSpPr>
        <dsp:cNvPr id="0" name=""/>
        <dsp:cNvSpPr/>
      </dsp:nvSpPr>
      <dsp:spPr>
        <a:xfrm>
          <a:off x="0" y="3023952"/>
          <a:ext cx="6588691" cy="60464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8F73E45-2301-4BD0-A654-5929EA1F13BB}">
      <dsp:nvSpPr>
        <dsp:cNvPr id="0" name=""/>
        <dsp:cNvSpPr/>
      </dsp:nvSpPr>
      <dsp:spPr>
        <a:xfrm>
          <a:off x="182905" y="3159997"/>
          <a:ext cx="332555" cy="332555"/>
        </a:xfrm>
        <a:prstGeom prst="rect">
          <a:avLst/>
        </a:prstGeom>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0C24716-58F4-4345-87F2-EC5C52CEDF6C}">
      <dsp:nvSpPr>
        <dsp:cNvPr id="0" name=""/>
        <dsp:cNvSpPr/>
      </dsp:nvSpPr>
      <dsp:spPr>
        <a:xfrm>
          <a:off x="698366" y="3023952"/>
          <a:ext cx="5890324" cy="6046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992" tIns="63992" rIns="63992" bIns="63992" numCol="1" spcCol="1270" anchor="ctr" anchorCtr="0">
          <a:noAutofit/>
        </a:bodyPr>
        <a:lstStyle/>
        <a:p>
          <a:pPr lvl="0" algn="l" defTabSz="711200">
            <a:lnSpc>
              <a:spcPct val="90000"/>
            </a:lnSpc>
            <a:spcBef>
              <a:spcPct val="0"/>
            </a:spcBef>
            <a:spcAft>
              <a:spcPct val="35000"/>
            </a:spcAft>
          </a:pPr>
          <a:r>
            <a:rPr lang="en-US" sz="1600" kern="1200"/>
            <a:t>Benefits of and impact to the community</a:t>
          </a:r>
        </a:p>
      </dsp:txBody>
      <dsp:txXfrm>
        <a:off x="698366" y="3023952"/>
        <a:ext cx="5890324" cy="604646"/>
      </dsp:txXfrm>
    </dsp:sp>
    <dsp:sp modelId="{4D8FCDE6-9816-4E1B-AD87-5ED1DEE6B2F9}">
      <dsp:nvSpPr>
        <dsp:cNvPr id="0" name=""/>
        <dsp:cNvSpPr/>
      </dsp:nvSpPr>
      <dsp:spPr>
        <a:xfrm>
          <a:off x="0" y="3779760"/>
          <a:ext cx="6588691" cy="60464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5F37F32-8962-47B0-90EC-1DB0D1ECB723}">
      <dsp:nvSpPr>
        <dsp:cNvPr id="0" name=""/>
        <dsp:cNvSpPr/>
      </dsp:nvSpPr>
      <dsp:spPr>
        <a:xfrm>
          <a:off x="182905" y="3915805"/>
          <a:ext cx="332555" cy="332555"/>
        </a:xfrm>
        <a:prstGeom prst="rect">
          <a:avLst/>
        </a:prstGeom>
        <a:blipFill>
          <a:blip xmlns:r="http://schemas.openxmlformats.org/officeDocument/2006/relationships"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1FDFB78-1269-4846-96FD-8853B6C060FF}">
      <dsp:nvSpPr>
        <dsp:cNvPr id="0" name=""/>
        <dsp:cNvSpPr/>
      </dsp:nvSpPr>
      <dsp:spPr>
        <a:xfrm>
          <a:off x="698366" y="3779760"/>
          <a:ext cx="5890324" cy="6046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992" tIns="63992" rIns="63992" bIns="63992" numCol="1" spcCol="1270" anchor="ctr" anchorCtr="0">
          <a:noAutofit/>
        </a:bodyPr>
        <a:lstStyle/>
        <a:p>
          <a:pPr lvl="0" algn="l" defTabSz="711200">
            <a:lnSpc>
              <a:spcPct val="90000"/>
            </a:lnSpc>
            <a:spcBef>
              <a:spcPct val="0"/>
            </a:spcBef>
            <a:spcAft>
              <a:spcPct val="35000"/>
            </a:spcAft>
          </a:pPr>
          <a:r>
            <a:rPr lang="en-US" sz="1600" kern="1200" dirty="0"/>
            <a:t>What is currently or what was on the site</a:t>
          </a:r>
        </a:p>
      </dsp:txBody>
      <dsp:txXfrm>
        <a:off x="698366" y="3779760"/>
        <a:ext cx="5890324" cy="604646"/>
      </dsp:txXfrm>
    </dsp:sp>
    <dsp:sp modelId="{17286CD1-7F5C-4E2F-AFF1-5C66E5D5B4E2}">
      <dsp:nvSpPr>
        <dsp:cNvPr id="0" name=""/>
        <dsp:cNvSpPr/>
      </dsp:nvSpPr>
      <dsp:spPr>
        <a:xfrm>
          <a:off x="0" y="4535568"/>
          <a:ext cx="6588691" cy="60464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CC980D1-D00F-4A43-A884-61D988B5FC73}">
      <dsp:nvSpPr>
        <dsp:cNvPr id="0" name=""/>
        <dsp:cNvSpPr/>
      </dsp:nvSpPr>
      <dsp:spPr>
        <a:xfrm>
          <a:off x="182905" y="4671614"/>
          <a:ext cx="332555" cy="332555"/>
        </a:xfrm>
        <a:prstGeom prst="rect">
          <a:avLst/>
        </a:prstGeom>
        <a:blipFill>
          <a:blip xmlns:r="http://schemas.openxmlformats.org/officeDocument/2006/relationships"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8EDAEAFC-7FD0-4E77-A279-1E9374E4BBF2}">
      <dsp:nvSpPr>
        <dsp:cNvPr id="0" name=""/>
        <dsp:cNvSpPr/>
      </dsp:nvSpPr>
      <dsp:spPr>
        <a:xfrm>
          <a:off x="698366" y="4535568"/>
          <a:ext cx="5890324" cy="6046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992" tIns="63992" rIns="63992" bIns="63992" numCol="1" spcCol="1270" anchor="ctr" anchorCtr="0">
          <a:noAutofit/>
        </a:bodyPr>
        <a:lstStyle/>
        <a:p>
          <a:pPr lvl="0" algn="l" defTabSz="711200">
            <a:lnSpc>
              <a:spcPct val="90000"/>
            </a:lnSpc>
            <a:spcBef>
              <a:spcPct val="0"/>
            </a:spcBef>
            <a:spcAft>
              <a:spcPct val="35000"/>
            </a:spcAft>
          </a:pPr>
          <a:r>
            <a:rPr lang="en-US" sz="1600" kern="1200"/>
            <a:t>Will there be demolition, rehabilitation and or new construction?</a:t>
          </a:r>
        </a:p>
      </dsp:txBody>
      <dsp:txXfrm>
        <a:off x="698366" y="4535568"/>
        <a:ext cx="5890324" cy="604646"/>
      </dsp:txXfrm>
    </dsp:sp>
    <dsp:sp modelId="{757FED33-A1F6-4DB3-AFFA-1706AFE1725C}">
      <dsp:nvSpPr>
        <dsp:cNvPr id="0" name=""/>
        <dsp:cNvSpPr/>
      </dsp:nvSpPr>
      <dsp:spPr>
        <a:xfrm>
          <a:off x="0" y="5291376"/>
          <a:ext cx="6588691" cy="60464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F917673-7585-4AF9-905A-5F726090CE0F}">
      <dsp:nvSpPr>
        <dsp:cNvPr id="0" name=""/>
        <dsp:cNvSpPr/>
      </dsp:nvSpPr>
      <dsp:spPr>
        <a:xfrm>
          <a:off x="182905" y="5427422"/>
          <a:ext cx="332555" cy="332555"/>
        </a:xfrm>
        <a:prstGeom prst="rect">
          <a:avLst/>
        </a:prstGeom>
        <a:blipFill>
          <a:blip xmlns:r="http://schemas.openxmlformats.org/officeDocument/2006/relationships"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A3809335-51A5-4B59-A9D6-CEB7E26A8130}">
      <dsp:nvSpPr>
        <dsp:cNvPr id="0" name=""/>
        <dsp:cNvSpPr/>
      </dsp:nvSpPr>
      <dsp:spPr>
        <a:xfrm>
          <a:off x="698366" y="5291376"/>
          <a:ext cx="5890324" cy="6046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992" tIns="63992" rIns="63992" bIns="63992" numCol="1" spcCol="1270" anchor="ctr" anchorCtr="0">
          <a:noAutofit/>
        </a:bodyPr>
        <a:lstStyle/>
        <a:p>
          <a:pPr lvl="0" algn="l" defTabSz="711200">
            <a:lnSpc>
              <a:spcPct val="90000"/>
            </a:lnSpc>
            <a:spcBef>
              <a:spcPct val="0"/>
            </a:spcBef>
            <a:spcAft>
              <a:spcPct val="35000"/>
            </a:spcAft>
          </a:pPr>
          <a:r>
            <a:rPr lang="en-US" sz="1600" kern="1200"/>
            <a:t>A small project will still have details that need to be identified</a:t>
          </a:r>
        </a:p>
      </dsp:txBody>
      <dsp:txXfrm>
        <a:off x="698366" y="5291376"/>
        <a:ext cx="5890324" cy="604646"/>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234A17D0-E00C-4FEB-90E1-9E823AE2EDDA}" type="datetimeFigureOut">
              <a:rPr lang="en-US" smtClean="0"/>
              <a:t>10/14/2024</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303D97D0-631B-4F21-B971-A6EB20CBC6E3}" type="slidenum">
              <a:rPr lang="en-US" smtClean="0"/>
              <a:t>‹#›</a:t>
            </a:fld>
            <a:endParaRPr lang="en-US"/>
          </a:p>
        </p:txBody>
      </p:sp>
    </p:spTree>
    <p:extLst>
      <p:ext uri="{BB962C8B-B14F-4D97-AF65-F5344CB8AC3E}">
        <p14:creationId xmlns:p14="http://schemas.microsoft.com/office/powerpoint/2010/main" val="27135530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8CF15C7-D357-4D62-BB4B-D68E95E8EC06}" type="datetimeFigureOut">
              <a:rPr lang="en-US" smtClean="0"/>
              <a:t>10/14/2024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5CD24446-E4F3-49D4-90B8-A95C4240143B}" type="slidenum">
              <a:rPr lang="en-US" smtClean="0"/>
              <a:t>‹#›</a:t>
            </a:fld>
            <a:endParaRPr lang="en-US"/>
          </a:p>
        </p:txBody>
      </p:sp>
    </p:spTree>
    <p:extLst>
      <p:ext uri="{BB962C8B-B14F-4D97-AF65-F5344CB8AC3E}">
        <p14:creationId xmlns:p14="http://schemas.microsoft.com/office/powerpoint/2010/main" val="29984400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D24446-E4F3-49D4-90B8-A95C4240143B}" type="slidenum">
              <a:rPr lang="en-US" smtClean="0"/>
              <a:t>1</a:t>
            </a:fld>
            <a:endParaRPr lang="en-US"/>
          </a:p>
        </p:txBody>
      </p:sp>
    </p:spTree>
    <p:extLst>
      <p:ext uri="{BB962C8B-B14F-4D97-AF65-F5344CB8AC3E}">
        <p14:creationId xmlns:p14="http://schemas.microsoft.com/office/powerpoint/2010/main" val="34114593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D24446-E4F3-49D4-90B8-A95C4240143B}" type="slidenum">
              <a:rPr lang="en-US" smtClean="0"/>
              <a:t>10</a:t>
            </a:fld>
            <a:endParaRPr lang="en-US"/>
          </a:p>
        </p:txBody>
      </p:sp>
    </p:spTree>
    <p:extLst>
      <p:ext uri="{BB962C8B-B14F-4D97-AF65-F5344CB8AC3E}">
        <p14:creationId xmlns:p14="http://schemas.microsoft.com/office/powerpoint/2010/main" val="19959782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D24446-E4F3-49D4-90B8-A95C4240143B}" type="slidenum">
              <a:rPr lang="en-US" smtClean="0"/>
              <a:t>11</a:t>
            </a:fld>
            <a:endParaRPr lang="en-US"/>
          </a:p>
        </p:txBody>
      </p:sp>
    </p:spTree>
    <p:extLst>
      <p:ext uri="{BB962C8B-B14F-4D97-AF65-F5344CB8AC3E}">
        <p14:creationId xmlns:p14="http://schemas.microsoft.com/office/powerpoint/2010/main" val="10612820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D24446-E4F3-49D4-90B8-A95C4240143B}" type="slidenum">
              <a:rPr lang="en-US" smtClean="0"/>
              <a:t>12</a:t>
            </a:fld>
            <a:endParaRPr lang="en-US"/>
          </a:p>
        </p:txBody>
      </p:sp>
    </p:spTree>
    <p:extLst>
      <p:ext uri="{BB962C8B-B14F-4D97-AF65-F5344CB8AC3E}">
        <p14:creationId xmlns:p14="http://schemas.microsoft.com/office/powerpoint/2010/main" val="40919301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D24446-E4F3-49D4-90B8-A95C4240143B}" type="slidenum">
              <a:rPr lang="en-US" smtClean="0"/>
              <a:t>13</a:t>
            </a:fld>
            <a:endParaRPr lang="en-US"/>
          </a:p>
        </p:txBody>
      </p:sp>
    </p:spTree>
    <p:extLst>
      <p:ext uri="{BB962C8B-B14F-4D97-AF65-F5344CB8AC3E}">
        <p14:creationId xmlns:p14="http://schemas.microsoft.com/office/powerpoint/2010/main" val="37293050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D24446-E4F3-49D4-90B8-A95C4240143B}" type="slidenum">
              <a:rPr lang="en-US" smtClean="0"/>
              <a:t>14</a:t>
            </a:fld>
            <a:endParaRPr lang="en-US"/>
          </a:p>
        </p:txBody>
      </p:sp>
    </p:spTree>
    <p:extLst>
      <p:ext uri="{BB962C8B-B14F-4D97-AF65-F5344CB8AC3E}">
        <p14:creationId xmlns:p14="http://schemas.microsoft.com/office/powerpoint/2010/main" val="13207359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D24446-E4F3-49D4-90B8-A95C4240143B}" type="slidenum">
              <a:rPr lang="en-US" smtClean="0"/>
              <a:t>15</a:t>
            </a:fld>
            <a:endParaRPr lang="en-US"/>
          </a:p>
        </p:txBody>
      </p:sp>
    </p:spTree>
    <p:extLst>
      <p:ext uri="{BB962C8B-B14F-4D97-AF65-F5344CB8AC3E}">
        <p14:creationId xmlns:p14="http://schemas.microsoft.com/office/powerpoint/2010/main" val="28115911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D24446-E4F3-49D4-90B8-A95C4240143B}" type="slidenum">
              <a:rPr lang="en-US" smtClean="0"/>
              <a:t>16</a:t>
            </a:fld>
            <a:endParaRPr lang="en-US"/>
          </a:p>
        </p:txBody>
      </p:sp>
    </p:spTree>
    <p:extLst>
      <p:ext uri="{BB962C8B-B14F-4D97-AF65-F5344CB8AC3E}">
        <p14:creationId xmlns:p14="http://schemas.microsoft.com/office/powerpoint/2010/main" val="9766754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D24446-E4F3-49D4-90B8-A95C4240143B}" type="slidenum">
              <a:rPr lang="en-US" smtClean="0"/>
              <a:t>18</a:t>
            </a:fld>
            <a:endParaRPr lang="en-US"/>
          </a:p>
        </p:txBody>
      </p:sp>
    </p:spTree>
    <p:extLst>
      <p:ext uri="{BB962C8B-B14F-4D97-AF65-F5344CB8AC3E}">
        <p14:creationId xmlns:p14="http://schemas.microsoft.com/office/powerpoint/2010/main" val="20686167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D24446-E4F3-49D4-90B8-A95C4240143B}" type="slidenum">
              <a:rPr lang="en-US" smtClean="0"/>
              <a:t>24</a:t>
            </a:fld>
            <a:endParaRPr lang="en-US"/>
          </a:p>
        </p:txBody>
      </p:sp>
    </p:spTree>
    <p:extLst>
      <p:ext uri="{BB962C8B-B14F-4D97-AF65-F5344CB8AC3E}">
        <p14:creationId xmlns:p14="http://schemas.microsoft.com/office/powerpoint/2010/main" val="42525966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D24446-E4F3-49D4-90B8-A95C4240143B}" type="slidenum">
              <a:rPr lang="en-US" smtClean="0"/>
              <a:t>25</a:t>
            </a:fld>
            <a:endParaRPr lang="en-US"/>
          </a:p>
        </p:txBody>
      </p:sp>
    </p:spTree>
    <p:extLst>
      <p:ext uri="{BB962C8B-B14F-4D97-AF65-F5344CB8AC3E}">
        <p14:creationId xmlns:p14="http://schemas.microsoft.com/office/powerpoint/2010/main" val="2787880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D24446-E4F3-49D4-90B8-A95C4240143B}" type="slidenum">
              <a:rPr lang="en-US" smtClean="0"/>
              <a:t>2</a:t>
            </a:fld>
            <a:endParaRPr lang="en-US"/>
          </a:p>
        </p:txBody>
      </p:sp>
    </p:spTree>
    <p:extLst>
      <p:ext uri="{BB962C8B-B14F-4D97-AF65-F5344CB8AC3E}">
        <p14:creationId xmlns:p14="http://schemas.microsoft.com/office/powerpoint/2010/main" val="14189229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D24446-E4F3-49D4-90B8-A95C4240143B}" type="slidenum">
              <a:rPr lang="en-US" smtClean="0"/>
              <a:t>30</a:t>
            </a:fld>
            <a:endParaRPr lang="en-US"/>
          </a:p>
        </p:txBody>
      </p:sp>
    </p:spTree>
    <p:extLst>
      <p:ext uri="{BB962C8B-B14F-4D97-AF65-F5344CB8AC3E}">
        <p14:creationId xmlns:p14="http://schemas.microsoft.com/office/powerpoint/2010/main" val="41221827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D24446-E4F3-49D4-90B8-A95C4240143B}" type="slidenum">
              <a:rPr lang="en-US" smtClean="0"/>
              <a:t>33</a:t>
            </a:fld>
            <a:endParaRPr lang="en-US"/>
          </a:p>
        </p:txBody>
      </p:sp>
    </p:spTree>
    <p:extLst>
      <p:ext uri="{BB962C8B-B14F-4D97-AF65-F5344CB8AC3E}">
        <p14:creationId xmlns:p14="http://schemas.microsoft.com/office/powerpoint/2010/main" val="35284260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D24446-E4F3-49D4-90B8-A95C4240143B}" type="slidenum">
              <a:rPr lang="en-US" smtClean="0"/>
              <a:t>34</a:t>
            </a:fld>
            <a:endParaRPr lang="en-US"/>
          </a:p>
        </p:txBody>
      </p:sp>
    </p:spTree>
    <p:extLst>
      <p:ext uri="{BB962C8B-B14F-4D97-AF65-F5344CB8AC3E}">
        <p14:creationId xmlns:p14="http://schemas.microsoft.com/office/powerpoint/2010/main" val="22754024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D24446-E4F3-49D4-90B8-A95C4240143B}" type="slidenum">
              <a:rPr lang="en-US" smtClean="0"/>
              <a:t>36</a:t>
            </a:fld>
            <a:endParaRPr lang="en-US"/>
          </a:p>
        </p:txBody>
      </p:sp>
    </p:spTree>
    <p:extLst>
      <p:ext uri="{BB962C8B-B14F-4D97-AF65-F5344CB8AC3E}">
        <p14:creationId xmlns:p14="http://schemas.microsoft.com/office/powerpoint/2010/main" val="32598936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D24446-E4F3-49D4-90B8-A95C4240143B}" type="slidenum">
              <a:rPr lang="en-US" smtClean="0"/>
              <a:t>37</a:t>
            </a:fld>
            <a:endParaRPr lang="en-US"/>
          </a:p>
        </p:txBody>
      </p:sp>
    </p:spTree>
    <p:extLst>
      <p:ext uri="{BB962C8B-B14F-4D97-AF65-F5344CB8AC3E}">
        <p14:creationId xmlns:p14="http://schemas.microsoft.com/office/powerpoint/2010/main" val="14497988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D24446-E4F3-49D4-90B8-A95C4240143B}" type="slidenum">
              <a:rPr lang="en-US" smtClean="0"/>
              <a:t>38</a:t>
            </a:fld>
            <a:endParaRPr lang="en-US"/>
          </a:p>
        </p:txBody>
      </p:sp>
    </p:spTree>
    <p:extLst>
      <p:ext uri="{BB962C8B-B14F-4D97-AF65-F5344CB8AC3E}">
        <p14:creationId xmlns:p14="http://schemas.microsoft.com/office/powerpoint/2010/main" val="38894015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D24446-E4F3-49D4-90B8-A95C4240143B}" type="slidenum">
              <a:rPr lang="en-US" smtClean="0"/>
              <a:t>39</a:t>
            </a:fld>
            <a:endParaRPr lang="en-US"/>
          </a:p>
        </p:txBody>
      </p:sp>
    </p:spTree>
    <p:extLst>
      <p:ext uri="{BB962C8B-B14F-4D97-AF65-F5344CB8AC3E}">
        <p14:creationId xmlns:p14="http://schemas.microsoft.com/office/powerpoint/2010/main" val="30008197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D24446-E4F3-49D4-90B8-A95C4240143B}" type="slidenum">
              <a:rPr lang="en-US" smtClean="0"/>
              <a:t>40</a:t>
            </a:fld>
            <a:endParaRPr lang="en-US"/>
          </a:p>
        </p:txBody>
      </p:sp>
    </p:spTree>
    <p:extLst>
      <p:ext uri="{BB962C8B-B14F-4D97-AF65-F5344CB8AC3E}">
        <p14:creationId xmlns:p14="http://schemas.microsoft.com/office/powerpoint/2010/main" val="33275316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D24446-E4F3-49D4-90B8-A95C4240143B}" type="slidenum">
              <a:rPr lang="en-US" smtClean="0"/>
              <a:t>41</a:t>
            </a:fld>
            <a:endParaRPr lang="en-US"/>
          </a:p>
        </p:txBody>
      </p:sp>
    </p:spTree>
    <p:extLst>
      <p:ext uri="{BB962C8B-B14F-4D97-AF65-F5344CB8AC3E}">
        <p14:creationId xmlns:p14="http://schemas.microsoft.com/office/powerpoint/2010/main" val="22260578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D24446-E4F3-49D4-90B8-A95C4240143B}" type="slidenum">
              <a:rPr lang="en-US" smtClean="0"/>
              <a:t>42</a:t>
            </a:fld>
            <a:endParaRPr lang="en-US"/>
          </a:p>
        </p:txBody>
      </p:sp>
    </p:spTree>
    <p:extLst>
      <p:ext uri="{BB962C8B-B14F-4D97-AF65-F5344CB8AC3E}">
        <p14:creationId xmlns:p14="http://schemas.microsoft.com/office/powerpoint/2010/main" val="6548775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D24446-E4F3-49D4-90B8-A95C4240143B}" type="slidenum">
              <a:rPr lang="en-US" smtClean="0"/>
              <a:t>3</a:t>
            </a:fld>
            <a:endParaRPr lang="en-US"/>
          </a:p>
        </p:txBody>
      </p:sp>
    </p:spTree>
    <p:extLst>
      <p:ext uri="{BB962C8B-B14F-4D97-AF65-F5344CB8AC3E}">
        <p14:creationId xmlns:p14="http://schemas.microsoft.com/office/powerpoint/2010/main" val="27652904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D24446-E4F3-49D4-90B8-A95C4240143B}" type="slidenum">
              <a:rPr lang="en-US" smtClean="0"/>
              <a:t>43</a:t>
            </a:fld>
            <a:endParaRPr lang="en-US"/>
          </a:p>
        </p:txBody>
      </p:sp>
    </p:spTree>
    <p:extLst>
      <p:ext uri="{BB962C8B-B14F-4D97-AF65-F5344CB8AC3E}">
        <p14:creationId xmlns:p14="http://schemas.microsoft.com/office/powerpoint/2010/main" val="31668735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D24446-E4F3-49D4-90B8-A95C4240143B}" type="slidenum">
              <a:rPr lang="en-US" smtClean="0"/>
              <a:t>44</a:t>
            </a:fld>
            <a:endParaRPr lang="en-US"/>
          </a:p>
        </p:txBody>
      </p:sp>
    </p:spTree>
    <p:extLst>
      <p:ext uri="{BB962C8B-B14F-4D97-AF65-F5344CB8AC3E}">
        <p14:creationId xmlns:p14="http://schemas.microsoft.com/office/powerpoint/2010/main" val="41680049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D24446-E4F3-49D4-90B8-A95C4240143B}" type="slidenum">
              <a:rPr lang="en-US" smtClean="0"/>
              <a:t>45</a:t>
            </a:fld>
            <a:endParaRPr lang="en-US"/>
          </a:p>
        </p:txBody>
      </p:sp>
    </p:spTree>
    <p:extLst>
      <p:ext uri="{BB962C8B-B14F-4D97-AF65-F5344CB8AC3E}">
        <p14:creationId xmlns:p14="http://schemas.microsoft.com/office/powerpoint/2010/main" val="36672346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D24446-E4F3-49D4-90B8-A95C4240143B}" type="slidenum">
              <a:rPr lang="en-US" smtClean="0"/>
              <a:t>46</a:t>
            </a:fld>
            <a:endParaRPr lang="en-US"/>
          </a:p>
        </p:txBody>
      </p:sp>
    </p:spTree>
    <p:extLst>
      <p:ext uri="{BB962C8B-B14F-4D97-AF65-F5344CB8AC3E}">
        <p14:creationId xmlns:p14="http://schemas.microsoft.com/office/powerpoint/2010/main" val="25964164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D24446-E4F3-49D4-90B8-A95C4240143B}" type="slidenum">
              <a:rPr lang="en-US" smtClean="0"/>
              <a:t>47</a:t>
            </a:fld>
            <a:endParaRPr lang="en-US"/>
          </a:p>
        </p:txBody>
      </p:sp>
    </p:spTree>
    <p:extLst>
      <p:ext uri="{BB962C8B-B14F-4D97-AF65-F5344CB8AC3E}">
        <p14:creationId xmlns:p14="http://schemas.microsoft.com/office/powerpoint/2010/main" val="2567986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D24446-E4F3-49D4-90B8-A95C4240143B}" type="slidenum">
              <a:rPr lang="en-US" smtClean="0"/>
              <a:t>48</a:t>
            </a:fld>
            <a:endParaRPr lang="en-US"/>
          </a:p>
        </p:txBody>
      </p:sp>
    </p:spTree>
    <p:extLst>
      <p:ext uri="{BB962C8B-B14F-4D97-AF65-F5344CB8AC3E}">
        <p14:creationId xmlns:p14="http://schemas.microsoft.com/office/powerpoint/2010/main" val="15234967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D24446-E4F3-49D4-90B8-A95C4240143B}" type="slidenum">
              <a:rPr lang="en-US" smtClean="0"/>
              <a:t>49</a:t>
            </a:fld>
            <a:endParaRPr lang="en-US"/>
          </a:p>
        </p:txBody>
      </p:sp>
    </p:spTree>
    <p:extLst>
      <p:ext uri="{BB962C8B-B14F-4D97-AF65-F5344CB8AC3E}">
        <p14:creationId xmlns:p14="http://schemas.microsoft.com/office/powerpoint/2010/main" val="29231466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D24446-E4F3-49D4-90B8-A95C4240143B}" type="slidenum">
              <a:rPr lang="en-US" smtClean="0"/>
              <a:t>50</a:t>
            </a:fld>
            <a:endParaRPr lang="en-US"/>
          </a:p>
        </p:txBody>
      </p:sp>
    </p:spTree>
    <p:extLst>
      <p:ext uri="{BB962C8B-B14F-4D97-AF65-F5344CB8AC3E}">
        <p14:creationId xmlns:p14="http://schemas.microsoft.com/office/powerpoint/2010/main" val="5457433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D24446-E4F3-49D4-90B8-A95C4240143B}" type="slidenum">
              <a:rPr lang="en-US" smtClean="0"/>
              <a:t>51</a:t>
            </a:fld>
            <a:endParaRPr lang="en-US"/>
          </a:p>
        </p:txBody>
      </p:sp>
    </p:spTree>
    <p:extLst>
      <p:ext uri="{BB962C8B-B14F-4D97-AF65-F5344CB8AC3E}">
        <p14:creationId xmlns:p14="http://schemas.microsoft.com/office/powerpoint/2010/main" val="14778035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D24446-E4F3-49D4-90B8-A95C4240143B}" type="slidenum">
              <a:rPr lang="en-US" smtClean="0"/>
              <a:t>53</a:t>
            </a:fld>
            <a:endParaRPr lang="en-US"/>
          </a:p>
        </p:txBody>
      </p:sp>
    </p:spTree>
    <p:extLst>
      <p:ext uri="{BB962C8B-B14F-4D97-AF65-F5344CB8AC3E}">
        <p14:creationId xmlns:p14="http://schemas.microsoft.com/office/powerpoint/2010/main" val="33383478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D24446-E4F3-49D4-90B8-A95C4240143B}" type="slidenum">
              <a:rPr lang="en-US" smtClean="0"/>
              <a:t>4</a:t>
            </a:fld>
            <a:endParaRPr lang="en-US"/>
          </a:p>
        </p:txBody>
      </p:sp>
    </p:spTree>
    <p:extLst>
      <p:ext uri="{BB962C8B-B14F-4D97-AF65-F5344CB8AC3E}">
        <p14:creationId xmlns:p14="http://schemas.microsoft.com/office/powerpoint/2010/main" val="5051418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D24446-E4F3-49D4-90B8-A95C4240143B}" type="slidenum">
              <a:rPr lang="en-US" smtClean="0"/>
              <a:t>54</a:t>
            </a:fld>
            <a:endParaRPr lang="en-US"/>
          </a:p>
        </p:txBody>
      </p:sp>
    </p:spTree>
    <p:extLst>
      <p:ext uri="{BB962C8B-B14F-4D97-AF65-F5344CB8AC3E}">
        <p14:creationId xmlns:p14="http://schemas.microsoft.com/office/powerpoint/2010/main" val="32732037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D24446-E4F3-49D4-90B8-A95C4240143B}" type="slidenum">
              <a:rPr lang="en-US" smtClean="0"/>
              <a:t>5</a:t>
            </a:fld>
            <a:endParaRPr lang="en-US"/>
          </a:p>
        </p:txBody>
      </p:sp>
    </p:spTree>
    <p:extLst>
      <p:ext uri="{BB962C8B-B14F-4D97-AF65-F5344CB8AC3E}">
        <p14:creationId xmlns:p14="http://schemas.microsoft.com/office/powerpoint/2010/main" val="16702430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D24446-E4F3-49D4-90B8-A95C4240143B}" type="slidenum">
              <a:rPr lang="en-US" smtClean="0"/>
              <a:t>6</a:t>
            </a:fld>
            <a:endParaRPr lang="en-US"/>
          </a:p>
        </p:txBody>
      </p:sp>
    </p:spTree>
    <p:extLst>
      <p:ext uri="{BB962C8B-B14F-4D97-AF65-F5344CB8AC3E}">
        <p14:creationId xmlns:p14="http://schemas.microsoft.com/office/powerpoint/2010/main" val="4838472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D24446-E4F3-49D4-90B8-A95C4240143B}" type="slidenum">
              <a:rPr lang="en-US" smtClean="0"/>
              <a:t>7</a:t>
            </a:fld>
            <a:endParaRPr lang="en-US"/>
          </a:p>
        </p:txBody>
      </p:sp>
    </p:spTree>
    <p:extLst>
      <p:ext uri="{BB962C8B-B14F-4D97-AF65-F5344CB8AC3E}">
        <p14:creationId xmlns:p14="http://schemas.microsoft.com/office/powerpoint/2010/main" val="9446536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D24446-E4F3-49D4-90B8-A95C4240143B}" type="slidenum">
              <a:rPr lang="en-US" smtClean="0"/>
              <a:t>8</a:t>
            </a:fld>
            <a:endParaRPr lang="en-US"/>
          </a:p>
        </p:txBody>
      </p:sp>
    </p:spTree>
    <p:extLst>
      <p:ext uri="{BB962C8B-B14F-4D97-AF65-F5344CB8AC3E}">
        <p14:creationId xmlns:p14="http://schemas.microsoft.com/office/powerpoint/2010/main" val="10105194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D24446-E4F3-49D4-90B8-A95C4240143B}" type="slidenum">
              <a:rPr lang="en-US" smtClean="0"/>
              <a:t>9</a:t>
            </a:fld>
            <a:endParaRPr lang="en-US"/>
          </a:p>
        </p:txBody>
      </p:sp>
    </p:spTree>
    <p:extLst>
      <p:ext uri="{BB962C8B-B14F-4D97-AF65-F5344CB8AC3E}">
        <p14:creationId xmlns:p14="http://schemas.microsoft.com/office/powerpoint/2010/main" val="30194569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012C85B-7992-4B5C-BAFF-10662A8A5365}" type="datetimeFigureOut">
              <a:rPr lang="en-US" smtClean="0"/>
              <a:t>10/14/2024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E625B0-6CAD-4FCC-A48C-3AE12AB5F26C}" type="slidenum">
              <a:rPr lang="en-US" smtClean="0"/>
              <a:t>‹#›</a:t>
            </a:fld>
            <a:endParaRPr lang="en-US"/>
          </a:p>
        </p:txBody>
      </p:sp>
    </p:spTree>
    <p:extLst>
      <p:ext uri="{BB962C8B-B14F-4D97-AF65-F5344CB8AC3E}">
        <p14:creationId xmlns:p14="http://schemas.microsoft.com/office/powerpoint/2010/main" val="21210810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7012C85B-7992-4B5C-BAFF-10662A8A5365}" type="datetimeFigureOut">
              <a:rPr lang="en-US" smtClean="0"/>
              <a:t>10/14/2024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E625B0-6CAD-4FCC-A48C-3AE12AB5F26C}" type="slidenum">
              <a:rPr lang="en-US" smtClean="0"/>
              <a:t>‹#›</a:t>
            </a:fld>
            <a:endParaRPr lang="en-US"/>
          </a:p>
        </p:txBody>
      </p:sp>
    </p:spTree>
    <p:extLst>
      <p:ext uri="{BB962C8B-B14F-4D97-AF65-F5344CB8AC3E}">
        <p14:creationId xmlns:p14="http://schemas.microsoft.com/office/powerpoint/2010/main" val="21221427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7012C85B-7992-4B5C-BAFF-10662A8A5365}" type="datetimeFigureOut">
              <a:rPr lang="en-US" smtClean="0"/>
              <a:t>10/14/2024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E625B0-6CAD-4FCC-A48C-3AE12AB5F26C}" type="slidenum">
              <a:rPr lang="en-US" smtClean="0"/>
              <a:t>‹#›</a:t>
            </a:fld>
            <a:endParaRPr lang="en-US"/>
          </a:p>
        </p:txBody>
      </p:sp>
    </p:spTree>
    <p:extLst>
      <p:ext uri="{BB962C8B-B14F-4D97-AF65-F5344CB8AC3E}">
        <p14:creationId xmlns:p14="http://schemas.microsoft.com/office/powerpoint/2010/main" val="3218355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7012C85B-7992-4B5C-BAFF-10662A8A5365}" type="datetimeFigureOut">
              <a:rPr lang="en-US" smtClean="0"/>
              <a:t>10/14/2024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E625B0-6CAD-4FCC-A48C-3AE12AB5F26C}"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32652514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012C85B-7992-4B5C-BAFF-10662A8A5365}" type="datetimeFigureOut">
              <a:rPr lang="en-US" smtClean="0"/>
              <a:t>10/14/2024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E625B0-6CAD-4FCC-A48C-3AE12AB5F26C}" type="slidenum">
              <a:rPr lang="en-US" smtClean="0"/>
              <a:t>‹#›</a:t>
            </a:fld>
            <a:endParaRPr lang="en-US"/>
          </a:p>
        </p:txBody>
      </p:sp>
    </p:spTree>
    <p:extLst>
      <p:ext uri="{BB962C8B-B14F-4D97-AF65-F5344CB8AC3E}">
        <p14:creationId xmlns:p14="http://schemas.microsoft.com/office/powerpoint/2010/main" val="26262281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7012C85B-7992-4B5C-BAFF-10662A8A5365}" type="datetimeFigureOut">
              <a:rPr lang="en-US" smtClean="0"/>
              <a:t>10/14/2024</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E625B0-6CAD-4FCC-A48C-3AE12AB5F26C}" type="slidenum">
              <a:rPr lang="en-US" smtClean="0"/>
              <a:t>‹#›</a:t>
            </a:fld>
            <a:endParaRPr lang="en-US"/>
          </a:p>
        </p:txBody>
      </p:sp>
    </p:spTree>
    <p:extLst>
      <p:ext uri="{BB962C8B-B14F-4D97-AF65-F5344CB8AC3E}">
        <p14:creationId xmlns:p14="http://schemas.microsoft.com/office/powerpoint/2010/main" val="34350100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7012C85B-7992-4B5C-BAFF-10662A8A5365}" type="datetimeFigureOut">
              <a:rPr lang="en-US" smtClean="0"/>
              <a:t>10/14/2024</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E625B0-6CAD-4FCC-A48C-3AE12AB5F26C}" type="slidenum">
              <a:rPr lang="en-US" smtClean="0"/>
              <a:t>‹#›</a:t>
            </a:fld>
            <a:endParaRPr lang="en-US"/>
          </a:p>
        </p:txBody>
      </p:sp>
    </p:spTree>
    <p:extLst>
      <p:ext uri="{BB962C8B-B14F-4D97-AF65-F5344CB8AC3E}">
        <p14:creationId xmlns:p14="http://schemas.microsoft.com/office/powerpoint/2010/main" val="1280373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012C85B-7992-4B5C-BAFF-10662A8A5365}" type="datetimeFigureOut">
              <a:rPr lang="en-US" smtClean="0"/>
              <a:t>10/14/2024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E625B0-6CAD-4FCC-A48C-3AE12AB5F26C}" type="slidenum">
              <a:rPr lang="en-US" smtClean="0"/>
              <a:t>‹#›</a:t>
            </a:fld>
            <a:endParaRPr lang="en-US"/>
          </a:p>
        </p:txBody>
      </p:sp>
    </p:spTree>
    <p:extLst>
      <p:ext uri="{BB962C8B-B14F-4D97-AF65-F5344CB8AC3E}">
        <p14:creationId xmlns:p14="http://schemas.microsoft.com/office/powerpoint/2010/main" val="33184214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012C85B-7992-4B5C-BAFF-10662A8A5365}" type="datetimeFigureOut">
              <a:rPr lang="en-US" smtClean="0"/>
              <a:t>10/14/2024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E625B0-6CAD-4FCC-A48C-3AE12AB5F26C}" type="slidenum">
              <a:rPr lang="en-US" smtClean="0"/>
              <a:t>‹#›</a:t>
            </a:fld>
            <a:endParaRPr lang="en-US"/>
          </a:p>
        </p:txBody>
      </p:sp>
    </p:spTree>
    <p:extLst>
      <p:ext uri="{BB962C8B-B14F-4D97-AF65-F5344CB8AC3E}">
        <p14:creationId xmlns:p14="http://schemas.microsoft.com/office/powerpoint/2010/main" val="9660577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7012C85B-7992-4B5C-BAFF-10662A8A5365}" type="datetimeFigureOut">
              <a:rPr lang="en-US" smtClean="0"/>
              <a:t>10/14/2024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E625B0-6CAD-4FCC-A48C-3AE12AB5F26C}" type="slidenum">
              <a:rPr lang="en-US" smtClean="0"/>
              <a:t>‹#›</a:t>
            </a:fld>
            <a:endParaRPr lang="en-US"/>
          </a:p>
        </p:txBody>
      </p:sp>
    </p:spTree>
    <p:extLst>
      <p:ext uri="{BB962C8B-B14F-4D97-AF65-F5344CB8AC3E}">
        <p14:creationId xmlns:p14="http://schemas.microsoft.com/office/powerpoint/2010/main" val="10434777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012C85B-7992-4B5C-BAFF-10662A8A5365}" type="datetimeFigureOut">
              <a:rPr lang="en-US" smtClean="0"/>
              <a:t>10/14/2024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E625B0-6CAD-4FCC-A48C-3AE12AB5F26C}" type="slidenum">
              <a:rPr lang="en-US" smtClean="0"/>
              <a:t>‹#›</a:t>
            </a:fld>
            <a:endParaRPr lang="en-US"/>
          </a:p>
        </p:txBody>
      </p:sp>
    </p:spTree>
    <p:extLst>
      <p:ext uri="{BB962C8B-B14F-4D97-AF65-F5344CB8AC3E}">
        <p14:creationId xmlns:p14="http://schemas.microsoft.com/office/powerpoint/2010/main" val="27515254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012C85B-7992-4B5C-BAFF-10662A8A5365}" type="datetimeFigureOut">
              <a:rPr lang="en-US" smtClean="0"/>
              <a:t>10/14/2024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E625B0-6CAD-4FCC-A48C-3AE12AB5F26C}" type="slidenum">
              <a:rPr lang="en-US" smtClean="0"/>
              <a:t>‹#›</a:t>
            </a:fld>
            <a:endParaRPr lang="en-US"/>
          </a:p>
        </p:txBody>
      </p:sp>
    </p:spTree>
    <p:extLst>
      <p:ext uri="{BB962C8B-B14F-4D97-AF65-F5344CB8AC3E}">
        <p14:creationId xmlns:p14="http://schemas.microsoft.com/office/powerpoint/2010/main" val="34387692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012C85B-7992-4B5C-BAFF-10662A8A5365}" type="datetimeFigureOut">
              <a:rPr lang="en-US" smtClean="0"/>
              <a:t>10/14/2024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BE625B0-6CAD-4FCC-A48C-3AE12AB5F26C}" type="slidenum">
              <a:rPr lang="en-US" smtClean="0"/>
              <a:t>‹#›</a:t>
            </a:fld>
            <a:endParaRPr lang="en-US"/>
          </a:p>
        </p:txBody>
      </p:sp>
    </p:spTree>
    <p:extLst>
      <p:ext uri="{BB962C8B-B14F-4D97-AF65-F5344CB8AC3E}">
        <p14:creationId xmlns:p14="http://schemas.microsoft.com/office/powerpoint/2010/main" val="10638671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7012C85B-7992-4B5C-BAFF-10662A8A5365}" type="datetimeFigureOut">
              <a:rPr lang="en-US" smtClean="0"/>
              <a:t>10/14/2024</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5BE625B0-6CAD-4FCC-A48C-3AE12AB5F26C}" type="slidenum">
              <a:rPr lang="en-US" smtClean="0"/>
              <a:t>‹#›</a:t>
            </a:fld>
            <a:endParaRPr lang="en-US"/>
          </a:p>
        </p:txBody>
      </p:sp>
    </p:spTree>
    <p:extLst>
      <p:ext uri="{BB962C8B-B14F-4D97-AF65-F5344CB8AC3E}">
        <p14:creationId xmlns:p14="http://schemas.microsoft.com/office/powerpoint/2010/main" val="30294413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7012C85B-7992-4B5C-BAFF-10662A8A5365}" type="datetimeFigureOut">
              <a:rPr lang="en-US" smtClean="0"/>
              <a:t>10/14/2024</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5BE625B0-6CAD-4FCC-A48C-3AE12AB5F26C}" type="slidenum">
              <a:rPr lang="en-US" smtClean="0"/>
              <a:t>‹#›</a:t>
            </a:fld>
            <a:endParaRPr lang="en-US"/>
          </a:p>
        </p:txBody>
      </p:sp>
    </p:spTree>
    <p:extLst>
      <p:ext uri="{BB962C8B-B14F-4D97-AF65-F5344CB8AC3E}">
        <p14:creationId xmlns:p14="http://schemas.microsoft.com/office/powerpoint/2010/main" val="4983916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7" name="Date Placeholder 4"/>
          <p:cNvSpPr>
            <a:spLocks noGrp="1"/>
          </p:cNvSpPr>
          <p:nvPr>
            <p:ph type="dt" sz="half" idx="10"/>
          </p:nvPr>
        </p:nvSpPr>
        <p:spPr/>
        <p:txBody>
          <a:bodyPr/>
          <a:lstStyle/>
          <a:p>
            <a:fld id="{7012C85B-7992-4B5C-BAFF-10662A8A5365}" type="datetimeFigureOut">
              <a:rPr lang="en-US" smtClean="0"/>
              <a:t>10/14/2024</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5BE625B0-6CAD-4FCC-A48C-3AE12AB5F26C}" type="slidenum">
              <a:rPr lang="en-US" smtClean="0"/>
              <a:t>‹#›</a:t>
            </a:fld>
            <a:endParaRPr lang="en-US"/>
          </a:p>
        </p:txBody>
      </p:sp>
    </p:spTree>
    <p:extLst>
      <p:ext uri="{BB962C8B-B14F-4D97-AF65-F5344CB8AC3E}">
        <p14:creationId xmlns:p14="http://schemas.microsoft.com/office/powerpoint/2010/main" val="36880073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7012C85B-7992-4B5C-BAFF-10662A8A5365}" type="datetimeFigureOut">
              <a:rPr lang="en-US" smtClean="0"/>
              <a:t>10/14/2024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E625B0-6CAD-4FCC-A48C-3AE12AB5F26C}" type="slidenum">
              <a:rPr lang="en-US" smtClean="0"/>
              <a:t>‹#›</a:t>
            </a:fld>
            <a:endParaRPr lang="en-US"/>
          </a:p>
        </p:txBody>
      </p:sp>
    </p:spTree>
    <p:extLst>
      <p:ext uri="{BB962C8B-B14F-4D97-AF65-F5344CB8AC3E}">
        <p14:creationId xmlns:p14="http://schemas.microsoft.com/office/powerpoint/2010/main" val="11191241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7012C85B-7992-4B5C-BAFF-10662A8A5365}" type="datetimeFigureOut">
              <a:rPr lang="en-US" smtClean="0"/>
              <a:t>10/14/2024</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5BE625B0-6CAD-4FCC-A48C-3AE12AB5F26C}" type="slidenum">
              <a:rPr lang="en-US" smtClean="0"/>
              <a:t>‹#›</a:t>
            </a:fld>
            <a:endParaRPr lang="en-US"/>
          </a:p>
        </p:txBody>
      </p:sp>
    </p:spTree>
    <p:extLst>
      <p:ext uri="{BB962C8B-B14F-4D97-AF65-F5344CB8AC3E}">
        <p14:creationId xmlns:p14="http://schemas.microsoft.com/office/powerpoint/2010/main" val="2740174884"/>
      </p:ext>
    </p:extLst>
  </p:cSld>
  <p:clrMap bg1="dk1" tx1="lt1" bg2="dk2" tx2="lt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 id="2147483752" r:id="rId16"/>
    <p:sldLayoutId id="2147483753"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s://www.hudexchange.info/programs/environmental-review/#:~:text=An%20environmental%20review%20is%20the%20process%20of%20reviewing,it%20meets%20federal%2C%20state%2C%20and%20local%20environmental%20standards."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https://www.hudexchange.info/resource/4707/environmental-review-record-related-federal-laws-and-authorities-worksheets/"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floodstandard.climate.gov/"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fws.gov/wetlands/Data/Mapper.html"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9.tmp"/></Relationships>
</file>

<file path=ppt/slides/_rels/slide34.xml.rels><?xml version="1.0" encoding="UTF-8" standalone="yes"?>
<Relationships xmlns="http://schemas.openxmlformats.org/package/2006/relationships"><Relationship Id="rId3" Type="http://schemas.openxmlformats.org/officeDocument/2006/relationships/image" Target="../media/image20.tmp"/><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www.dnr.louisiana.gov/index.cfm?md=pagebuilder&amp;tmp=home&amp;pid=928"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2.tmp"/></Relationships>
</file>

<file path=ppt/slides/_rels/slide37.xml.rels><?xml version="1.0" encoding="UTF-8" standalone="yes"?>
<Relationships xmlns="http://schemas.openxmlformats.org/package/2006/relationships"><Relationship Id="rId3" Type="http://schemas.openxmlformats.org/officeDocument/2006/relationships/hyperlink" Target="https://www.epa.gov/dwssa/map-sole-source-aquifer-locations"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3.tmp"/></Relationships>
</file>

<file path=ppt/slides/_rels/slide38.xml.rels><?xml version="1.0" encoding="UTF-8" standalone="yes"?>
<Relationships xmlns="http://schemas.openxmlformats.org/package/2006/relationships"><Relationship Id="rId3" Type="http://schemas.openxmlformats.org/officeDocument/2006/relationships/image" Target="../media/image24.tmp"/><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5.tmp"/></Relationships>
</file>

<file path=ppt/slides/_rels/slide39.xml.rels><?xml version="1.0" encoding="UTF-8" standalone="yes"?>
<Relationships xmlns="http://schemas.openxmlformats.org/package/2006/relationships"><Relationship Id="rId3" Type="http://schemas.openxmlformats.org/officeDocument/2006/relationships/hyperlink" Target="https://www.nps.gov/subjects/rivers/nationwide-rivers-inventory.htm"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6.tmp"/><Relationship Id="rId4" Type="http://schemas.openxmlformats.org/officeDocument/2006/relationships/hyperlink" Target="https://www.nps.gov/subjects/rivers/louisiana.htm"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www.airnav.com/"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0.tmp"/><Relationship Id="rId5" Type="http://schemas.openxmlformats.org/officeDocument/2006/relationships/image" Target="../media/image29.tmp"/><Relationship Id="rId4" Type="http://schemas.openxmlformats.org/officeDocument/2006/relationships/image" Target="../media/image28.tmp"/></Relationships>
</file>

<file path=ppt/slides/_rels/slide43.xml.rels><?xml version="1.0" encoding="UTF-8" standalone="yes"?>
<Relationships xmlns="http://schemas.openxmlformats.org/package/2006/relationships"><Relationship Id="rId3" Type="http://schemas.openxmlformats.org/officeDocument/2006/relationships/image" Target="../media/image31.tmp"/><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mailto:Fenishia.favorite@la.gov"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
            </a:r>
            <a:br>
              <a:rPr lang="en-US" dirty="0" smtClean="0"/>
            </a:br>
            <a:r>
              <a:rPr lang="en-US" dirty="0"/>
              <a:t/>
            </a:r>
            <a:br>
              <a:rPr lang="en-US" dirty="0"/>
            </a:br>
            <a:r>
              <a:rPr lang="en-US" dirty="0" smtClean="0"/>
              <a:t>CDBG Environmental Review </a:t>
            </a:r>
            <a:br>
              <a:rPr lang="en-US" dirty="0" smtClean="0"/>
            </a:br>
            <a:r>
              <a:rPr lang="en-US" dirty="0" smtClean="0"/>
              <a:t>Workshop</a:t>
            </a:r>
            <a:endParaRPr lang="en-US" dirty="0"/>
          </a:p>
        </p:txBody>
      </p:sp>
      <p:sp>
        <p:nvSpPr>
          <p:cNvPr id="3" name="Subtitle 2"/>
          <p:cNvSpPr>
            <a:spLocks noGrp="1"/>
          </p:cNvSpPr>
          <p:nvPr>
            <p:ph type="subTitle" idx="1"/>
          </p:nvPr>
        </p:nvSpPr>
        <p:spPr/>
        <p:txBody>
          <a:bodyPr>
            <a:normAutofit fontScale="70000" lnSpcReduction="20000"/>
          </a:bodyPr>
          <a:lstStyle/>
          <a:p>
            <a:r>
              <a:rPr lang="en-US" dirty="0" smtClean="0"/>
              <a:t>Louisiana Housing Corporation</a:t>
            </a:r>
          </a:p>
          <a:p>
            <a:r>
              <a:rPr lang="en-US" dirty="0" smtClean="0"/>
              <a:t>October 16 &amp; October 17</a:t>
            </a:r>
          </a:p>
          <a:p>
            <a:r>
              <a:rPr lang="en-US" dirty="0" smtClean="0"/>
              <a:t>9:00 am</a:t>
            </a:r>
            <a:endParaRPr lang="en-US" dirty="0"/>
          </a:p>
        </p:txBody>
      </p:sp>
    </p:spTree>
    <p:extLst>
      <p:ext uri="{BB962C8B-B14F-4D97-AF65-F5344CB8AC3E}">
        <p14:creationId xmlns:p14="http://schemas.microsoft.com/office/powerpoint/2010/main" val="10804604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Program Requirements</a:t>
            </a:r>
            <a:endParaRPr lang="en-US" dirty="0"/>
          </a:p>
        </p:txBody>
      </p:sp>
      <p:sp>
        <p:nvSpPr>
          <p:cNvPr id="3" name="Content Placeholder 2"/>
          <p:cNvSpPr>
            <a:spLocks noGrp="1"/>
          </p:cNvSpPr>
          <p:nvPr>
            <p:ph idx="1"/>
          </p:nvPr>
        </p:nvSpPr>
        <p:spPr/>
        <p:txBody>
          <a:bodyPr>
            <a:normAutofit lnSpcReduction="10000"/>
          </a:bodyPr>
          <a:lstStyle/>
          <a:p>
            <a:r>
              <a:rPr lang="en-US" dirty="0">
                <a:latin typeface="Gill Sans MT" panose="020B0502020104020203" pitchFamily="34" charset="0"/>
              </a:rPr>
              <a:t>All contract conditions must be cleared within </a:t>
            </a:r>
            <a:r>
              <a:rPr lang="en-US" u="sng" dirty="0">
                <a:latin typeface="Gill Sans MT" panose="020B0502020104020203" pitchFamily="34" charset="0"/>
              </a:rPr>
              <a:t>five</a:t>
            </a:r>
            <a:r>
              <a:rPr lang="en-US" dirty="0">
                <a:latin typeface="Gill Sans MT" panose="020B0502020104020203" pitchFamily="34" charset="0"/>
              </a:rPr>
              <a:t> months of the date of the Authorization to Incur Costs letter. </a:t>
            </a:r>
          </a:p>
          <a:p>
            <a:r>
              <a:rPr lang="en-US" dirty="0">
                <a:latin typeface="Gill Sans MT" panose="020B0502020104020203" pitchFamily="34" charset="0"/>
              </a:rPr>
              <a:t>The Environmental Review Record (ERR) should be received by the State within </a:t>
            </a:r>
            <a:r>
              <a:rPr lang="en-US" u="sng" dirty="0">
                <a:latin typeface="Gill Sans MT" panose="020B0502020104020203" pitchFamily="34" charset="0"/>
              </a:rPr>
              <a:t>four</a:t>
            </a:r>
            <a:r>
              <a:rPr lang="en-US" dirty="0">
                <a:latin typeface="Gill Sans MT" panose="020B0502020104020203" pitchFamily="34" charset="0"/>
              </a:rPr>
              <a:t> months of this date to ensure sufficient time for review.</a:t>
            </a:r>
          </a:p>
          <a:p>
            <a:r>
              <a:rPr lang="en-US" dirty="0">
                <a:latin typeface="Gill Sans MT" panose="020B0502020104020203" pitchFamily="34" charset="0"/>
              </a:rPr>
              <a:t>The grantee’s Chief Elected Official (CEO) will assume overall responsibility for the environmental review process</a:t>
            </a:r>
            <a:r>
              <a:rPr lang="en-US" dirty="0" smtClean="0">
                <a:latin typeface="Gill Sans MT" panose="020B0502020104020203" pitchFamily="34" charset="0"/>
              </a:rPr>
              <a:t>. Others may assist but local government CANNOT DELEGATE this responsibility to another entity or consultant. </a:t>
            </a:r>
            <a:endParaRPr lang="en-US" dirty="0">
              <a:latin typeface="Gill Sans MT" panose="020B0502020104020203" pitchFamily="34" charset="0"/>
            </a:endParaRPr>
          </a:p>
          <a:p>
            <a:r>
              <a:rPr lang="en-US" dirty="0">
                <a:latin typeface="Gill Sans MT" panose="020B0502020104020203" pitchFamily="34" charset="0"/>
              </a:rPr>
              <a:t>The CEO must sign all certifications and findings.</a:t>
            </a:r>
          </a:p>
          <a:p>
            <a:r>
              <a:rPr lang="en-US" dirty="0" smtClean="0"/>
              <a:t>The ERR must be submitted to this office with original signatures (NOT e-mailed) </a:t>
            </a:r>
          </a:p>
          <a:p>
            <a:r>
              <a:rPr lang="en-US" dirty="0" smtClean="0"/>
              <a:t>If grant funds are used to prepare the ERR no correspondence should be dated before the Authorization to Incur Cost letter. </a:t>
            </a:r>
            <a:endParaRPr lang="en-US" dirty="0"/>
          </a:p>
        </p:txBody>
      </p:sp>
    </p:spTree>
    <p:extLst>
      <p:ext uri="{BB962C8B-B14F-4D97-AF65-F5344CB8AC3E}">
        <p14:creationId xmlns:p14="http://schemas.microsoft.com/office/powerpoint/2010/main" val="18329632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76743" t="22646" r="1441" b="29517"/>
          <a:stretch/>
        </p:blipFill>
        <p:spPr>
          <a:xfrm>
            <a:off x="1263537" y="798022"/>
            <a:ext cx="9310254" cy="4921135"/>
          </a:xfrm>
          <a:prstGeom prst="rect">
            <a:avLst/>
          </a:prstGeom>
        </p:spPr>
      </p:pic>
    </p:spTree>
    <p:extLst>
      <p:ext uri="{BB962C8B-B14F-4D97-AF65-F5344CB8AC3E}">
        <p14:creationId xmlns:p14="http://schemas.microsoft.com/office/powerpoint/2010/main" val="16685432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Description &amp; Map	</a:t>
            </a:r>
            <a:endParaRPr lang="en-US" dirty="0"/>
          </a:p>
        </p:txBody>
      </p:sp>
      <p:sp>
        <p:nvSpPr>
          <p:cNvPr id="3" name="Content Placeholder 2"/>
          <p:cNvSpPr>
            <a:spLocks noGrp="1"/>
          </p:cNvSpPr>
          <p:nvPr>
            <p:ph idx="1"/>
          </p:nvPr>
        </p:nvSpPr>
        <p:spPr/>
        <p:txBody>
          <a:bodyPr>
            <a:normAutofit/>
          </a:bodyPr>
          <a:lstStyle/>
          <a:p>
            <a:r>
              <a:rPr lang="en-US" dirty="0" smtClean="0"/>
              <a:t>This should be the first step of the review process.</a:t>
            </a:r>
          </a:p>
          <a:p>
            <a:r>
              <a:rPr lang="en-US" dirty="0" smtClean="0"/>
              <a:t>The description should be detailed and include all activities that will take place in the project.</a:t>
            </a:r>
          </a:p>
          <a:p>
            <a:r>
              <a:rPr lang="en-US" dirty="0" smtClean="0"/>
              <a:t>Map </a:t>
            </a:r>
            <a:r>
              <a:rPr lang="en-US" dirty="0" smtClean="0"/>
              <a:t>should show the exact location(s) of the project</a:t>
            </a:r>
          </a:p>
          <a:p>
            <a:r>
              <a:rPr lang="en-US" dirty="0" smtClean="0"/>
              <a:t>The Project Description and Map will be sent with all correspondences</a:t>
            </a:r>
          </a:p>
          <a:p>
            <a:r>
              <a:rPr lang="en-US" dirty="0" smtClean="0"/>
              <a:t>Project Description will also help Grantee determine the level of review.</a:t>
            </a:r>
            <a:endParaRPr lang="en-US" dirty="0"/>
          </a:p>
        </p:txBody>
      </p:sp>
    </p:spTree>
    <p:extLst>
      <p:ext uri="{BB962C8B-B14F-4D97-AF65-F5344CB8AC3E}">
        <p14:creationId xmlns:p14="http://schemas.microsoft.com/office/powerpoint/2010/main" val="26637816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E7312A8E-F081-2872-0BC7-088B7C9C4928}"/>
              </a:ext>
            </a:extLst>
          </p:cNvPr>
          <p:cNvSpPr txBox="1">
            <a:spLocks/>
          </p:cNvSpPr>
          <p:nvPr/>
        </p:nvSpPr>
        <p:spPr>
          <a:xfrm>
            <a:off x="594360" y="637125"/>
            <a:ext cx="3802276" cy="52563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4800" kern="1200">
                <a:solidFill>
                  <a:schemeClr val="tx1"/>
                </a:solidFill>
                <a:latin typeface="+mj-lt"/>
                <a:ea typeface="+mj-ea"/>
                <a:cs typeface="+mj-cs"/>
              </a:rPr>
              <a:t>Project Description = Defining the Project</a:t>
            </a:r>
          </a:p>
        </p:txBody>
      </p:sp>
      <p:graphicFrame>
        <p:nvGraphicFramePr>
          <p:cNvPr id="12" name="Content Placeholder 1">
            <a:extLst>
              <a:ext uri="{FF2B5EF4-FFF2-40B4-BE49-F238E27FC236}">
                <a16:creationId xmlns:a16="http://schemas.microsoft.com/office/drawing/2014/main" id="{A1EC82A7-CA45-6342-10D5-8F7CBE50793D}"/>
              </a:ext>
            </a:extLst>
          </p:cNvPr>
          <p:cNvGraphicFramePr/>
          <p:nvPr>
            <p:extLst/>
          </p:nvPr>
        </p:nvGraphicFramePr>
        <p:xfrm>
          <a:off x="5166985" y="303591"/>
          <a:ext cx="6588691" cy="58967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504915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Exercise #1 </a:t>
            </a:r>
            <a:endParaRPr lang="en-US" dirty="0"/>
          </a:p>
        </p:txBody>
      </p:sp>
      <p:sp>
        <p:nvSpPr>
          <p:cNvPr id="3" name="Content Placeholder 2"/>
          <p:cNvSpPr>
            <a:spLocks noGrp="1"/>
          </p:cNvSpPr>
          <p:nvPr>
            <p:ph idx="1"/>
          </p:nvPr>
        </p:nvSpPr>
        <p:spPr/>
        <p:txBody>
          <a:bodyPr>
            <a:normAutofit/>
          </a:bodyPr>
          <a:lstStyle/>
          <a:p>
            <a:pPr marL="0" indent="0" algn="ctr">
              <a:buNone/>
            </a:pPr>
            <a:r>
              <a:rPr lang="en-US" sz="8000" dirty="0" smtClean="0"/>
              <a:t>Project Description Review</a:t>
            </a:r>
            <a:endParaRPr lang="en-US" sz="8000" dirty="0"/>
          </a:p>
        </p:txBody>
      </p:sp>
    </p:spTree>
    <p:extLst>
      <p:ext uri="{BB962C8B-B14F-4D97-AF65-F5344CB8AC3E}">
        <p14:creationId xmlns:p14="http://schemas.microsoft.com/office/powerpoint/2010/main" val="8661494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Gill Sans MT" panose="020B0502020104020203" pitchFamily="34" charset="0"/>
              </a:rPr>
              <a:t>Environmental Review Clearance Levels</a:t>
            </a:r>
            <a:endParaRPr lang="en-US" dirty="0"/>
          </a:p>
        </p:txBody>
      </p:sp>
      <p:sp>
        <p:nvSpPr>
          <p:cNvPr id="3" name="Content Placeholder 2"/>
          <p:cNvSpPr>
            <a:spLocks noGrp="1"/>
          </p:cNvSpPr>
          <p:nvPr>
            <p:ph idx="1"/>
          </p:nvPr>
        </p:nvSpPr>
        <p:spPr>
          <a:xfrm>
            <a:off x="838200" y="1825624"/>
            <a:ext cx="10515600" cy="4915997"/>
          </a:xfrm>
        </p:spPr>
        <p:txBody>
          <a:bodyPr>
            <a:normAutofit fontScale="70000" lnSpcReduction="20000"/>
          </a:bodyPr>
          <a:lstStyle/>
          <a:p>
            <a:r>
              <a:rPr lang="en-US" sz="2200" dirty="0" smtClean="0">
                <a:latin typeface="Gill Sans MT" panose="020B0502020104020203" pitchFamily="34" charset="0"/>
              </a:rPr>
              <a:t>Exempt </a:t>
            </a:r>
          </a:p>
          <a:p>
            <a:pPr lvl="1"/>
            <a:r>
              <a:rPr lang="en-US" sz="2200" dirty="0" smtClean="0">
                <a:latin typeface="Gill Sans MT" panose="020B0502020104020203" pitchFamily="34" charset="0"/>
              </a:rPr>
              <a:t>Environmental studies, project planning, and administrative costs</a:t>
            </a:r>
          </a:p>
          <a:p>
            <a:r>
              <a:rPr lang="en-US" sz="2200" dirty="0" smtClean="0">
                <a:latin typeface="Gill Sans MT" panose="020B0502020104020203" pitchFamily="34" charset="0"/>
              </a:rPr>
              <a:t>Categorically Excluded Not Subject to 58.5 – 58.35 (b)</a:t>
            </a:r>
          </a:p>
          <a:p>
            <a:pPr lvl="1"/>
            <a:r>
              <a:rPr lang="en-US" sz="2200" dirty="0" smtClean="0">
                <a:latin typeface="Gill Sans MT" panose="020B0502020104020203" pitchFamily="34" charset="0"/>
              </a:rPr>
              <a:t>Operating costs and equipment</a:t>
            </a:r>
          </a:p>
          <a:p>
            <a:r>
              <a:rPr lang="en-US" sz="2200" dirty="0" smtClean="0">
                <a:latin typeface="Gill Sans MT" panose="020B0502020104020203" pitchFamily="34" charset="0"/>
              </a:rPr>
              <a:t>Categorically Excluded Activities Subject to 58.5 – 58.35 (a)</a:t>
            </a:r>
          </a:p>
          <a:p>
            <a:pPr lvl="1"/>
            <a:r>
              <a:rPr lang="en-US" sz="2200" dirty="0" smtClean="0">
                <a:latin typeface="Gill Sans MT" panose="020B0502020104020203" pitchFamily="34" charset="0"/>
              </a:rPr>
              <a:t>Acquisition, repair, and improvements (less than 20%)</a:t>
            </a:r>
          </a:p>
          <a:p>
            <a:r>
              <a:rPr lang="en-US" sz="2200" dirty="0" smtClean="0">
                <a:latin typeface="Gill Sans MT" panose="020B0502020104020203" pitchFamily="34" charset="0"/>
              </a:rPr>
              <a:t>Activities Requiring an Environmental Assessment 58.36</a:t>
            </a:r>
          </a:p>
          <a:p>
            <a:pPr lvl="1"/>
            <a:r>
              <a:rPr lang="en-US" sz="2200" dirty="0" smtClean="0">
                <a:latin typeface="Gill Sans MT" panose="020B0502020104020203" pitchFamily="34" charset="0"/>
              </a:rPr>
              <a:t>New construction and substantial improvements (more than 20%)</a:t>
            </a:r>
          </a:p>
          <a:p>
            <a:r>
              <a:rPr lang="en-US" sz="2200" dirty="0" smtClean="0">
                <a:latin typeface="Gill Sans MT" panose="020B0502020104020203" pitchFamily="34" charset="0"/>
              </a:rPr>
              <a:t>Environmental Impact Statement – 58.37</a:t>
            </a:r>
          </a:p>
          <a:p>
            <a:pPr lvl="1"/>
            <a:r>
              <a:rPr lang="en-US" sz="2200" dirty="0" smtClean="0">
                <a:latin typeface="Gill Sans MT" panose="020B0502020104020203" pitchFamily="34" charset="0"/>
              </a:rPr>
              <a:t>Significant impact on environment</a:t>
            </a:r>
          </a:p>
          <a:p>
            <a:pPr lvl="1"/>
            <a:endParaRPr lang="en-US" sz="2200" dirty="0">
              <a:latin typeface="Gill Sans MT" panose="020B0502020104020203" pitchFamily="34" charset="0"/>
            </a:endParaRPr>
          </a:p>
          <a:p>
            <a:r>
              <a:rPr lang="en-US" sz="4800" dirty="0"/>
              <a:t>See </a:t>
            </a:r>
            <a:r>
              <a:rPr lang="en-US" sz="4800" dirty="0" smtClean="0"/>
              <a:t>Handout -HUD </a:t>
            </a:r>
            <a:r>
              <a:rPr lang="en-US" sz="4800" dirty="0"/>
              <a:t>SUMMARY OF LEVELS OF ENVIRONMENTAL REVIEW &amp; DOCUMENTATION REQUIRED IN ERR</a:t>
            </a:r>
          </a:p>
          <a:p>
            <a:endParaRPr lang="en-US" dirty="0"/>
          </a:p>
        </p:txBody>
      </p:sp>
    </p:spTree>
    <p:extLst>
      <p:ext uri="{BB962C8B-B14F-4D97-AF65-F5344CB8AC3E}">
        <p14:creationId xmlns:p14="http://schemas.microsoft.com/office/powerpoint/2010/main" val="37025941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Exercise # 2</a:t>
            </a:r>
            <a:endParaRPr lang="en-US" dirty="0"/>
          </a:p>
        </p:txBody>
      </p:sp>
      <p:sp>
        <p:nvSpPr>
          <p:cNvPr id="3" name="Content Placeholder 2"/>
          <p:cNvSpPr>
            <a:spLocks noGrp="1"/>
          </p:cNvSpPr>
          <p:nvPr>
            <p:ph idx="1"/>
          </p:nvPr>
        </p:nvSpPr>
        <p:spPr/>
        <p:txBody>
          <a:bodyPr>
            <a:normAutofit/>
          </a:bodyPr>
          <a:lstStyle/>
          <a:p>
            <a:pPr marL="0" indent="0" algn="ctr">
              <a:buNone/>
            </a:pPr>
            <a:r>
              <a:rPr lang="en-US" sz="8000" dirty="0" smtClean="0"/>
              <a:t>ERR CLEARANCE LEVEL REVIEW</a:t>
            </a:r>
          </a:p>
        </p:txBody>
      </p:sp>
    </p:spTree>
    <p:extLst>
      <p:ext uri="{BB962C8B-B14F-4D97-AF65-F5344CB8AC3E}">
        <p14:creationId xmlns:p14="http://schemas.microsoft.com/office/powerpoint/2010/main" val="25168852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Project Review # 1</a:t>
            </a:r>
            <a:endParaRPr lang="en-US" dirty="0"/>
          </a:p>
        </p:txBody>
      </p:sp>
    </p:spTree>
    <p:extLst>
      <p:ext uri="{BB962C8B-B14F-4D97-AF65-F5344CB8AC3E}">
        <p14:creationId xmlns:p14="http://schemas.microsoft.com/office/powerpoint/2010/main" val="38086498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8942" y="2127423"/>
            <a:ext cx="10515600" cy="2660708"/>
          </a:xfrm>
        </p:spPr>
        <p:txBody>
          <a:bodyPr>
            <a:normAutofit/>
          </a:bodyPr>
          <a:lstStyle/>
          <a:p>
            <a:pPr algn="ctr"/>
            <a:r>
              <a:rPr lang="en-US" sz="8800" dirty="0" smtClean="0"/>
              <a:t>DAY 2</a:t>
            </a:r>
            <a:endParaRPr lang="en-US" sz="8800" dirty="0"/>
          </a:p>
        </p:txBody>
      </p:sp>
    </p:spTree>
    <p:extLst>
      <p:ext uri="{BB962C8B-B14F-4D97-AF65-F5344CB8AC3E}">
        <p14:creationId xmlns:p14="http://schemas.microsoft.com/office/powerpoint/2010/main" val="24101448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Ice Breaker: </a:t>
            </a:r>
            <a:br>
              <a:rPr lang="en-US" dirty="0" smtClean="0"/>
            </a:br>
            <a:r>
              <a:rPr lang="en-US" dirty="0" smtClean="0"/>
              <a:t>15- Minute Networking Period</a:t>
            </a:r>
            <a:endParaRPr lang="en-US" dirty="0"/>
          </a:p>
        </p:txBody>
      </p:sp>
      <p:sp>
        <p:nvSpPr>
          <p:cNvPr id="4" name="Subtitle 3"/>
          <p:cNvSpPr>
            <a:spLocks noGrp="1"/>
          </p:cNvSpPr>
          <p:nvPr>
            <p:ph type="subTitle" idx="1"/>
          </p:nvPr>
        </p:nvSpPr>
        <p:spPr/>
        <p:txBody>
          <a:bodyPr/>
          <a:lstStyle/>
          <a:p>
            <a:r>
              <a:rPr lang="en-US" dirty="0" smtClean="0"/>
              <a:t>Meet SOMEONE NEW and Exchange Contact Information!</a:t>
            </a:r>
            <a:endParaRPr lang="en-US" dirty="0"/>
          </a:p>
        </p:txBody>
      </p:sp>
    </p:spTree>
    <p:extLst>
      <p:ext uri="{BB962C8B-B14F-4D97-AF65-F5344CB8AC3E}">
        <p14:creationId xmlns:p14="http://schemas.microsoft.com/office/powerpoint/2010/main" val="12402931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Staff Introduction	</a:t>
            </a:r>
            <a:endParaRPr lang="en-US" dirty="0"/>
          </a:p>
        </p:txBody>
      </p:sp>
      <p:sp>
        <p:nvSpPr>
          <p:cNvPr id="3" name="Content Placeholder 2"/>
          <p:cNvSpPr>
            <a:spLocks noGrp="1"/>
          </p:cNvSpPr>
          <p:nvPr>
            <p:ph idx="1"/>
          </p:nvPr>
        </p:nvSpPr>
        <p:spPr/>
        <p:txBody>
          <a:bodyPr/>
          <a:lstStyle/>
          <a:p>
            <a:r>
              <a:rPr lang="en-US" dirty="0" smtClean="0"/>
              <a:t>Fenishia Favorite – Environmental Review Compliance Officer</a:t>
            </a:r>
          </a:p>
          <a:p>
            <a:pPr marL="0" indent="0">
              <a:buNone/>
            </a:pPr>
            <a:endParaRPr lang="en-US" dirty="0" smtClean="0"/>
          </a:p>
          <a:p>
            <a:pPr marL="0" indent="0">
              <a:buNone/>
            </a:pPr>
            <a:r>
              <a:rPr lang="en-US" dirty="0" smtClean="0"/>
              <a:t>Staff that review ERRs</a:t>
            </a:r>
          </a:p>
          <a:p>
            <a:r>
              <a:rPr lang="en-US" dirty="0" smtClean="0"/>
              <a:t>Denease McGee – CDBG Program Manager</a:t>
            </a:r>
          </a:p>
          <a:p>
            <a:r>
              <a:rPr lang="en-US" dirty="0" smtClean="0"/>
              <a:t>Kristi Kron – Community Development Specialist</a:t>
            </a:r>
          </a:p>
          <a:p>
            <a:r>
              <a:rPr lang="en-US" dirty="0" smtClean="0"/>
              <a:t>Sarah Underwood– Community Development Specialist</a:t>
            </a:r>
          </a:p>
          <a:p>
            <a:endParaRPr lang="en-US" dirty="0" smtClean="0"/>
          </a:p>
        </p:txBody>
      </p:sp>
    </p:spTree>
    <p:extLst>
      <p:ext uri="{BB962C8B-B14F-4D97-AF65-F5344CB8AC3E}">
        <p14:creationId xmlns:p14="http://schemas.microsoft.com/office/powerpoint/2010/main" val="16349205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Project Review # </a:t>
            </a:r>
            <a:r>
              <a:rPr lang="en-US" dirty="0" smtClean="0"/>
              <a:t>2</a:t>
            </a:r>
            <a:endParaRPr lang="en-US" dirty="0"/>
          </a:p>
        </p:txBody>
      </p:sp>
    </p:spTree>
    <p:extLst>
      <p:ext uri="{BB962C8B-B14F-4D97-AF65-F5344CB8AC3E}">
        <p14:creationId xmlns:p14="http://schemas.microsoft.com/office/powerpoint/2010/main" val="32489091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2525" y="232948"/>
            <a:ext cx="8079581" cy="1291052"/>
          </a:xfrm>
        </p:spPr>
        <p:txBody>
          <a:bodyPr>
            <a:normAutofit fontScale="90000"/>
          </a:bodyPr>
          <a:lstStyle/>
          <a:p>
            <a:pPr algn="ctr"/>
            <a:r>
              <a:rPr lang="en-US" b="1" dirty="0" smtClean="0">
                <a:latin typeface="Times New Roman" panose="02020603050405020304" pitchFamily="18" charset="0"/>
                <a:cs typeface="Times New Roman" panose="02020603050405020304" pitchFamily="18" charset="0"/>
              </a:rPr>
              <a:t>Determination of Environmental Review Level</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45108" y="1711892"/>
            <a:ext cx="5919924" cy="4419600"/>
          </a:xfrm>
        </p:spPr>
        <p:txBody>
          <a:bodyPr/>
          <a:lstStyle/>
          <a:p>
            <a:r>
              <a:rPr lang="en-US" b="1" dirty="0" smtClean="0">
                <a:latin typeface="Times New Roman" panose="02020603050405020304" pitchFamily="18" charset="0"/>
                <a:cs typeface="Times New Roman" panose="02020603050405020304" pitchFamily="18" charset="0"/>
              </a:rPr>
              <a:t>Must be included for all projects.</a:t>
            </a:r>
          </a:p>
          <a:p>
            <a:r>
              <a:rPr lang="en-US" b="1" dirty="0" smtClean="0">
                <a:latin typeface="Times New Roman" panose="02020603050405020304" pitchFamily="18" charset="0"/>
                <a:cs typeface="Times New Roman" panose="02020603050405020304" pitchFamily="18" charset="0"/>
              </a:rPr>
              <a:t>Signed by RE, dated, project description and project map should be attached, Read selections and make sure they match the project</a:t>
            </a:r>
            <a:endParaRPr lang="en-US" b="1"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7555628" y="1237817"/>
            <a:ext cx="4636371" cy="5745463"/>
          </a:xfrm>
          <a:prstGeom prst="rect">
            <a:avLst/>
          </a:prstGeom>
        </p:spPr>
      </p:pic>
    </p:spTree>
    <p:extLst>
      <p:ext uri="{BB962C8B-B14F-4D97-AF65-F5344CB8AC3E}">
        <p14:creationId xmlns:p14="http://schemas.microsoft.com/office/powerpoint/2010/main" val="114829154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latin typeface="Times New Roman" panose="02020603050405020304" pitchFamily="18" charset="0"/>
                <a:cs typeface="Times New Roman" panose="02020603050405020304" pitchFamily="18" charset="0"/>
              </a:rPr>
              <a:t>HUD Form based on the level of Review</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057401" y="2057400"/>
            <a:ext cx="8153401" cy="4023360"/>
          </a:xfrm>
        </p:spPr>
        <p:txBody>
          <a:bodyPr>
            <a:normAutofit/>
          </a:bodyPr>
          <a:lstStyle/>
          <a:p>
            <a:endParaRPr lang="en-US" b="1" dirty="0" smtClean="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The ERR Handbook includes links to all needed Forms based on the Review level and Worksheets.  Forms may also be found on </a:t>
            </a:r>
            <a:r>
              <a:rPr lang="en-US" dirty="0">
                <a:latin typeface="Times New Roman" panose="02020603050405020304" pitchFamily="18" charset="0"/>
                <a:cs typeface="Times New Roman" panose="02020603050405020304" pitchFamily="18" charset="0"/>
                <a:hlinkClick r:id="rId2"/>
              </a:rPr>
              <a:t>Environmental Review - HUD Exchange</a:t>
            </a:r>
            <a:endParaRPr lang="en-US" dirty="0" smtClean="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The </a:t>
            </a:r>
            <a:r>
              <a:rPr lang="en-US" dirty="0">
                <a:latin typeface="Times New Roman" panose="02020603050405020304" pitchFamily="18" charset="0"/>
                <a:cs typeface="Times New Roman" panose="02020603050405020304" pitchFamily="18" charset="0"/>
              </a:rPr>
              <a:t>Compliance </a:t>
            </a:r>
            <a:r>
              <a:rPr lang="en-US" dirty="0" smtClean="0">
                <a:latin typeface="Times New Roman" panose="02020603050405020304" pitchFamily="18" charset="0"/>
                <a:cs typeface="Times New Roman" panose="02020603050405020304" pitchFamily="18" charset="0"/>
              </a:rPr>
              <a:t>Determination </a:t>
            </a:r>
            <a:r>
              <a:rPr lang="en-US" dirty="0">
                <a:latin typeface="Times New Roman" panose="02020603050405020304" pitchFamily="18" charset="0"/>
                <a:cs typeface="Times New Roman" panose="02020603050405020304" pitchFamily="18" charset="0"/>
              </a:rPr>
              <a:t>section should state what was included in the response from the </a:t>
            </a:r>
            <a:r>
              <a:rPr lang="en-US" dirty="0" smtClean="0">
                <a:latin typeface="Times New Roman" panose="02020603050405020304" pitchFamily="18" charset="0"/>
                <a:cs typeface="Times New Roman" panose="02020603050405020304" pitchFamily="18" charset="0"/>
              </a:rPr>
              <a:t>agencies; documentation of </a:t>
            </a:r>
            <a:r>
              <a:rPr lang="en-US" dirty="0">
                <a:latin typeface="Times New Roman" panose="02020603050405020304" pitchFamily="18" charset="0"/>
                <a:cs typeface="Times New Roman" panose="02020603050405020304" pitchFamily="18" charset="0"/>
              </a:rPr>
              <a:t>both copies of the letters and dates that match the </a:t>
            </a:r>
            <a:r>
              <a:rPr lang="en-US" dirty="0" smtClean="0">
                <a:latin typeface="Times New Roman" panose="02020603050405020304" pitchFamily="18" charset="0"/>
                <a:cs typeface="Times New Roman" panose="02020603050405020304" pitchFamily="18" charset="0"/>
              </a:rPr>
              <a:t>letter; if </a:t>
            </a:r>
            <a:r>
              <a:rPr lang="en-US" dirty="0">
                <a:latin typeface="Times New Roman" panose="02020603050405020304" pitchFamily="18" charset="0"/>
                <a:cs typeface="Times New Roman" panose="02020603050405020304" pitchFamily="18" charset="0"/>
              </a:rPr>
              <a:t>a map is referenced the date on the map and map number should be included. </a:t>
            </a:r>
            <a:endParaRPr lang="en-US" dirty="0" smtClean="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The HUD worksheet </a:t>
            </a:r>
            <a:r>
              <a:rPr lang="en-US" dirty="0">
                <a:latin typeface="Times New Roman" panose="02020603050405020304" pitchFamily="18" charset="0"/>
                <a:cs typeface="Times New Roman" panose="02020603050405020304" pitchFamily="18" charset="0"/>
              </a:rPr>
              <a:t>it will let you know depending on responses if box </a:t>
            </a:r>
            <a:r>
              <a:rPr lang="en-US" dirty="0" smtClean="0">
                <a:latin typeface="Times New Roman" panose="02020603050405020304" pitchFamily="18" charset="0"/>
                <a:cs typeface="Times New Roman" panose="02020603050405020304" pitchFamily="18" charset="0"/>
              </a:rPr>
              <a:t>yes or no should </a:t>
            </a:r>
            <a:r>
              <a:rPr lang="en-US" dirty="0">
                <a:latin typeface="Times New Roman" panose="02020603050405020304" pitchFamily="18" charset="0"/>
                <a:cs typeface="Times New Roman" panose="02020603050405020304" pitchFamily="18" charset="0"/>
              </a:rPr>
              <a:t>be </a:t>
            </a:r>
            <a:r>
              <a:rPr lang="en-US" dirty="0" smtClean="0">
                <a:latin typeface="Times New Roman" panose="02020603050405020304" pitchFamily="18" charset="0"/>
                <a:cs typeface="Times New Roman" panose="02020603050405020304" pitchFamily="18" charset="0"/>
              </a:rPr>
              <a:t>answered to “</a:t>
            </a:r>
            <a:r>
              <a:rPr lang="en-US" dirty="0">
                <a:latin typeface="Times New Roman" panose="02020603050405020304" pitchFamily="18" charset="0"/>
                <a:cs typeface="Times New Roman" panose="02020603050405020304" pitchFamily="18" charset="0"/>
              </a:rPr>
              <a:t>Are formal compliance steps or mitigation </a:t>
            </a:r>
            <a:r>
              <a:rPr lang="en-US" dirty="0" smtClean="0">
                <a:latin typeface="Times New Roman" panose="02020603050405020304" pitchFamily="18" charset="0"/>
                <a:cs typeface="Times New Roman" panose="02020603050405020304" pitchFamily="18" charset="0"/>
              </a:rPr>
              <a:t>required?”</a:t>
            </a: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2736077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2752" y="228600"/>
            <a:ext cx="8079581" cy="1658198"/>
          </a:xfrm>
        </p:spPr>
        <p:txBody>
          <a:bodyPr/>
          <a:lstStyle/>
          <a:p>
            <a:pPr algn="ctr"/>
            <a:r>
              <a:rPr lang="en-US" b="1" dirty="0" smtClean="0">
                <a:latin typeface="Times New Roman" panose="02020603050405020304" pitchFamily="18" charset="0"/>
                <a:cs typeface="Times New Roman" panose="02020603050405020304" pitchFamily="18" charset="0"/>
              </a:rPr>
              <a:t>Worksheets for Compliance Areas</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a:bodyPr>
          <a:lstStyle/>
          <a:p>
            <a:r>
              <a:rPr lang="en-US" dirty="0">
                <a:latin typeface="Times New Roman" panose="02020603050405020304" pitchFamily="18" charset="0"/>
                <a:cs typeface="Times New Roman" panose="02020603050405020304" pitchFamily="18" charset="0"/>
              </a:rPr>
              <a:t>Worksheet must be completed and submitted with all supporting documentation because the worksheet directs the Grantee to know what should be put on the Form. </a:t>
            </a:r>
            <a:endParaRPr lang="en-US" dirty="0" smtClean="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If the compliance area is listed on the HUD form for that level of review a worksheet should be completed and all supporting documentation should be attached.</a:t>
            </a:r>
            <a:endParaRPr lang="en-US" dirty="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Link to all partner worksheets : </a:t>
            </a:r>
            <a:r>
              <a:rPr lang="en-US" dirty="0" smtClean="0">
                <a:latin typeface="Times New Roman" panose="02020603050405020304" pitchFamily="18" charset="0"/>
                <a:cs typeface="Times New Roman" panose="02020603050405020304" pitchFamily="18" charset="0"/>
                <a:hlinkClick r:id="rId2"/>
              </a:rPr>
              <a:t>Environmental </a:t>
            </a:r>
            <a:r>
              <a:rPr lang="en-US" dirty="0">
                <a:latin typeface="Times New Roman" panose="02020603050405020304" pitchFamily="18" charset="0"/>
                <a:cs typeface="Times New Roman" panose="02020603050405020304" pitchFamily="18" charset="0"/>
                <a:hlinkClick r:id="rId2"/>
              </a:rPr>
              <a:t>Review Record Related Federal Laws and Authorities Worksheets - HUD Exchange</a:t>
            </a:r>
            <a:endParaRPr lang="en-US" dirty="0" smtClean="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Partner Worksheets should not be used!!</a:t>
            </a:r>
          </a:p>
          <a:p>
            <a:pPr algn="ctr"/>
            <a:r>
              <a:rPr lang="en-US" b="1" dirty="0" smtClean="0">
                <a:latin typeface="Times New Roman" panose="02020603050405020304" pitchFamily="18" charset="0"/>
                <a:cs typeface="Times New Roman" panose="02020603050405020304" pitchFamily="18" charset="0"/>
              </a:rPr>
              <a:t>THE ERR IS NOT COMPLETE WITHOUT THE WORKSHEETS AND SUPPORTING DOCUMENTATION.</a:t>
            </a:r>
            <a:endParaRPr lang="en-US" b="1" dirty="0">
              <a:latin typeface="Times New Roman" panose="02020603050405020304" pitchFamily="18" charset="0"/>
              <a:cs typeface="Times New Roman" panose="02020603050405020304" pitchFamily="18" charset="0"/>
            </a:endParaRPr>
          </a:p>
          <a:p>
            <a:pPr algn="ct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5096113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Statutory Checklist and Worksheet</a:t>
            </a:r>
            <a:endParaRPr lang="en-US" dirty="0"/>
          </a:p>
        </p:txBody>
      </p:sp>
      <p:sp>
        <p:nvSpPr>
          <p:cNvPr id="3" name="Content Placeholder 2"/>
          <p:cNvSpPr>
            <a:spLocks noGrp="1"/>
          </p:cNvSpPr>
          <p:nvPr>
            <p:ph idx="1"/>
          </p:nvPr>
        </p:nvSpPr>
        <p:spPr/>
        <p:txBody>
          <a:bodyPr>
            <a:normAutofit/>
          </a:bodyPr>
          <a:lstStyle/>
          <a:p>
            <a:r>
              <a:rPr lang="en-US" dirty="0"/>
              <a:t>Worksheet must be completed because the worksheet directs the Grantee to know what should be put on the checklist. </a:t>
            </a:r>
            <a:endParaRPr lang="en-US" dirty="0" smtClean="0"/>
          </a:p>
          <a:p>
            <a:r>
              <a:rPr lang="en-US" dirty="0" smtClean="0"/>
              <a:t>The </a:t>
            </a:r>
            <a:r>
              <a:rPr lang="en-US" dirty="0"/>
              <a:t>Compliance Finding section should state what was included in the response from the agencies. The Source Documentation column should include both copies of the letters and dates that match the letter. If a map is referenced the date on the map and map number should be included. </a:t>
            </a:r>
            <a:endParaRPr lang="en-US" dirty="0" smtClean="0"/>
          </a:p>
          <a:p>
            <a:endParaRPr lang="en-US" dirty="0"/>
          </a:p>
        </p:txBody>
      </p:sp>
    </p:spTree>
    <p:extLst>
      <p:ext uri="{BB962C8B-B14F-4D97-AF65-F5344CB8AC3E}">
        <p14:creationId xmlns:p14="http://schemas.microsoft.com/office/powerpoint/2010/main" val="15388454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Floodplain Map</a:t>
            </a:r>
            <a:endParaRPr lang="en-US" dirty="0"/>
          </a:p>
        </p:txBody>
      </p:sp>
      <p:sp>
        <p:nvSpPr>
          <p:cNvPr id="3" name="Content Placeholder 2"/>
          <p:cNvSpPr>
            <a:spLocks noGrp="1"/>
          </p:cNvSpPr>
          <p:nvPr>
            <p:ph idx="1"/>
          </p:nvPr>
        </p:nvSpPr>
        <p:spPr>
          <a:xfrm>
            <a:off x="1066800" y="2103120"/>
            <a:ext cx="3432048" cy="3931920"/>
          </a:xfrm>
        </p:spPr>
        <p:txBody>
          <a:bodyPr>
            <a:normAutofit fontScale="92500" lnSpcReduction="20000"/>
          </a:bodyPr>
          <a:lstStyle/>
          <a:p>
            <a:r>
              <a:rPr lang="en-US" dirty="0" smtClean="0"/>
              <a:t>Beginning July 1, 2024 HUD’s final rule changed the highly recommended map to </a:t>
            </a:r>
            <a:r>
              <a:rPr lang="en-US" dirty="0">
                <a:hlinkClick r:id="rId3"/>
              </a:rPr>
              <a:t>Federal Flood Standard Support Tool (climate.gov)</a:t>
            </a:r>
            <a:endParaRPr lang="en-US" dirty="0" smtClean="0"/>
          </a:p>
          <a:p>
            <a:r>
              <a:rPr lang="en-US" dirty="0" smtClean="0"/>
              <a:t>This </a:t>
            </a:r>
            <a:r>
              <a:rPr lang="en-US" dirty="0" smtClean="0"/>
              <a:t>map must be completed regardless of a Floodplain Analysis 8-step process being required</a:t>
            </a:r>
          </a:p>
          <a:p>
            <a:r>
              <a:rPr lang="en-US" dirty="0" smtClean="0"/>
              <a:t>On this screen, </a:t>
            </a:r>
            <a:r>
              <a:rPr lang="en-US" dirty="0" smtClean="0"/>
              <a:t>click launch tool and start your assessment</a:t>
            </a:r>
            <a:endParaRPr lang="en-US" dirty="0"/>
          </a:p>
        </p:txBody>
      </p:sp>
      <p:pic>
        <p:nvPicPr>
          <p:cNvPr id="4" name="Picture 3"/>
          <p:cNvPicPr>
            <a:picLocks noChangeAspect="1"/>
          </p:cNvPicPr>
          <p:nvPr/>
        </p:nvPicPr>
        <p:blipFill>
          <a:blip r:embed="rId4"/>
          <a:stretch>
            <a:fillRect/>
          </a:stretch>
        </p:blipFill>
        <p:spPr>
          <a:xfrm>
            <a:off x="4498848" y="1302707"/>
            <a:ext cx="7576242" cy="4732333"/>
          </a:xfrm>
          <a:prstGeom prst="rect">
            <a:avLst/>
          </a:prstGeom>
        </p:spPr>
      </p:pic>
    </p:spTree>
    <p:extLst>
      <p:ext uri="{BB962C8B-B14F-4D97-AF65-F5344CB8AC3E}">
        <p14:creationId xmlns:p14="http://schemas.microsoft.com/office/powerpoint/2010/main" val="48060547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Climate Informed Science Approach CISA Map</a:t>
            </a:r>
            <a:endParaRPr lang="en-US" dirty="0"/>
          </a:p>
        </p:txBody>
      </p:sp>
      <p:pic>
        <p:nvPicPr>
          <p:cNvPr id="4" name="Content Placeholder 3"/>
          <p:cNvPicPr>
            <a:picLocks noGrp="1" noChangeAspect="1"/>
          </p:cNvPicPr>
          <p:nvPr>
            <p:ph idx="1"/>
          </p:nvPr>
        </p:nvPicPr>
        <p:blipFill>
          <a:blip r:embed="rId2"/>
          <a:stretch>
            <a:fillRect/>
          </a:stretch>
        </p:blipFill>
        <p:spPr>
          <a:xfrm>
            <a:off x="1133475" y="2235994"/>
            <a:ext cx="8886825" cy="3829050"/>
          </a:xfrm>
          <a:prstGeom prst="rect">
            <a:avLst/>
          </a:prstGeom>
        </p:spPr>
      </p:pic>
    </p:spTree>
    <p:extLst>
      <p:ext uri="{BB962C8B-B14F-4D97-AF65-F5344CB8AC3E}">
        <p14:creationId xmlns:p14="http://schemas.microsoft.com/office/powerpoint/2010/main" val="38421085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71625" y="909637"/>
            <a:ext cx="9048750" cy="5038725"/>
          </a:xfrm>
          <a:prstGeom prst="rect">
            <a:avLst/>
          </a:prstGeom>
        </p:spPr>
      </p:pic>
    </p:spTree>
    <p:extLst>
      <p:ext uri="{BB962C8B-B14F-4D97-AF65-F5344CB8AC3E}">
        <p14:creationId xmlns:p14="http://schemas.microsoft.com/office/powerpoint/2010/main" val="27105872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71625" y="909637"/>
            <a:ext cx="9048750" cy="5038725"/>
          </a:xfrm>
          <a:prstGeom prst="rect">
            <a:avLst/>
          </a:prstGeom>
        </p:spPr>
      </p:pic>
    </p:spTree>
    <p:extLst>
      <p:ext uri="{BB962C8B-B14F-4D97-AF65-F5344CB8AC3E}">
        <p14:creationId xmlns:p14="http://schemas.microsoft.com/office/powerpoint/2010/main" val="7066226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71625" y="909637"/>
            <a:ext cx="9048750" cy="5038725"/>
          </a:xfrm>
          <a:prstGeom prst="rect">
            <a:avLst/>
          </a:prstGeom>
        </p:spPr>
      </p:pic>
    </p:spTree>
    <p:extLst>
      <p:ext uri="{BB962C8B-B14F-4D97-AF65-F5344CB8AC3E}">
        <p14:creationId xmlns:p14="http://schemas.microsoft.com/office/powerpoint/2010/main" val="3308091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	</a:t>
            </a:r>
            <a:endParaRPr lang="en-US" dirty="0"/>
          </a:p>
        </p:txBody>
      </p:sp>
      <p:sp>
        <p:nvSpPr>
          <p:cNvPr id="3" name="Content Placeholder 2"/>
          <p:cNvSpPr>
            <a:spLocks noGrp="1"/>
          </p:cNvSpPr>
          <p:nvPr>
            <p:ph idx="1"/>
          </p:nvPr>
        </p:nvSpPr>
        <p:spPr>
          <a:xfrm>
            <a:off x="838200" y="1825624"/>
            <a:ext cx="10515600" cy="4525299"/>
          </a:xfrm>
        </p:spPr>
        <p:txBody>
          <a:bodyPr>
            <a:normAutofit lnSpcReduction="10000"/>
          </a:bodyPr>
          <a:lstStyle/>
          <a:p>
            <a:pPr marL="0" indent="0">
              <a:buNone/>
            </a:pPr>
            <a:r>
              <a:rPr lang="en-US" b="1" u="sng" dirty="0" smtClean="0"/>
              <a:t>Day 1</a:t>
            </a:r>
          </a:p>
          <a:p>
            <a:pPr marL="0" indent="0">
              <a:buNone/>
            </a:pPr>
            <a:r>
              <a:rPr lang="en-US" dirty="0" smtClean="0"/>
              <a:t>Introductions</a:t>
            </a:r>
          </a:p>
          <a:p>
            <a:pPr marL="0" indent="0">
              <a:buNone/>
            </a:pPr>
            <a:r>
              <a:rPr lang="en-US" dirty="0" smtClean="0"/>
              <a:t>Overview of Environmental Process</a:t>
            </a:r>
          </a:p>
          <a:p>
            <a:pPr marL="0" indent="0">
              <a:buNone/>
            </a:pPr>
            <a:r>
              <a:rPr lang="en-US" dirty="0" smtClean="0"/>
              <a:t>First Project Review</a:t>
            </a:r>
          </a:p>
          <a:p>
            <a:pPr marL="0" indent="0">
              <a:buNone/>
            </a:pPr>
            <a:endParaRPr lang="en-US" dirty="0"/>
          </a:p>
          <a:p>
            <a:pPr marL="0" indent="0">
              <a:buNone/>
            </a:pPr>
            <a:r>
              <a:rPr lang="en-US" b="1" u="sng" dirty="0" smtClean="0"/>
              <a:t>Day </a:t>
            </a:r>
            <a:r>
              <a:rPr lang="en-US" b="1" u="sng" dirty="0" smtClean="0"/>
              <a:t>2</a:t>
            </a:r>
            <a:endParaRPr lang="en-US" dirty="0" smtClean="0"/>
          </a:p>
          <a:p>
            <a:pPr marL="0" indent="0">
              <a:buNone/>
            </a:pPr>
            <a:r>
              <a:rPr lang="en-US" dirty="0" smtClean="0"/>
              <a:t>Ice Breaker</a:t>
            </a:r>
          </a:p>
          <a:p>
            <a:pPr marL="0" indent="0">
              <a:buNone/>
            </a:pPr>
            <a:r>
              <a:rPr lang="en-US" dirty="0" smtClean="0"/>
              <a:t>Second </a:t>
            </a:r>
            <a:r>
              <a:rPr lang="en-US" dirty="0" smtClean="0"/>
              <a:t>Project Review</a:t>
            </a:r>
          </a:p>
          <a:p>
            <a:pPr marL="0" indent="0">
              <a:buNone/>
            </a:pPr>
            <a:r>
              <a:rPr lang="en-US" dirty="0" smtClean="0"/>
              <a:t>Publications </a:t>
            </a:r>
          </a:p>
          <a:p>
            <a:pPr marL="0" indent="0">
              <a:buNone/>
            </a:pPr>
            <a:r>
              <a:rPr lang="en-US" dirty="0" smtClean="0"/>
              <a:t>Letters </a:t>
            </a:r>
          </a:p>
          <a:p>
            <a:pPr marL="0" indent="0">
              <a:buNone/>
            </a:pPr>
            <a:r>
              <a:rPr lang="en-US" dirty="0" smtClean="0"/>
              <a:t>Common Errors</a:t>
            </a:r>
          </a:p>
          <a:p>
            <a:pPr marL="0" indent="0">
              <a:buNone/>
            </a:pPr>
            <a:endParaRPr lang="en-US" dirty="0" smtClean="0"/>
          </a:p>
        </p:txBody>
      </p:sp>
    </p:spTree>
    <p:extLst>
      <p:ext uri="{BB962C8B-B14F-4D97-AF65-F5344CB8AC3E}">
        <p14:creationId xmlns:p14="http://schemas.microsoft.com/office/powerpoint/2010/main" val="21230210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8- Step Process</a:t>
            </a:r>
            <a:endParaRPr lang="en-US" dirty="0"/>
          </a:p>
        </p:txBody>
      </p:sp>
      <p:sp>
        <p:nvSpPr>
          <p:cNvPr id="3" name="Content Placeholder 2"/>
          <p:cNvSpPr>
            <a:spLocks noGrp="1"/>
          </p:cNvSpPr>
          <p:nvPr>
            <p:ph idx="1"/>
          </p:nvPr>
        </p:nvSpPr>
        <p:spPr>
          <a:xfrm>
            <a:off x="838200" y="1504604"/>
            <a:ext cx="10515600" cy="5112327"/>
          </a:xfrm>
        </p:spPr>
        <p:txBody>
          <a:bodyPr>
            <a:normAutofit fontScale="92500" lnSpcReduction="10000"/>
          </a:bodyPr>
          <a:lstStyle/>
          <a:p>
            <a:r>
              <a:rPr lang="en-US" dirty="0" smtClean="0"/>
              <a:t>General overview: </a:t>
            </a:r>
          </a:p>
          <a:p>
            <a:pPr marL="0" indent="0">
              <a:buNone/>
            </a:pPr>
            <a:r>
              <a:rPr lang="en-US" dirty="0"/>
              <a:t>	</a:t>
            </a:r>
            <a:r>
              <a:rPr lang="en-US" b="1" dirty="0"/>
              <a:t>Step 1: </a:t>
            </a:r>
            <a:r>
              <a:rPr lang="en-US" dirty="0"/>
              <a:t>Reviewed the site and ensured the project is needed</a:t>
            </a:r>
          </a:p>
          <a:p>
            <a:pPr marL="0" indent="0">
              <a:buNone/>
            </a:pPr>
            <a:r>
              <a:rPr lang="en-US" dirty="0"/>
              <a:t>	</a:t>
            </a:r>
            <a:r>
              <a:rPr lang="en-US" b="1" dirty="0"/>
              <a:t>Step 2: </a:t>
            </a:r>
            <a:r>
              <a:rPr lang="en-US" dirty="0"/>
              <a:t>Early Publication notice w/ 15-day comment period</a:t>
            </a:r>
          </a:p>
          <a:p>
            <a:pPr marL="0" indent="0">
              <a:buNone/>
            </a:pPr>
            <a:r>
              <a:rPr lang="en-US" dirty="0"/>
              <a:t>	</a:t>
            </a:r>
            <a:r>
              <a:rPr lang="en-US" b="1" dirty="0"/>
              <a:t>Step 3: </a:t>
            </a:r>
            <a:r>
              <a:rPr lang="en-US" dirty="0"/>
              <a:t>Can the project be avoided? List reasons why it can not be </a:t>
            </a:r>
            <a:r>
              <a:rPr lang="en-US" dirty="0" smtClean="0"/>
              <a:t>	   		  	 </a:t>
            </a:r>
            <a:r>
              <a:rPr lang="en-US" dirty="0" smtClean="0"/>
              <a:t>		      avoided</a:t>
            </a:r>
            <a:r>
              <a:rPr lang="en-US" dirty="0"/>
              <a:t>.</a:t>
            </a:r>
          </a:p>
          <a:p>
            <a:pPr marL="0" indent="0">
              <a:buNone/>
            </a:pPr>
            <a:r>
              <a:rPr lang="en-US" dirty="0"/>
              <a:t>	</a:t>
            </a:r>
            <a:r>
              <a:rPr lang="en-US" b="1" dirty="0"/>
              <a:t>Step 4: </a:t>
            </a:r>
            <a:r>
              <a:rPr lang="en-US" dirty="0"/>
              <a:t>Permanent adverse impacts?</a:t>
            </a:r>
          </a:p>
          <a:p>
            <a:pPr marL="0" indent="0">
              <a:buNone/>
            </a:pPr>
            <a:r>
              <a:rPr lang="en-US" dirty="0"/>
              <a:t>	</a:t>
            </a:r>
            <a:r>
              <a:rPr lang="en-US" b="1" dirty="0"/>
              <a:t>Step 5: </a:t>
            </a:r>
            <a:r>
              <a:rPr lang="en-US" dirty="0"/>
              <a:t>Require minimization of project impacts</a:t>
            </a:r>
          </a:p>
          <a:p>
            <a:pPr marL="0" indent="0">
              <a:buNone/>
            </a:pPr>
            <a:r>
              <a:rPr lang="en-US" dirty="0"/>
              <a:t>	</a:t>
            </a:r>
            <a:r>
              <a:rPr lang="en-US" b="1" dirty="0"/>
              <a:t>Step 6: </a:t>
            </a:r>
            <a:r>
              <a:rPr lang="en-US" dirty="0"/>
              <a:t>Re-evaluation of alternatives</a:t>
            </a:r>
          </a:p>
          <a:p>
            <a:pPr marL="0" indent="0">
              <a:buNone/>
            </a:pPr>
            <a:r>
              <a:rPr lang="en-US" dirty="0"/>
              <a:t>	</a:t>
            </a:r>
            <a:r>
              <a:rPr lang="en-US" b="1" dirty="0"/>
              <a:t>Step 7: </a:t>
            </a:r>
            <a:r>
              <a:rPr lang="en-US" dirty="0"/>
              <a:t>Final notice Publication w/ 7-day comment period</a:t>
            </a:r>
          </a:p>
          <a:p>
            <a:pPr marL="0" indent="0">
              <a:buNone/>
            </a:pPr>
            <a:r>
              <a:rPr lang="en-US" dirty="0"/>
              <a:t>	</a:t>
            </a:r>
            <a:r>
              <a:rPr lang="en-US" b="1" dirty="0"/>
              <a:t>Step 8: </a:t>
            </a:r>
            <a:r>
              <a:rPr lang="en-US" dirty="0"/>
              <a:t>Proceed to implement project after comment </a:t>
            </a:r>
            <a:r>
              <a:rPr lang="en-US" dirty="0" smtClean="0"/>
              <a:t>period</a:t>
            </a:r>
          </a:p>
          <a:p>
            <a:pPr marL="0" indent="0">
              <a:buNone/>
            </a:pPr>
            <a:r>
              <a:rPr lang="en-US" dirty="0" smtClean="0"/>
              <a:t>If </a:t>
            </a:r>
            <a:r>
              <a:rPr lang="en-US" dirty="0"/>
              <a:t>the 8-step is needed for both Wetlands and Floodplains the </a:t>
            </a:r>
            <a:r>
              <a:rPr lang="en-US" dirty="0" smtClean="0"/>
              <a:t>Grantee </a:t>
            </a:r>
            <a:r>
              <a:rPr lang="en-US" dirty="0"/>
              <a:t>can </a:t>
            </a:r>
            <a:r>
              <a:rPr lang="en-US" dirty="0" smtClean="0"/>
              <a:t>include </a:t>
            </a:r>
            <a:r>
              <a:rPr lang="en-US" dirty="0"/>
              <a:t>both findings in one 8-step </a:t>
            </a:r>
            <a:r>
              <a:rPr lang="en-US" dirty="0" smtClean="0"/>
              <a:t>review, but all </a:t>
            </a:r>
            <a:r>
              <a:rPr lang="en-US" dirty="0"/>
              <a:t>findings </a:t>
            </a:r>
            <a:r>
              <a:rPr lang="en-US" dirty="0" smtClean="0"/>
              <a:t>must be mentioned</a:t>
            </a:r>
            <a:r>
              <a:rPr lang="en-US" dirty="0"/>
              <a:t>. Also, make sure that the findings of the 8-step </a:t>
            </a:r>
            <a:r>
              <a:rPr lang="en-US" dirty="0" smtClean="0"/>
              <a:t>are </a:t>
            </a:r>
            <a:r>
              <a:rPr lang="en-US" dirty="0"/>
              <a:t>included in the compliance </a:t>
            </a:r>
            <a:r>
              <a:rPr lang="en-US" dirty="0" smtClean="0"/>
              <a:t>finding </a:t>
            </a:r>
            <a:r>
              <a:rPr lang="en-US" dirty="0"/>
              <a:t>column and 8-step process is mentioned in the source documentation column of </a:t>
            </a:r>
            <a:r>
              <a:rPr lang="en-US" dirty="0" smtClean="0"/>
              <a:t>the </a:t>
            </a:r>
            <a:r>
              <a:rPr lang="en-US" dirty="0"/>
              <a:t>checklist.</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3324236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Publication of 8-Step !!!!!</a:t>
            </a:r>
            <a:endParaRPr lang="en-US" dirty="0"/>
          </a:p>
        </p:txBody>
      </p:sp>
      <p:sp>
        <p:nvSpPr>
          <p:cNvPr id="3" name="Content Placeholder 2"/>
          <p:cNvSpPr>
            <a:spLocks noGrp="1"/>
          </p:cNvSpPr>
          <p:nvPr>
            <p:ph idx="1"/>
          </p:nvPr>
        </p:nvSpPr>
        <p:spPr/>
        <p:txBody>
          <a:bodyPr>
            <a:normAutofit/>
          </a:bodyPr>
          <a:lstStyle/>
          <a:p>
            <a:r>
              <a:rPr lang="en-US" sz="3600" dirty="0" smtClean="0"/>
              <a:t>As of the final rule issued by HUD on April 23, 2024, public </a:t>
            </a:r>
            <a:r>
              <a:rPr lang="en-US" sz="3600" dirty="0"/>
              <a:t>notices required for environmental reviews to be published online on appropriate government websites.</a:t>
            </a:r>
            <a:endParaRPr lang="en-US" sz="3600" dirty="0"/>
          </a:p>
        </p:txBody>
      </p:sp>
    </p:spTree>
    <p:extLst>
      <p:ext uri="{BB962C8B-B14F-4D97-AF65-F5344CB8AC3E}">
        <p14:creationId xmlns:p14="http://schemas.microsoft.com/office/powerpoint/2010/main" val="41096914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8609" y="2494460"/>
            <a:ext cx="9404723" cy="1400530"/>
          </a:xfrm>
        </p:spPr>
        <p:txBody>
          <a:bodyPr/>
          <a:lstStyle/>
          <a:p>
            <a:r>
              <a:rPr lang="en-US" dirty="0" smtClean="0"/>
              <a:t>8-Step Process Example – </a:t>
            </a:r>
            <a:br>
              <a:rPr lang="en-US" dirty="0" smtClean="0"/>
            </a:br>
            <a:r>
              <a:rPr lang="en-US" dirty="0" smtClean="0"/>
              <a:t>Exercise #1</a:t>
            </a:r>
            <a:endParaRPr lang="en-US" dirty="0"/>
          </a:p>
        </p:txBody>
      </p:sp>
    </p:spTree>
    <p:extLst>
      <p:ext uri="{BB962C8B-B14F-4D97-AF65-F5344CB8AC3E}">
        <p14:creationId xmlns:p14="http://schemas.microsoft.com/office/powerpoint/2010/main" val="41629525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Wetland Inventory Map</a:t>
            </a:r>
            <a:endParaRPr lang="en-US" dirty="0"/>
          </a:p>
        </p:txBody>
      </p:sp>
      <p:sp>
        <p:nvSpPr>
          <p:cNvPr id="3" name="Content Placeholder 2"/>
          <p:cNvSpPr>
            <a:spLocks noGrp="1"/>
          </p:cNvSpPr>
          <p:nvPr>
            <p:ph idx="1"/>
          </p:nvPr>
        </p:nvSpPr>
        <p:spPr>
          <a:xfrm>
            <a:off x="849630" y="1936698"/>
            <a:ext cx="4465320" cy="3931920"/>
          </a:xfrm>
        </p:spPr>
        <p:txBody>
          <a:bodyPr/>
          <a:lstStyle/>
          <a:p>
            <a:r>
              <a:rPr lang="en-US" b="1" u="sng" dirty="0">
                <a:hlinkClick r:id="rId3"/>
              </a:rPr>
              <a:t>https://www.fws.gov/wetlands/Data/Mapper.html</a:t>
            </a:r>
            <a:r>
              <a:rPr lang="en-US" b="1" dirty="0"/>
              <a:t> </a:t>
            </a:r>
            <a:endParaRPr lang="en-US" b="1" dirty="0" smtClean="0"/>
          </a:p>
          <a:p>
            <a:r>
              <a:rPr lang="en-US" dirty="0" smtClean="0"/>
              <a:t>This map must be included regardless of a Wetland Analysis 8-step process being required. </a:t>
            </a:r>
          </a:p>
          <a:p>
            <a:r>
              <a:rPr lang="en-US" dirty="0" smtClean="0"/>
              <a:t>Click on the Wetland Mapper icon.</a:t>
            </a:r>
            <a:endParaRPr lang="en-US" dirty="0"/>
          </a:p>
        </p:txBody>
      </p:sp>
      <p:sp>
        <p:nvSpPr>
          <p:cNvPr id="4" name="TextBox 3"/>
          <p:cNvSpPr txBox="1"/>
          <p:nvPr/>
        </p:nvSpPr>
        <p:spPr>
          <a:xfrm>
            <a:off x="6972300" y="2594610"/>
            <a:ext cx="184731" cy="369332"/>
          </a:xfrm>
          <a:prstGeom prst="rect">
            <a:avLst/>
          </a:prstGeom>
          <a:noFill/>
        </p:spPr>
        <p:txBody>
          <a:bodyPr wrap="none" rtlCol="0">
            <a:spAutoFit/>
          </a:bodyPr>
          <a:lstStyle/>
          <a:p>
            <a:endParaRPr lang="en-US" dirty="0"/>
          </a:p>
        </p:txBody>
      </p:sp>
      <p:pic>
        <p:nvPicPr>
          <p:cNvPr id="5" name="Picture 4"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32120" y="1690746"/>
            <a:ext cx="6041593" cy="4618613"/>
          </a:xfrm>
          <a:prstGeom prst="rect">
            <a:avLst/>
          </a:prstGeom>
        </p:spPr>
      </p:pic>
      <p:cxnSp>
        <p:nvCxnSpPr>
          <p:cNvPr id="7" name="Straight Arrow Connector 6"/>
          <p:cNvCxnSpPr/>
          <p:nvPr/>
        </p:nvCxnSpPr>
        <p:spPr>
          <a:xfrm>
            <a:off x="5547360" y="4343400"/>
            <a:ext cx="914400" cy="91440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613458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creen Clippi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79216" y="286068"/>
            <a:ext cx="8464733" cy="6333277"/>
          </a:xfrm>
        </p:spPr>
      </p:pic>
      <p:sp>
        <p:nvSpPr>
          <p:cNvPr id="7" name="TextBox 6"/>
          <p:cNvSpPr txBox="1"/>
          <p:nvPr/>
        </p:nvSpPr>
        <p:spPr>
          <a:xfrm>
            <a:off x="8910504" y="1279981"/>
            <a:ext cx="2766060" cy="1200329"/>
          </a:xfrm>
          <a:prstGeom prst="rect">
            <a:avLst/>
          </a:prstGeom>
          <a:noFill/>
        </p:spPr>
        <p:txBody>
          <a:bodyPr wrap="square" rtlCol="0">
            <a:spAutoFit/>
          </a:bodyPr>
          <a:lstStyle/>
          <a:p>
            <a:r>
              <a:rPr lang="en-US" dirty="0" smtClean="0"/>
              <a:t>-Once you reach this screen, search the entity by clicking “Find Location”</a:t>
            </a:r>
          </a:p>
        </p:txBody>
      </p:sp>
      <p:sp>
        <p:nvSpPr>
          <p:cNvPr id="8" name="TextBox 7"/>
          <p:cNvSpPr txBox="1"/>
          <p:nvPr/>
        </p:nvSpPr>
        <p:spPr>
          <a:xfrm>
            <a:off x="8910504" y="2615776"/>
            <a:ext cx="2400300" cy="2308324"/>
          </a:xfrm>
          <a:prstGeom prst="rect">
            <a:avLst/>
          </a:prstGeom>
          <a:noFill/>
        </p:spPr>
        <p:txBody>
          <a:bodyPr wrap="square" rtlCol="0">
            <a:spAutoFit/>
          </a:bodyPr>
          <a:lstStyle/>
          <a:p>
            <a:r>
              <a:rPr lang="en-US" dirty="0" smtClean="0"/>
              <a:t>-For easier access to street views, click “</a:t>
            </a:r>
            <a:r>
              <a:rPr lang="en-US" dirty="0" err="1" smtClean="0"/>
              <a:t>Basemaps</a:t>
            </a:r>
            <a:r>
              <a:rPr lang="en-US" dirty="0" smtClean="0"/>
              <a:t>” and “Streets”</a:t>
            </a:r>
          </a:p>
          <a:p>
            <a:r>
              <a:rPr lang="en-US" dirty="0" smtClean="0"/>
              <a:t>-Make sure to include an outline of the project area on the map</a:t>
            </a:r>
            <a:endParaRPr lang="en-US" dirty="0"/>
          </a:p>
        </p:txBody>
      </p:sp>
      <p:sp>
        <p:nvSpPr>
          <p:cNvPr id="9" name="Oval 8"/>
          <p:cNvSpPr/>
          <p:nvPr/>
        </p:nvSpPr>
        <p:spPr>
          <a:xfrm>
            <a:off x="822960" y="925830"/>
            <a:ext cx="937260" cy="29718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445771" y="1211580"/>
            <a:ext cx="937260" cy="29718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7524750" y="594360"/>
            <a:ext cx="937260" cy="33147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9448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animBg="1"/>
      <p:bldP spid="10" grpId="0" animBg="1"/>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Defining the need for an 8- Step related to Wetlands</a:t>
            </a:r>
            <a:endParaRPr lang="en-US" dirty="0"/>
          </a:p>
        </p:txBody>
      </p:sp>
      <p:pic>
        <p:nvPicPr>
          <p:cNvPr id="4" name="Content Placeholder 3"/>
          <p:cNvPicPr>
            <a:picLocks noGrp="1" noChangeAspect="1"/>
          </p:cNvPicPr>
          <p:nvPr>
            <p:ph idx="1"/>
          </p:nvPr>
        </p:nvPicPr>
        <p:blipFill>
          <a:blip r:embed="rId2"/>
          <a:stretch>
            <a:fillRect/>
          </a:stretch>
        </p:blipFill>
        <p:spPr>
          <a:xfrm>
            <a:off x="1103313" y="2174374"/>
            <a:ext cx="9454314" cy="4176322"/>
          </a:xfrm>
          <a:prstGeom prst="rect">
            <a:avLst/>
          </a:prstGeom>
        </p:spPr>
      </p:pic>
    </p:spTree>
    <p:extLst>
      <p:ext uri="{BB962C8B-B14F-4D97-AF65-F5344CB8AC3E}">
        <p14:creationId xmlns:p14="http://schemas.microsoft.com/office/powerpoint/2010/main" val="35523630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Coastal Zone Map</a:t>
            </a:r>
            <a:endParaRPr lang="en-US" dirty="0"/>
          </a:p>
        </p:txBody>
      </p:sp>
      <p:sp>
        <p:nvSpPr>
          <p:cNvPr id="3" name="Content Placeholder 2"/>
          <p:cNvSpPr>
            <a:spLocks noGrp="1"/>
          </p:cNvSpPr>
          <p:nvPr>
            <p:ph idx="1"/>
          </p:nvPr>
        </p:nvSpPr>
        <p:spPr>
          <a:xfrm>
            <a:off x="1066800" y="2103120"/>
            <a:ext cx="4591050" cy="2183130"/>
          </a:xfrm>
        </p:spPr>
        <p:txBody>
          <a:bodyPr>
            <a:normAutofit lnSpcReduction="10000"/>
          </a:bodyPr>
          <a:lstStyle/>
          <a:p>
            <a:r>
              <a:rPr lang="en-US" dirty="0">
                <a:hlinkClick r:id="rId3"/>
              </a:rPr>
              <a:t>http://</a:t>
            </a:r>
            <a:r>
              <a:rPr lang="en-US" dirty="0" smtClean="0">
                <a:hlinkClick r:id="rId3"/>
              </a:rPr>
              <a:t>www.dnr.louisiana.gov/index.cfm?md=pagebuilder&amp;tmp=home&amp;pid=928</a:t>
            </a:r>
            <a:r>
              <a:rPr lang="en-US" dirty="0" smtClean="0"/>
              <a:t> </a:t>
            </a:r>
          </a:p>
          <a:p>
            <a:r>
              <a:rPr lang="en-US" dirty="0" smtClean="0"/>
              <a:t>This link goes to the Coastal Zone Boundary main page on the Department of Natural Resources website</a:t>
            </a:r>
            <a:endParaRPr lang="en-US" dirty="0"/>
          </a:p>
        </p:txBody>
      </p:sp>
      <p:sp>
        <p:nvSpPr>
          <p:cNvPr id="4" name="TextBox 3"/>
          <p:cNvSpPr txBox="1"/>
          <p:nvPr/>
        </p:nvSpPr>
        <p:spPr>
          <a:xfrm>
            <a:off x="1066800" y="4375176"/>
            <a:ext cx="4591050" cy="1477328"/>
          </a:xfrm>
          <a:prstGeom prst="rect">
            <a:avLst/>
          </a:prstGeom>
          <a:noFill/>
        </p:spPr>
        <p:txBody>
          <a:bodyPr wrap="square" rtlCol="0">
            <a:spAutoFit/>
          </a:bodyPr>
          <a:lstStyle/>
          <a:p>
            <a:pPr marL="285750" indent="-285750">
              <a:buFont typeface="Arial" panose="020B0604020202020204" pitchFamily="34" charset="0"/>
              <a:buChar char="•"/>
            </a:pPr>
            <a:r>
              <a:rPr lang="en-US" dirty="0" smtClean="0"/>
              <a:t>Scroll down to the Coastal Zone Boundary Map</a:t>
            </a:r>
          </a:p>
          <a:p>
            <a:pPr marL="285750" indent="-285750">
              <a:buFont typeface="Arial" panose="020B0604020202020204" pitchFamily="34" charset="0"/>
              <a:buChar char="•"/>
            </a:pPr>
            <a:r>
              <a:rPr lang="en-US" dirty="0" smtClean="0"/>
              <a:t>The Parish that the project is being completed in must be referenced on the map</a:t>
            </a:r>
            <a:endParaRPr lang="en-US" dirty="0"/>
          </a:p>
        </p:txBody>
      </p:sp>
      <p:pic>
        <p:nvPicPr>
          <p:cNvPr id="6" name="Picture 5"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7850" y="1786458"/>
            <a:ext cx="6050907" cy="4214636"/>
          </a:xfrm>
          <a:prstGeom prst="rect">
            <a:avLst/>
          </a:prstGeom>
        </p:spPr>
      </p:pic>
      <p:sp>
        <p:nvSpPr>
          <p:cNvPr id="7" name="TextBox 6"/>
          <p:cNvSpPr txBox="1"/>
          <p:nvPr/>
        </p:nvSpPr>
        <p:spPr>
          <a:xfrm>
            <a:off x="9482636" y="4744508"/>
            <a:ext cx="1754497" cy="738664"/>
          </a:xfrm>
          <a:prstGeom prst="rect">
            <a:avLst/>
          </a:prstGeom>
          <a:noFill/>
        </p:spPr>
        <p:txBody>
          <a:bodyPr wrap="square" rtlCol="0">
            <a:spAutoFit/>
          </a:bodyPr>
          <a:lstStyle/>
          <a:p>
            <a:r>
              <a:rPr lang="en-US" sz="1400" b="1" dirty="0" smtClean="0">
                <a:solidFill>
                  <a:srgbClr val="FFFF00"/>
                </a:solidFill>
              </a:rPr>
              <a:t>Project is located in East Baton Rouge Parish </a:t>
            </a:r>
            <a:endParaRPr lang="en-US" sz="1400" b="1" dirty="0">
              <a:solidFill>
                <a:srgbClr val="FFFF00"/>
              </a:solidFill>
            </a:endParaRPr>
          </a:p>
        </p:txBody>
      </p:sp>
    </p:spTree>
    <p:extLst>
      <p:ext uri="{BB962C8B-B14F-4D97-AF65-F5344CB8AC3E}">
        <p14:creationId xmlns:p14="http://schemas.microsoft.com/office/powerpoint/2010/main" val="4016649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Sole Source Aquifers Map</a:t>
            </a:r>
            <a:endParaRPr lang="en-US" dirty="0"/>
          </a:p>
        </p:txBody>
      </p:sp>
      <p:sp>
        <p:nvSpPr>
          <p:cNvPr id="3" name="Content Placeholder 2"/>
          <p:cNvSpPr>
            <a:spLocks noGrp="1"/>
          </p:cNvSpPr>
          <p:nvPr>
            <p:ph idx="1"/>
          </p:nvPr>
        </p:nvSpPr>
        <p:spPr>
          <a:xfrm>
            <a:off x="1066800" y="1931670"/>
            <a:ext cx="3745230" cy="3931920"/>
          </a:xfrm>
        </p:spPr>
        <p:txBody>
          <a:bodyPr/>
          <a:lstStyle/>
          <a:p>
            <a:r>
              <a:rPr lang="en-US" dirty="0">
                <a:hlinkClick r:id="rId3"/>
              </a:rPr>
              <a:t>https://</a:t>
            </a:r>
            <a:r>
              <a:rPr lang="en-US" dirty="0" smtClean="0">
                <a:hlinkClick r:id="rId3"/>
              </a:rPr>
              <a:t>www.epa.gov/dwssa/map-sole-source-aquifer-locations</a:t>
            </a:r>
            <a:r>
              <a:rPr lang="en-US" dirty="0" smtClean="0"/>
              <a:t> </a:t>
            </a:r>
          </a:p>
          <a:p>
            <a:r>
              <a:rPr lang="en-US" dirty="0" smtClean="0"/>
              <a:t>Click on “Access the Interactive Map of Sole Source Aquifers”</a:t>
            </a:r>
            <a:endParaRPr lang="en-US" dirty="0"/>
          </a:p>
        </p:txBody>
      </p:sp>
      <p:pic>
        <p:nvPicPr>
          <p:cNvPr id="5" name="Picture 4"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63245" y="1737910"/>
            <a:ext cx="6485111" cy="4607705"/>
          </a:xfrm>
          <a:prstGeom prst="rect">
            <a:avLst/>
          </a:prstGeom>
        </p:spPr>
      </p:pic>
    </p:spTree>
    <p:extLst>
      <p:ext uri="{BB962C8B-B14F-4D97-AF65-F5344CB8AC3E}">
        <p14:creationId xmlns:p14="http://schemas.microsoft.com/office/powerpoint/2010/main" val="289205042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3901" y="708660"/>
            <a:ext cx="3950970" cy="2411730"/>
          </a:xfrm>
        </p:spPr>
        <p:txBody>
          <a:bodyPr>
            <a:normAutofit/>
          </a:bodyPr>
          <a:lstStyle/>
          <a:p>
            <a:r>
              <a:rPr lang="en-US" dirty="0" smtClean="0"/>
              <a:t>There are two Sole Source Aquifer regions in Louisiana (Region 6 and Region 4)</a:t>
            </a:r>
          </a:p>
          <a:p>
            <a:r>
              <a:rPr lang="en-US" dirty="0" smtClean="0"/>
              <a:t>If the project area falls in one of these regions, zoom in to identify the general location on the map</a:t>
            </a:r>
          </a:p>
          <a:p>
            <a:pPr marL="0" indent="0">
              <a:buNone/>
            </a:pPr>
            <a:endParaRPr lang="en-US" dirty="0"/>
          </a:p>
        </p:txBody>
      </p:sp>
      <p:pic>
        <p:nvPicPr>
          <p:cNvPr id="13" name="Picture 1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0109" y="142824"/>
            <a:ext cx="5190729" cy="3730315"/>
          </a:xfrm>
          <a:prstGeom prst="rect">
            <a:avLst/>
          </a:prstGeom>
        </p:spPr>
      </p:pic>
      <p:sp>
        <p:nvSpPr>
          <p:cNvPr id="4" name="TextBox 3"/>
          <p:cNvSpPr txBox="1"/>
          <p:nvPr/>
        </p:nvSpPr>
        <p:spPr>
          <a:xfrm>
            <a:off x="470866" y="4743271"/>
            <a:ext cx="3950970" cy="1200329"/>
          </a:xfrm>
          <a:prstGeom prst="rect">
            <a:avLst/>
          </a:prstGeom>
          <a:noFill/>
        </p:spPr>
        <p:txBody>
          <a:bodyPr wrap="square" rtlCol="0">
            <a:spAutoFit/>
          </a:bodyPr>
          <a:lstStyle/>
          <a:p>
            <a:pPr marL="285750" indent="-285750">
              <a:buFont typeface="Arial" panose="020B0604020202020204" pitchFamily="34" charset="0"/>
              <a:buChar char="•"/>
            </a:pPr>
            <a:r>
              <a:rPr lang="en-US" dirty="0" smtClean="0"/>
              <a:t>If the project is not in a Sole Source Aquifer, mark the general location on a zoomed out map</a:t>
            </a:r>
            <a:endParaRPr lang="en-US" dirty="0"/>
          </a:p>
        </p:txBody>
      </p:sp>
      <p:cxnSp>
        <p:nvCxnSpPr>
          <p:cNvPr id="15" name="Straight Arrow Connector 14"/>
          <p:cNvCxnSpPr/>
          <p:nvPr/>
        </p:nvCxnSpPr>
        <p:spPr>
          <a:xfrm flipH="1">
            <a:off x="6837620" y="2983230"/>
            <a:ext cx="306270" cy="48006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pic>
        <p:nvPicPr>
          <p:cNvPr id="6" name="Picture 5"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14099" y="3176940"/>
            <a:ext cx="5307506" cy="3790458"/>
          </a:xfrm>
          <a:prstGeom prst="rect">
            <a:avLst/>
          </a:prstGeom>
        </p:spPr>
      </p:pic>
      <p:cxnSp>
        <p:nvCxnSpPr>
          <p:cNvPr id="18" name="Straight Arrow Connector 17"/>
          <p:cNvCxnSpPr/>
          <p:nvPr/>
        </p:nvCxnSpPr>
        <p:spPr>
          <a:xfrm>
            <a:off x="9498330" y="5497830"/>
            <a:ext cx="514350" cy="44577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559393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Wild and Scenic Rivers</a:t>
            </a:r>
            <a:endParaRPr lang="en-US" dirty="0"/>
          </a:p>
        </p:txBody>
      </p:sp>
      <p:sp>
        <p:nvSpPr>
          <p:cNvPr id="3" name="Content Placeholder 2"/>
          <p:cNvSpPr>
            <a:spLocks noGrp="1"/>
          </p:cNvSpPr>
          <p:nvPr>
            <p:ph idx="1"/>
          </p:nvPr>
        </p:nvSpPr>
        <p:spPr>
          <a:xfrm>
            <a:off x="1066800" y="2103120"/>
            <a:ext cx="3802380" cy="3931920"/>
          </a:xfrm>
        </p:spPr>
        <p:txBody>
          <a:bodyPr>
            <a:normAutofit/>
          </a:bodyPr>
          <a:lstStyle/>
          <a:p>
            <a:r>
              <a:rPr lang="en-US" b="1" u="sng" dirty="0">
                <a:hlinkClick r:id="rId3"/>
              </a:rPr>
              <a:t>https://www.nps.gov/subjects/rivers/nationwide-rivers-inventory.htm</a:t>
            </a:r>
            <a:r>
              <a:rPr lang="en-US" b="1" dirty="0"/>
              <a:t> &amp;  </a:t>
            </a:r>
            <a:r>
              <a:rPr lang="en-US" b="1" u="sng" dirty="0">
                <a:hlinkClick r:id="rId4"/>
              </a:rPr>
              <a:t>https://</a:t>
            </a:r>
            <a:r>
              <a:rPr lang="en-US" b="1" u="sng" dirty="0" smtClean="0">
                <a:hlinkClick r:id="rId4"/>
              </a:rPr>
              <a:t>www.nps.gov/subjects/rivers/louisiana.htm</a:t>
            </a:r>
            <a:endParaRPr lang="en-US" b="1" u="sng" dirty="0" smtClean="0"/>
          </a:p>
          <a:p>
            <a:r>
              <a:rPr lang="en-US" dirty="0" smtClean="0"/>
              <a:t>Scroll down to “National Wild and Scenic Rivers Story Map” and click “View the Map”</a:t>
            </a:r>
            <a:endParaRPr lang="en-US" dirty="0"/>
          </a:p>
        </p:txBody>
      </p:sp>
      <p:pic>
        <p:nvPicPr>
          <p:cNvPr id="5" name="Picture 4"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93162" y="1679427"/>
            <a:ext cx="6045398" cy="4536538"/>
          </a:xfrm>
          <a:prstGeom prst="rect">
            <a:avLst/>
          </a:prstGeom>
        </p:spPr>
      </p:pic>
    </p:spTree>
    <p:extLst>
      <p:ext uri="{BB962C8B-B14F-4D97-AF65-F5344CB8AC3E}">
        <p14:creationId xmlns:p14="http://schemas.microsoft.com/office/powerpoint/2010/main" val="38272015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is the Environmental Review Record (ERR)? </a:t>
            </a:r>
            <a:br>
              <a:rPr lang="en-US" dirty="0" smtClean="0"/>
            </a:br>
            <a:endParaRPr lang="en-US" dirty="0"/>
          </a:p>
        </p:txBody>
      </p:sp>
      <p:sp>
        <p:nvSpPr>
          <p:cNvPr id="3" name="Content Placeholder 2"/>
          <p:cNvSpPr>
            <a:spLocks noGrp="1"/>
          </p:cNvSpPr>
          <p:nvPr>
            <p:ph idx="1"/>
          </p:nvPr>
        </p:nvSpPr>
        <p:spPr/>
        <p:txBody>
          <a:bodyPr>
            <a:normAutofit/>
          </a:bodyPr>
          <a:lstStyle/>
          <a:p>
            <a:pPr marL="0" indent="0">
              <a:buNone/>
            </a:pPr>
            <a:r>
              <a:rPr lang="en-US" dirty="0"/>
              <a:t>Analysis of a proposed project’s potential impacts on the surrounding environment and the project site’s suitability for the proposed use</a:t>
            </a:r>
          </a:p>
          <a:p>
            <a:pPr lvl="1"/>
            <a:r>
              <a:rPr lang="en-US" sz="2800" dirty="0"/>
              <a:t>Ensures that HUD-funded projects provide decent, safe, and sanitary </a:t>
            </a:r>
            <a:r>
              <a:rPr lang="en-US" sz="2800" dirty="0" smtClean="0"/>
              <a:t>projects </a:t>
            </a:r>
            <a:endParaRPr lang="en-US" sz="2800" dirty="0"/>
          </a:p>
          <a:p>
            <a:pPr lvl="1"/>
            <a:r>
              <a:rPr lang="en-US" sz="2800" dirty="0"/>
              <a:t>Documents compliance with 17 federal environmental laws and authorities </a:t>
            </a:r>
          </a:p>
          <a:p>
            <a:pPr marL="0" indent="0">
              <a:buNone/>
            </a:pPr>
            <a:r>
              <a:rPr lang="en-US" dirty="0"/>
              <a:t>A transparent public document that encourages community participation</a:t>
            </a:r>
          </a:p>
          <a:p>
            <a:endParaRPr lang="en-US" dirty="0"/>
          </a:p>
        </p:txBody>
      </p:sp>
    </p:spTree>
    <p:extLst>
      <p:ext uri="{BB962C8B-B14F-4D97-AF65-F5344CB8AC3E}">
        <p14:creationId xmlns:p14="http://schemas.microsoft.com/office/powerpoint/2010/main" val="15215431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creen Clipping"/>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800380" y="1165860"/>
            <a:ext cx="5757338" cy="4336515"/>
          </a:xfrm>
        </p:spPr>
      </p:pic>
      <p:sp>
        <p:nvSpPr>
          <p:cNvPr id="6" name="TextBox 5"/>
          <p:cNvSpPr txBox="1"/>
          <p:nvPr/>
        </p:nvSpPr>
        <p:spPr>
          <a:xfrm>
            <a:off x="868681" y="2041455"/>
            <a:ext cx="4480560" cy="2585323"/>
          </a:xfrm>
          <a:prstGeom prst="rect">
            <a:avLst/>
          </a:prstGeom>
          <a:noFill/>
        </p:spPr>
        <p:txBody>
          <a:bodyPr wrap="square" rtlCol="0">
            <a:spAutoFit/>
          </a:bodyPr>
          <a:lstStyle/>
          <a:p>
            <a:pPr marL="285750" indent="-285750">
              <a:buFont typeface="Arial" panose="020B0604020202020204" pitchFamily="34" charset="0"/>
              <a:buChar char="•"/>
            </a:pPr>
            <a:r>
              <a:rPr lang="en-US" dirty="0" smtClean="0"/>
              <a:t>The only Wild and Scenic River in Louisiana is Saline Bayou</a:t>
            </a:r>
          </a:p>
          <a:p>
            <a:pPr marL="285750" indent="-285750">
              <a:buFont typeface="Arial" panose="020B0604020202020204" pitchFamily="34" charset="0"/>
              <a:buChar char="•"/>
            </a:pPr>
            <a:r>
              <a:rPr lang="en-US" dirty="0" smtClean="0"/>
              <a:t>Mark where your location is in reference to Saline Bayou</a:t>
            </a:r>
          </a:p>
          <a:p>
            <a:pPr marL="285750" indent="-285750">
              <a:buFont typeface="Arial" panose="020B0604020202020204" pitchFamily="34" charset="0"/>
              <a:buChar char="•"/>
            </a:pPr>
            <a:r>
              <a:rPr lang="en-US" dirty="0" smtClean="0"/>
              <a:t>We require that you list the rivers that are being studied as potential components of the Wild and Scenic River System. However, you do not have to provide a map for those. </a:t>
            </a:r>
            <a:endParaRPr lang="en-US" dirty="0"/>
          </a:p>
        </p:txBody>
      </p:sp>
      <p:cxnSp>
        <p:nvCxnSpPr>
          <p:cNvPr id="8" name="Straight Arrow Connector 7"/>
          <p:cNvCxnSpPr/>
          <p:nvPr/>
        </p:nvCxnSpPr>
        <p:spPr>
          <a:xfrm>
            <a:off x="7909560" y="3669030"/>
            <a:ext cx="320040" cy="27432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21445570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Farmland Protection</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dirty="0"/>
              <a:t>Should include one of the following for documentation:</a:t>
            </a:r>
          </a:p>
          <a:p>
            <a:pPr lvl="0"/>
            <a:r>
              <a:rPr lang="en-US" dirty="0"/>
              <a:t>A determination that the project does not include any activities, including new construction, acquisition of undeveloped land, or conversion, that could potentially convert one land use to another </a:t>
            </a:r>
          </a:p>
          <a:p>
            <a:pPr lvl="0"/>
            <a:r>
              <a:rPr lang="en-US" dirty="0"/>
              <a:t>Evidence that the exemption applies, including all applicable maps </a:t>
            </a:r>
          </a:p>
          <a:p>
            <a:pPr lvl="0"/>
            <a:r>
              <a:rPr lang="en-US" dirty="0"/>
              <a:t>Evidence supporting the determination that “Important Farmland,” including prime farmland, unique farmland, or farmland of statewide or local importance regulated under the FPPA does not occur on the project site </a:t>
            </a:r>
          </a:p>
          <a:p>
            <a:pPr lvl="0"/>
            <a:r>
              <a:rPr lang="en-US" dirty="0"/>
              <a:t>Documentation of all correspondence with NRCS, including the completed AD-1006 and a description of the consideration of alternatives and means to avoid impacts to Important Farmland</a:t>
            </a:r>
          </a:p>
          <a:p>
            <a:endParaRPr lang="en-US" dirty="0"/>
          </a:p>
        </p:txBody>
      </p:sp>
    </p:spTree>
    <p:extLst>
      <p:ext uri="{BB962C8B-B14F-4D97-AF65-F5344CB8AC3E}">
        <p14:creationId xmlns:p14="http://schemas.microsoft.com/office/powerpoint/2010/main" val="12740321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6790" y="388498"/>
            <a:ext cx="10058400" cy="1371600"/>
          </a:xfrm>
        </p:spPr>
        <p:txBody>
          <a:bodyPr/>
          <a:lstStyle/>
          <a:p>
            <a:r>
              <a:rPr lang="en-US" dirty="0" smtClean="0"/>
              <a:t>Airport/Military Airfields Map</a:t>
            </a:r>
            <a:endParaRPr lang="en-US" dirty="0"/>
          </a:p>
        </p:txBody>
      </p:sp>
      <p:sp>
        <p:nvSpPr>
          <p:cNvPr id="3" name="Content Placeholder 2"/>
          <p:cNvSpPr>
            <a:spLocks noGrp="1"/>
          </p:cNvSpPr>
          <p:nvPr>
            <p:ph idx="1"/>
          </p:nvPr>
        </p:nvSpPr>
        <p:spPr>
          <a:xfrm>
            <a:off x="876300" y="1811595"/>
            <a:ext cx="4488180" cy="1543050"/>
          </a:xfrm>
        </p:spPr>
        <p:txBody>
          <a:bodyPr>
            <a:normAutofit/>
          </a:bodyPr>
          <a:lstStyle/>
          <a:p>
            <a:r>
              <a:rPr lang="en-US" dirty="0" smtClean="0"/>
              <a:t>To find airport maps, first go to </a:t>
            </a:r>
            <a:r>
              <a:rPr lang="en-US" dirty="0" smtClean="0">
                <a:hlinkClick r:id="rId3"/>
              </a:rPr>
              <a:t>www.airnav.com</a:t>
            </a:r>
            <a:r>
              <a:rPr lang="en-US" dirty="0" smtClean="0"/>
              <a:t> and search for the entity. It will provide a list of airports in the area</a:t>
            </a:r>
            <a:endParaRPr lang="en-US" dirty="0"/>
          </a:p>
        </p:txBody>
      </p:sp>
      <p:sp>
        <p:nvSpPr>
          <p:cNvPr id="4" name="Content Placeholder 2"/>
          <p:cNvSpPr txBox="1">
            <a:spLocks/>
          </p:cNvSpPr>
          <p:nvPr/>
        </p:nvSpPr>
        <p:spPr>
          <a:xfrm>
            <a:off x="876300" y="4777740"/>
            <a:ext cx="4488180" cy="1686432"/>
          </a:xfrm>
          <a:prstGeom prst="rect">
            <a:avLst/>
          </a:prstGeom>
        </p:spPr>
        <p:txBody>
          <a:bodyPr vert="horz" lIns="91440" tIns="45720" rIns="91440" bIns="45720" rtlCol="0">
            <a:normAutofit fontScale="92500"/>
          </a:bodyPr>
          <a:lstStyle>
            <a:lvl1pPr marL="182880" indent="-182880" algn="l" defTabSz="914400" rtl="0" eaLnBrk="1" latinLnBrk="0" hangingPunct="1">
              <a:lnSpc>
                <a:spcPct val="100000"/>
              </a:lnSpc>
              <a:spcBef>
                <a:spcPts val="900"/>
              </a:spcBef>
              <a:spcAft>
                <a:spcPts val="0"/>
              </a:spcAft>
              <a:buClr>
                <a:schemeClr val="tx2">
                  <a:lumMod val="60000"/>
                  <a:lumOff val="40000"/>
                </a:schemeClr>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6pPr>
            <a:lvl7pPr marL="19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7pPr>
            <a:lvl8pPr marL="22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8pPr>
            <a:lvl9pPr marL="25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9pPr>
          </a:lstStyle>
          <a:p>
            <a:r>
              <a:rPr lang="en-US" dirty="0" smtClean="0"/>
              <a:t>Finally, provide a Military Airfield map by searching for “Louisiana Military Airfield Map” on google maps and identifying Barksdale Air Force Base, Polk Army Airfield, and Naval Air Station Join Reserve Base New Orleans</a:t>
            </a:r>
            <a:endParaRPr lang="en-US" dirty="0"/>
          </a:p>
        </p:txBody>
      </p:sp>
      <p:sp>
        <p:nvSpPr>
          <p:cNvPr id="5" name="Content Placeholder 2"/>
          <p:cNvSpPr txBox="1">
            <a:spLocks/>
          </p:cNvSpPr>
          <p:nvPr/>
        </p:nvSpPr>
        <p:spPr>
          <a:xfrm>
            <a:off x="834803" y="3161048"/>
            <a:ext cx="4488180" cy="1826481"/>
          </a:xfrm>
          <a:prstGeom prst="rect">
            <a:avLst/>
          </a:prstGeom>
        </p:spPr>
        <p:txBody>
          <a:bodyPr vert="horz" lIns="91440" tIns="45720" rIns="91440" bIns="45720" rtlCol="0">
            <a:normAutofit/>
          </a:bodyPr>
          <a:lstStyle>
            <a:lvl1pPr marL="182880" indent="-182880" algn="l" defTabSz="914400" rtl="0" eaLnBrk="1" latinLnBrk="0" hangingPunct="1">
              <a:lnSpc>
                <a:spcPct val="100000"/>
              </a:lnSpc>
              <a:spcBef>
                <a:spcPts val="900"/>
              </a:spcBef>
              <a:spcAft>
                <a:spcPts val="0"/>
              </a:spcAft>
              <a:buClr>
                <a:schemeClr val="tx2">
                  <a:lumMod val="60000"/>
                  <a:lumOff val="40000"/>
                </a:schemeClr>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6pPr>
            <a:lvl7pPr marL="19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7pPr>
            <a:lvl8pPr marL="22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8pPr>
            <a:lvl9pPr marL="25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9pPr>
          </a:lstStyle>
          <a:p>
            <a:r>
              <a:rPr lang="en-US" dirty="0" smtClean="0"/>
              <a:t>Then go to google maps and measure the distance between the project area and airport by right clicking on the target area and choosing “measure distance” and then clicking on the airport </a:t>
            </a:r>
            <a:endParaRPr lang="en-US" dirty="0"/>
          </a:p>
        </p:txBody>
      </p:sp>
      <p:pic>
        <p:nvPicPr>
          <p:cNvPr id="6" name="Picture 5"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7880" y="1811594"/>
            <a:ext cx="5556812" cy="4109145"/>
          </a:xfrm>
          <a:prstGeom prst="rect">
            <a:avLst/>
          </a:prstGeom>
        </p:spPr>
      </p:pic>
      <p:pic>
        <p:nvPicPr>
          <p:cNvPr id="9" name="Picture 8"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08136" y="1811593"/>
            <a:ext cx="5646555" cy="4109145"/>
          </a:xfrm>
          <a:prstGeom prst="rect">
            <a:avLst/>
          </a:prstGeom>
        </p:spPr>
      </p:pic>
      <p:pic>
        <p:nvPicPr>
          <p:cNvPr id="10" name="Picture 9"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67855" y="1546453"/>
            <a:ext cx="6527115" cy="4842027"/>
          </a:xfrm>
          <a:prstGeom prst="rect">
            <a:avLst/>
          </a:prstGeom>
        </p:spPr>
      </p:pic>
      <p:sp>
        <p:nvSpPr>
          <p:cNvPr id="11" name="Oval 10"/>
          <p:cNvSpPr/>
          <p:nvPr/>
        </p:nvSpPr>
        <p:spPr>
          <a:xfrm>
            <a:off x="7886700" y="2558659"/>
            <a:ext cx="1062990" cy="25152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8507730" y="3614645"/>
            <a:ext cx="1062990" cy="25152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10831980" y="5012299"/>
            <a:ext cx="1062990" cy="25152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6822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1" grpId="0" animBg="1"/>
      <p:bldP spid="12" grpId="0" animBg="1"/>
      <p:bldP spid="1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Environmental Justice Map</a:t>
            </a:r>
            <a:endParaRPr lang="en-US" dirty="0"/>
          </a:p>
        </p:txBody>
      </p:sp>
      <p:sp>
        <p:nvSpPr>
          <p:cNvPr id="4" name="Content Placeholder 3"/>
          <p:cNvSpPr txBox="1">
            <a:spLocks noGrp="1"/>
          </p:cNvSpPr>
          <p:nvPr>
            <p:ph idx="1"/>
          </p:nvPr>
        </p:nvSpPr>
        <p:spPr>
          <a:xfrm>
            <a:off x="781333" y="1441445"/>
            <a:ext cx="10058400" cy="923330"/>
          </a:xfrm>
          <a:prstGeom prst="rect">
            <a:avLst/>
          </a:prstGeom>
          <a:noFill/>
        </p:spPr>
        <p:txBody>
          <a:bodyPr wrap="square" rtlCol="0">
            <a:spAutoFit/>
          </a:bodyPr>
          <a:lstStyle/>
          <a:p>
            <a:r>
              <a:rPr lang="en-US" dirty="0" smtClean="0"/>
              <a:t>This map can mimic the outline of the Project Map. However, it needs to identify the concentrations of low/mod and minority persons, as well as include the percentages associated with these categories. </a:t>
            </a:r>
            <a:endParaRPr lang="en-US" dirty="0"/>
          </a:p>
        </p:txBody>
      </p:sp>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1644" y="2596444"/>
            <a:ext cx="8432903" cy="4113225"/>
          </a:xfrm>
          <a:prstGeom prst="rect">
            <a:avLst/>
          </a:prstGeom>
        </p:spPr>
      </p:pic>
      <p:sp>
        <p:nvSpPr>
          <p:cNvPr id="9" name="Oval 8"/>
          <p:cNvSpPr/>
          <p:nvPr/>
        </p:nvSpPr>
        <p:spPr>
          <a:xfrm>
            <a:off x="3158773" y="5768671"/>
            <a:ext cx="2651760" cy="940998"/>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6561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Environmental Assessment	</a:t>
            </a:r>
            <a:endParaRPr lang="en-US" dirty="0"/>
          </a:p>
        </p:txBody>
      </p:sp>
      <p:sp>
        <p:nvSpPr>
          <p:cNvPr id="3" name="Content Placeholder 2"/>
          <p:cNvSpPr>
            <a:spLocks noGrp="1"/>
          </p:cNvSpPr>
          <p:nvPr>
            <p:ph idx="1"/>
          </p:nvPr>
        </p:nvSpPr>
        <p:spPr/>
        <p:txBody>
          <a:bodyPr/>
          <a:lstStyle/>
          <a:p>
            <a:r>
              <a:rPr lang="en-US" dirty="0"/>
              <a:t>Checklist should be completed (all questions) and signed by the Responsible Entity. </a:t>
            </a:r>
            <a:endParaRPr lang="en-US" dirty="0" smtClean="0"/>
          </a:p>
          <a:p>
            <a:r>
              <a:rPr lang="en-US" dirty="0" smtClean="0"/>
              <a:t>Make </a:t>
            </a:r>
            <a:r>
              <a:rPr lang="en-US" dirty="0"/>
              <a:t>sure the person that answered the questions has knowledge in that area. </a:t>
            </a:r>
            <a:r>
              <a:rPr lang="en-US" dirty="0" smtClean="0"/>
              <a:t>Example: The </a:t>
            </a:r>
            <a:r>
              <a:rPr lang="en-US" dirty="0"/>
              <a:t>school board director should not be answering questions about the soil in the Parish. </a:t>
            </a:r>
            <a:endParaRPr lang="en-US" dirty="0" smtClean="0"/>
          </a:p>
          <a:p>
            <a:r>
              <a:rPr lang="en-US" dirty="0" smtClean="0"/>
              <a:t>Also</a:t>
            </a:r>
            <a:r>
              <a:rPr lang="en-US" dirty="0"/>
              <a:t>, look closely at </a:t>
            </a:r>
            <a:r>
              <a:rPr lang="en-US" dirty="0" smtClean="0"/>
              <a:t>questionnaires if provided </a:t>
            </a:r>
            <a:r>
              <a:rPr lang="en-US" dirty="0"/>
              <a:t>and make sure they match the answers </a:t>
            </a:r>
            <a:r>
              <a:rPr lang="en-US" dirty="0" smtClean="0"/>
              <a:t>on </a:t>
            </a:r>
            <a:r>
              <a:rPr lang="en-US" dirty="0"/>
              <a:t>the </a:t>
            </a:r>
            <a:r>
              <a:rPr lang="en-US" dirty="0" smtClean="0"/>
              <a:t>assessment. </a:t>
            </a:r>
            <a:endParaRPr lang="en-US" dirty="0"/>
          </a:p>
          <a:p>
            <a:endParaRPr lang="en-US" dirty="0"/>
          </a:p>
        </p:txBody>
      </p:sp>
    </p:spTree>
    <p:extLst>
      <p:ext uri="{BB962C8B-B14F-4D97-AF65-F5344CB8AC3E}">
        <p14:creationId xmlns:p14="http://schemas.microsoft.com/office/powerpoint/2010/main" val="13670295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Revisions</a:t>
            </a:r>
            <a:endParaRPr lang="en-US" dirty="0"/>
          </a:p>
        </p:txBody>
      </p:sp>
      <p:sp>
        <p:nvSpPr>
          <p:cNvPr id="3" name="Content Placeholder 2"/>
          <p:cNvSpPr>
            <a:spLocks noGrp="1"/>
          </p:cNvSpPr>
          <p:nvPr>
            <p:ph idx="1"/>
          </p:nvPr>
        </p:nvSpPr>
        <p:spPr/>
        <p:txBody>
          <a:bodyPr/>
          <a:lstStyle/>
          <a:p>
            <a:r>
              <a:rPr lang="en-US" dirty="0" smtClean="0"/>
              <a:t>After the initial review – If revisions are needed the reviewer will send out a letter requesting revisions. The Grantee should respond in a timely manner to avoid delays and penalties. Subsequent revision letters may be sent. </a:t>
            </a:r>
          </a:p>
          <a:p>
            <a:r>
              <a:rPr lang="en-US" dirty="0" smtClean="0"/>
              <a:t>Once the ERR is complete and no other revisions are needed the reviewer will send a letter giving permission to publish or clearance depending on the level of review.</a:t>
            </a:r>
          </a:p>
        </p:txBody>
      </p:sp>
    </p:spTree>
    <p:extLst>
      <p:ext uri="{BB962C8B-B14F-4D97-AF65-F5344CB8AC3E}">
        <p14:creationId xmlns:p14="http://schemas.microsoft.com/office/powerpoint/2010/main" val="27424394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Permission to Publish</a:t>
            </a:r>
            <a:endParaRPr lang="en-US" b="1" dirty="0"/>
          </a:p>
        </p:txBody>
      </p:sp>
      <p:pic>
        <p:nvPicPr>
          <p:cNvPr id="5" name="Picture 4"/>
          <p:cNvPicPr/>
          <p:nvPr/>
        </p:nvPicPr>
        <p:blipFill rotWithShape="1">
          <a:blip r:embed="rId3"/>
          <a:srcRect l="9862" t="18708" r="75028" b="6298"/>
          <a:stretch/>
        </p:blipFill>
        <p:spPr bwMode="auto">
          <a:xfrm>
            <a:off x="3074941" y="1279440"/>
            <a:ext cx="5222392" cy="557855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349485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Activities Requiring an Environmental Assessment – 58.36</a:t>
            </a:r>
          </a:p>
        </p:txBody>
      </p:sp>
      <p:sp>
        <p:nvSpPr>
          <p:cNvPr id="3" name="Content Placeholder 2"/>
          <p:cNvSpPr>
            <a:spLocks noGrp="1"/>
          </p:cNvSpPr>
          <p:nvPr>
            <p:ph idx="1"/>
          </p:nvPr>
        </p:nvSpPr>
        <p:spPr/>
        <p:txBody>
          <a:bodyPr/>
          <a:lstStyle/>
          <a:p>
            <a:r>
              <a:rPr lang="en-US" dirty="0"/>
              <a:t>Comment Periods - Combined Notice</a:t>
            </a:r>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071501133"/>
              </p:ext>
            </p:extLst>
          </p:nvPr>
        </p:nvGraphicFramePr>
        <p:xfrm>
          <a:off x="1568508" y="2540599"/>
          <a:ext cx="7485180" cy="4342599"/>
        </p:xfrm>
        <a:graphic>
          <a:graphicData uri="http://schemas.openxmlformats.org/drawingml/2006/table">
            <a:tbl>
              <a:tblPr firstRow="1" bandRow="1">
                <a:tableStyleId>{5C22544A-7EE6-4342-B048-85BDC9FD1C3A}</a:tableStyleId>
              </a:tblPr>
              <a:tblGrid>
                <a:gridCol w="2495060">
                  <a:extLst>
                    <a:ext uri="{9D8B030D-6E8A-4147-A177-3AD203B41FA5}">
                      <a16:colId xmlns:a16="http://schemas.microsoft.com/office/drawing/2014/main" val="1832557668"/>
                    </a:ext>
                  </a:extLst>
                </a:gridCol>
                <a:gridCol w="2495060">
                  <a:extLst>
                    <a:ext uri="{9D8B030D-6E8A-4147-A177-3AD203B41FA5}">
                      <a16:colId xmlns:a16="http://schemas.microsoft.com/office/drawing/2014/main" val="62082332"/>
                    </a:ext>
                  </a:extLst>
                </a:gridCol>
                <a:gridCol w="2495060">
                  <a:extLst>
                    <a:ext uri="{9D8B030D-6E8A-4147-A177-3AD203B41FA5}">
                      <a16:colId xmlns:a16="http://schemas.microsoft.com/office/drawing/2014/main" val="334320292"/>
                    </a:ext>
                  </a:extLst>
                </a:gridCol>
              </a:tblGrid>
              <a:tr h="329100">
                <a:tc>
                  <a:txBody>
                    <a:bodyPr/>
                    <a:lstStyle/>
                    <a:p>
                      <a:endParaRPr lang="en-US" dirty="0"/>
                    </a:p>
                  </a:txBody>
                  <a:tcPr/>
                </a:tc>
                <a:tc>
                  <a:txBody>
                    <a:bodyPr/>
                    <a:lstStyle/>
                    <a:p>
                      <a:pPr algn="ctr"/>
                      <a:r>
                        <a:rPr lang="en-US" dirty="0" smtClean="0"/>
                        <a:t>Publication</a:t>
                      </a:r>
                      <a:endParaRPr lang="en-US" dirty="0"/>
                    </a:p>
                  </a:txBody>
                  <a:tcPr/>
                </a:tc>
                <a:tc>
                  <a:txBody>
                    <a:bodyPr/>
                    <a:lstStyle/>
                    <a:p>
                      <a:pPr algn="ctr"/>
                      <a:r>
                        <a:rPr lang="en-US" dirty="0" smtClean="0"/>
                        <a:t>Posted</a:t>
                      </a:r>
                      <a:endParaRPr lang="en-US" dirty="0"/>
                    </a:p>
                  </a:txBody>
                  <a:tcPr/>
                </a:tc>
                <a:extLst>
                  <a:ext uri="{0D108BD9-81ED-4DB2-BD59-A6C34878D82A}">
                    <a16:rowId xmlns:a16="http://schemas.microsoft.com/office/drawing/2014/main" val="3540527729"/>
                  </a:ext>
                </a:extLst>
              </a:tr>
              <a:tr h="575925">
                <a:tc>
                  <a:txBody>
                    <a:bodyPr/>
                    <a:lstStyle/>
                    <a:p>
                      <a:r>
                        <a:rPr lang="en-US" dirty="0" smtClean="0"/>
                        <a:t>“Combined Notice” Date</a:t>
                      </a:r>
                      <a:endParaRPr lang="en-US" dirty="0"/>
                    </a:p>
                  </a:txBody>
                  <a:tcPr/>
                </a:tc>
                <a:tc>
                  <a:txBody>
                    <a:bodyPr/>
                    <a:lstStyle/>
                    <a:p>
                      <a:pPr algn="ctr"/>
                      <a:r>
                        <a:rPr lang="en-US" dirty="0" smtClean="0"/>
                        <a:t>06/04/xx (15 days)</a:t>
                      </a:r>
                      <a:endParaRPr lang="en-US" dirty="0"/>
                    </a:p>
                  </a:txBody>
                  <a:tcPr/>
                </a:tc>
                <a:tc>
                  <a:txBody>
                    <a:bodyPr/>
                    <a:lstStyle/>
                    <a:p>
                      <a:pPr algn="ctr"/>
                      <a:r>
                        <a:rPr lang="en-US" dirty="0" smtClean="0"/>
                        <a:t>06/04/xx (18 days)</a:t>
                      </a:r>
                      <a:endParaRPr lang="en-US" dirty="0"/>
                    </a:p>
                  </a:txBody>
                  <a:tcPr/>
                </a:tc>
                <a:extLst>
                  <a:ext uri="{0D108BD9-81ED-4DB2-BD59-A6C34878D82A}">
                    <a16:rowId xmlns:a16="http://schemas.microsoft.com/office/drawing/2014/main" val="3168469926"/>
                  </a:ext>
                </a:extLst>
              </a:tr>
              <a:tr h="959529">
                <a:tc>
                  <a:txBody>
                    <a:bodyPr/>
                    <a:lstStyle/>
                    <a:p>
                      <a:r>
                        <a:rPr lang="en-US" dirty="0" smtClean="0"/>
                        <a:t>Date of “Request for Release</a:t>
                      </a:r>
                      <a:r>
                        <a:rPr lang="en-US" baseline="0" dirty="0" smtClean="0"/>
                        <a:t> of Funds and Certification”</a:t>
                      </a:r>
                      <a:endParaRPr lang="en-US" dirty="0"/>
                    </a:p>
                  </a:txBody>
                  <a:tcPr/>
                </a:tc>
                <a:tc>
                  <a:txBody>
                    <a:bodyPr/>
                    <a:lstStyle/>
                    <a:p>
                      <a:pPr algn="ctr"/>
                      <a:r>
                        <a:rPr lang="en-US" dirty="0" smtClean="0"/>
                        <a:t>06/20/xx</a:t>
                      </a:r>
                      <a:endParaRPr lang="en-US" dirty="0"/>
                    </a:p>
                  </a:txBody>
                  <a:tcPr/>
                </a:tc>
                <a:tc>
                  <a:txBody>
                    <a:bodyPr/>
                    <a:lstStyle/>
                    <a:p>
                      <a:pPr algn="ctr"/>
                      <a:r>
                        <a:rPr lang="en-US" dirty="0" smtClean="0"/>
                        <a:t>06/23/xx</a:t>
                      </a:r>
                      <a:endParaRPr lang="en-US" dirty="0"/>
                    </a:p>
                  </a:txBody>
                  <a:tcPr/>
                </a:tc>
                <a:extLst>
                  <a:ext uri="{0D108BD9-81ED-4DB2-BD59-A6C34878D82A}">
                    <a16:rowId xmlns:a16="http://schemas.microsoft.com/office/drawing/2014/main" val="946979595"/>
                  </a:ext>
                </a:extLst>
              </a:tr>
              <a:tr h="822750">
                <a:tc>
                  <a:txBody>
                    <a:bodyPr/>
                    <a:lstStyle/>
                    <a:p>
                      <a:r>
                        <a:rPr lang="en-US" dirty="0" smtClean="0"/>
                        <a:t>Date ERR and request</a:t>
                      </a:r>
                      <a:r>
                        <a:rPr lang="en-US" baseline="0" dirty="0" smtClean="0"/>
                        <a:t> for funds mailed to State</a:t>
                      </a:r>
                      <a:endParaRPr lang="en-US" dirty="0"/>
                    </a:p>
                  </a:txBody>
                  <a:tcPr/>
                </a:tc>
                <a:tc>
                  <a:txBody>
                    <a:bodyPr/>
                    <a:lstStyle/>
                    <a:p>
                      <a:pPr algn="ctr"/>
                      <a:r>
                        <a:rPr lang="en-US" dirty="0" smtClean="0"/>
                        <a:t>06/20/xx</a:t>
                      </a:r>
                      <a:endParaRPr lang="en-US" dirty="0"/>
                    </a:p>
                  </a:txBody>
                  <a:tcPr/>
                </a:tc>
                <a:tc>
                  <a:txBody>
                    <a:bodyPr/>
                    <a:lstStyle/>
                    <a:p>
                      <a:pPr algn="ctr"/>
                      <a:r>
                        <a:rPr lang="en-US" dirty="0" smtClean="0"/>
                        <a:t>06/23/xx</a:t>
                      </a:r>
                      <a:endParaRPr lang="en-US" dirty="0"/>
                    </a:p>
                  </a:txBody>
                  <a:tcPr/>
                </a:tc>
                <a:extLst>
                  <a:ext uri="{0D108BD9-81ED-4DB2-BD59-A6C34878D82A}">
                    <a16:rowId xmlns:a16="http://schemas.microsoft.com/office/drawing/2014/main" val="3269967132"/>
                  </a:ext>
                </a:extLst>
              </a:tr>
              <a:tr h="575925">
                <a:tc>
                  <a:txBody>
                    <a:bodyPr/>
                    <a:lstStyle/>
                    <a:p>
                      <a:r>
                        <a:rPr lang="en-US" dirty="0" smtClean="0"/>
                        <a:t>ERR received by State</a:t>
                      </a:r>
                      <a:endParaRPr lang="en-US" dirty="0"/>
                    </a:p>
                  </a:txBody>
                  <a:tcPr/>
                </a:tc>
                <a:tc>
                  <a:txBody>
                    <a:bodyPr/>
                    <a:lstStyle/>
                    <a:p>
                      <a:pPr algn="ctr"/>
                      <a:r>
                        <a:rPr lang="en-US" dirty="0" smtClean="0"/>
                        <a:t>06/22/xx</a:t>
                      </a:r>
                      <a:endParaRPr lang="en-US" dirty="0"/>
                    </a:p>
                  </a:txBody>
                  <a:tcPr/>
                </a:tc>
                <a:tc>
                  <a:txBody>
                    <a:bodyPr/>
                    <a:lstStyle/>
                    <a:p>
                      <a:pPr algn="ctr"/>
                      <a:r>
                        <a:rPr lang="en-US" dirty="0" smtClean="0"/>
                        <a:t>06/25/xx</a:t>
                      </a:r>
                      <a:endParaRPr lang="en-US" dirty="0"/>
                    </a:p>
                  </a:txBody>
                  <a:tcPr/>
                </a:tc>
                <a:extLst>
                  <a:ext uri="{0D108BD9-81ED-4DB2-BD59-A6C34878D82A}">
                    <a16:rowId xmlns:a16="http://schemas.microsoft.com/office/drawing/2014/main" val="371261222"/>
                  </a:ext>
                </a:extLst>
              </a:tr>
              <a:tr h="822750">
                <a:tc>
                  <a:txBody>
                    <a:bodyPr/>
                    <a:lstStyle/>
                    <a:p>
                      <a:r>
                        <a:rPr lang="en-US" dirty="0" smtClean="0"/>
                        <a:t>State’s 15-day Public Comment Period</a:t>
                      </a:r>
                      <a:endParaRPr lang="en-US" dirty="0"/>
                    </a:p>
                  </a:txBody>
                  <a:tcPr/>
                </a:tc>
                <a:tc>
                  <a:txBody>
                    <a:bodyPr/>
                    <a:lstStyle/>
                    <a:p>
                      <a:pPr algn="ctr"/>
                      <a:r>
                        <a:rPr lang="en-US" dirty="0" smtClean="0"/>
                        <a:t>06/23/xx to 07/07/xx</a:t>
                      </a:r>
                      <a:endParaRPr lang="en-US" dirty="0"/>
                    </a:p>
                  </a:txBody>
                  <a:tcPr/>
                </a:tc>
                <a:tc>
                  <a:txBody>
                    <a:bodyPr/>
                    <a:lstStyle/>
                    <a:p>
                      <a:pPr algn="ctr"/>
                      <a:r>
                        <a:rPr lang="en-US" dirty="0" smtClean="0"/>
                        <a:t>06/26/xx to 07/10/xx</a:t>
                      </a:r>
                      <a:endParaRPr lang="en-US" dirty="0"/>
                    </a:p>
                  </a:txBody>
                  <a:tcPr/>
                </a:tc>
                <a:extLst>
                  <a:ext uri="{0D108BD9-81ED-4DB2-BD59-A6C34878D82A}">
                    <a16:rowId xmlns:a16="http://schemas.microsoft.com/office/drawing/2014/main" val="2708079451"/>
                  </a:ext>
                </a:extLst>
              </a:tr>
            </a:tbl>
          </a:graphicData>
        </a:graphic>
      </p:graphicFrame>
    </p:spTree>
    <p:extLst>
      <p:ext uri="{BB962C8B-B14F-4D97-AF65-F5344CB8AC3E}">
        <p14:creationId xmlns:p14="http://schemas.microsoft.com/office/powerpoint/2010/main" val="97580890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Categorical Exclusions Subject To 58.5 – 58.35 (a)</a:t>
            </a:r>
          </a:p>
        </p:txBody>
      </p:sp>
      <p:sp>
        <p:nvSpPr>
          <p:cNvPr id="3" name="Content Placeholder 2"/>
          <p:cNvSpPr>
            <a:spLocks noGrp="1"/>
          </p:cNvSpPr>
          <p:nvPr>
            <p:ph idx="1"/>
          </p:nvPr>
        </p:nvSpPr>
        <p:spPr/>
        <p:txBody>
          <a:bodyPr/>
          <a:lstStyle/>
          <a:p>
            <a:r>
              <a:rPr lang="en-US" dirty="0"/>
              <a:t>Comment Periods - Notice of Intent to Request Release of Funds</a:t>
            </a:r>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610361362"/>
              </p:ext>
            </p:extLst>
          </p:nvPr>
        </p:nvGraphicFramePr>
        <p:xfrm>
          <a:off x="1597102" y="2468880"/>
          <a:ext cx="7239000" cy="4389120"/>
        </p:xfrm>
        <a:graphic>
          <a:graphicData uri="http://schemas.openxmlformats.org/drawingml/2006/table">
            <a:tbl>
              <a:tblPr firstRow="1" bandRow="1">
                <a:tableStyleId>{5C22544A-7EE6-4342-B048-85BDC9FD1C3A}</a:tableStyleId>
              </a:tblPr>
              <a:tblGrid>
                <a:gridCol w="2413000">
                  <a:extLst>
                    <a:ext uri="{9D8B030D-6E8A-4147-A177-3AD203B41FA5}">
                      <a16:colId xmlns:a16="http://schemas.microsoft.com/office/drawing/2014/main" val="116740373"/>
                    </a:ext>
                  </a:extLst>
                </a:gridCol>
                <a:gridCol w="2413000">
                  <a:extLst>
                    <a:ext uri="{9D8B030D-6E8A-4147-A177-3AD203B41FA5}">
                      <a16:colId xmlns:a16="http://schemas.microsoft.com/office/drawing/2014/main" val="2397818231"/>
                    </a:ext>
                  </a:extLst>
                </a:gridCol>
                <a:gridCol w="2413000">
                  <a:extLst>
                    <a:ext uri="{9D8B030D-6E8A-4147-A177-3AD203B41FA5}">
                      <a16:colId xmlns:a16="http://schemas.microsoft.com/office/drawing/2014/main" val="2794534553"/>
                    </a:ext>
                  </a:extLst>
                </a:gridCol>
              </a:tblGrid>
              <a:tr h="0">
                <a:tc>
                  <a:txBody>
                    <a:bodyPr/>
                    <a:lstStyle/>
                    <a:p>
                      <a:endParaRPr lang="en-US" dirty="0"/>
                    </a:p>
                  </a:txBody>
                  <a:tcPr/>
                </a:tc>
                <a:tc>
                  <a:txBody>
                    <a:bodyPr/>
                    <a:lstStyle/>
                    <a:p>
                      <a:pPr algn="ctr"/>
                      <a:r>
                        <a:rPr lang="en-US" dirty="0" smtClean="0"/>
                        <a:t>Publication</a:t>
                      </a:r>
                      <a:endParaRPr lang="en-US" dirty="0"/>
                    </a:p>
                  </a:txBody>
                  <a:tcPr/>
                </a:tc>
                <a:tc>
                  <a:txBody>
                    <a:bodyPr/>
                    <a:lstStyle/>
                    <a:p>
                      <a:pPr algn="ctr"/>
                      <a:r>
                        <a:rPr lang="en-US" dirty="0" smtClean="0"/>
                        <a:t>Posted</a:t>
                      </a:r>
                      <a:endParaRPr lang="en-US" dirty="0"/>
                    </a:p>
                  </a:txBody>
                  <a:tcPr/>
                </a:tc>
                <a:extLst>
                  <a:ext uri="{0D108BD9-81ED-4DB2-BD59-A6C34878D82A}">
                    <a16:rowId xmlns:a16="http://schemas.microsoft.com/office/drawing/2014/main" val="3014443633"/>
                  </a:ext>
                </a:extLst>
              </a:tr>
              <a:tr h="460188">
                <a:tc>
                  <a:txBody>
                    <a:bodyPr/>
                    <a:lstStyle/>
                    <a:p>
                      <a:r>
                        <a:rPr lang="en-US" dirty="0" smtClean="0"/>
                        <a:t>Notice of Intent Date</a:t>
                      </a:r>
                    </a:p>
                  </a:txBody>
                  <a:tcPr/>
                </a:tc>
                <a:tc>
                  <a:txBody>
                    <a:bodyPr/>
                    <a:lstStyle/>
                    <a:p>
                      <a:pPr algn="ctr"/>
                      <a:r>
                        <a:rPr lang="en-US" dirty="0" smtClean="0"/>
                        <a:t>06/04/XX (7 days)</a:t>
                      </a:r>
                      <a:endParaRPr lang="en-US" dirty="0"/>
                    </a:p>
                  </a:txBody>
                  <a:tcPr/>
                </a:tc>
                <a:tc>
                  <a:txBody>
                    <a:bodyPr/>
                    <a:lstStyle/>
                    <a:p>
                      <a:pPr algn="ctr"/>
                      <a:r>
                        <a:rPr lang="en-US" dirty="0" smtClean="0"/>
                        <a:t>06/04/xx (10 days)</a:t>
                      </a:r>
                      <a:endParaRPr lang="en-US" dirty="0"/>
                    </a:p>
                  </a:txBody>
                  <a:tcPr/>
                </a:tc>
                <a:extLst>
                  <a:ext uri="{0D108BD9-81ED-4DB2-BD59-A6C34878D82A}">
                    <a16:rowId xmlns:a16="http://schemas.microsoft.com/office/drawing/2014/main" val="1023881593"/>
                  </a:ext>
                </a:extLst>
              </a:tr>
              <a:tr h="854635">
                <a:tc>
                  <a:txBody>
                    <a:bodyPr/>
                    <a:lstStyle/>
                    <a:p>
                      <a:r>
                        <a:rPr lang="en-US" dirty="0" smtClean="0"/>
                        <a:t>Date of “Request for Release of Funds</a:t>
                      </a:r>
                      <a:r>
                        <a:rPr lang="en-US" baseline="0" dirty="0" smtClean="0"/>
                        <a:t> and Certification”</a:t>
                      </a:r>
                      <a:endParaRPr lang="en-US" dirty="0"/>
                    </a:p>
                  </a:txBody>
                  <a:tcPr/>
                </a:tc>
                <a:tc>
                  <a:txBody>
                    <a:bodyPr/>
                    <a:lstStyle/>
                    <a:p>
                      <a:pPr algn="ctr"/>
                      <a:r>
                        <a:rPr lang="en-US" dirty="0" smtClean="0"/>
                        <a:t>06/12/xx</a:t>
                      </a:r>
                      <a:endParaRPr lang="en-US" dirty="0"/>
                    </a:p>
                  </a:txBody>
                  <a:tcPr/>
                </a:tc>
                <a:tc>
                  <a:txBody>
                    <a:bodyPr/>
                    <a:lstStyle/>
                    <a:p>
                      <a:pPr algn="ctr"/>
                      <a:r>
                        <a:rPr lang="en-US" dirty="0" smtClean="0"/>
                        <a:t>06/15/xx</a:t>
                      </a:r>
                      <a:endParaRPr lang="en-US" dirty="0"/>
                    </a:p>
                  </a:txBody>
                  <a:tcPr/>
                </a:tc>
                <a:extLst>
                  <a:ext uri="{0D108BD9-81ED-4DB2-BD59-A6C34878D82A}">
                    <a16:rowId xmlns:a16="http://schemas.microsoft.com/office/drawing/2014/main" val="1141230903"/>
                  </a:ext>
                </a:extLst>
              </a:tr>
              <a:tr h="657412">
                <a:tc>
                  <a:txBody>
                    <a:bodyPr/>
                    <a:lstStyle/>
                    <a:p>
                      <a:r>
                        <a:rPr lang="en-US" dirty="0" smtClean="0"/>
                        <a:t>Date ERR and request for funds mailed to State</a:t>
                      </a:r>
                      <a:endParaRPr lang="en-US" dirty="0"/>
                    </a:p>
                  </a:txBody>
                  <a:tcPr/>
                </a:tc>
                <a:tc>
                  <a:txBody>
                    <a:bodyPr/>
                    <a:lstStyle/>
                    <a:p>
                      <a:pPr algn="ctr"/>
                      <a:r>
                        <a:rPr lang="en-US" dirty="0" smtClean="0"/>
                        <a:t>06/12/xx</a:t>
                      </a:r>
                      <a:endParaRPr lang="en-US" dirty="0"/>
                    </a:p>
                  </a:txBody>
                  <a:tcPr/>
                </a:tc>
                <a:tc>
                  <a:txBody>
                    <a:bodyPr/>
                    <a:lstStyle/>
                    <a:p>
                      <a:pPr algn="ctr"/>
                      <a:r>
                        <a:rPr lang="en-US" dirty="0" smtClean="0"/>
                        <a:t>06/15/xx</a:t>
                      </a:r>
                      <a:endParaRPr lang="en-US" dirty="0"/>
                    </a:p>
                  </a:txBody>
                  <a:tcPr/>
                </a:tc>
                <a:extLst>
                  <a:ext uri="{0D108BD9-81ED-4DB2-BD59-A6C34878D82A}">
                    <a16:rowId xmlns:a16="http://schemas.microsoft.com/office/drawing/2014/main" val="2355759562"/>
                  </a:ext>
                </a:extLst>
              </a:tr>
              <a:tr h="460188">
                <a:tc>
                  <a:txBody>
                    <a:bodyPr/>
                    <a:lstStyle/>
                    <a:p>
                      <a:r>
                        <a:rPr lang="en-US" dirty="0" smtClean="0"/>
                        <a:t>ERR</a:t>
                      </a:r>
                      <a:r>
                        <a:rPr lang="en-US" baseline="0" dirty="0" smtClean="0"/>
                        <a:t> received by State</a:t>
                      </a:r>
                      <a:endParaRPr lang="en-US" dirty="0"/>
                    </a:p>
                  </a:txBody>
                  <a:tcPr/>
                </a:tc>
                <a:tc>
                  <a:txBody>
                    <a:bodyPr/>
                    <a:lstStyle/>
                    <a:p>
                      <a:pPr algn="ctr"/>
                      <a:r>
                        <a:rPr lang="en-US" dirty="0" smtClean="0"/>
                        <a:t>06/14/xx</a:t>
                      </a:r>
                      <a:endParaRPr lang="en-US" dirty="0"/>
                    </a:p>
                  </a:txBody>
                  <a:tcPr/>
                </a:tc>
                <a:tc>
                  <a:txBody>
                    <a:bodyPr/>
                    <a:lstStyle/>
                    <a:p>
                      <a:pPr algn="ctr"/>
                      <a:r>
                        <a:rPr lang="en-US" dirty="0" smtClean="0"/>
                        <a:t>06/17/xx</a:t>
                      </a:r>
                      <a:endParaRPr lang="en-US" dirty="0"/>
                    </a:p>
                  </a:txBody>
                  <a:tcPr/>
                </a:tc>
                <a:extLst>
                  <a:ext uri="{0D108BD9-81ED-4DB2-BD59-A6C34878D82A}">
                    <a16:rowId xmlns:a16="http://schemas.microsoft.com/office/drawing/2014/main" val="4069098601"/>
                  </a:ext>
                </a:extLst>
              </a:tr>
              <a:tr h="657412">
                <a:tc>
                  <a:txBody>
                    <a:bodyPr/>
                    <a:lstStyle/>
                    <a:p>
                      <a:r>
                        <a:rPr lang="en-US" dirty="0" smtClean="0"/>
                        <a:t>State’s 15-day Public Comment Period</a:t>
                      </a:r>
                      <a:endParaRPr lang="en-US" dirty="0"/>
                    </a:p>
                  </a:txBody>
                  <a:tcPr/>
                </a:tc>
                <a:tc>
                  <a:txBody>
                    <a:bodyPr/>
                    <a:lstStyle/>
                    <a:p>
                      <a:pPr algn="ctr"/>
                      <a:r>
                        <a:rPr lang="en-US" dirty="0" smtClean="0"/>
                        <a:t>06/15/xx to 06/29/xx</a:t>
                      </a:r>
                      <a:endParaRPr lang="en-US" dirty="0"/>
                    </a:p>
                  </a:txBody>
                  <a:tcPr/>
                </a:tc>
                <a:tc>
                  <a:txBody>
                    <a:bodyPr/>
                    <a:lstStyle/>
                    <a:p>
                      <a:pPr algn="ctr"/>
                      <a:r>
                        <a:rPr lang="en-US" dirty="0" smtClean="0"/>
                        <a:t>06/18/xx to 07/02/xx</a:t>
                      </a:r>
                      <a:endParaRPr lang="en-US" dirty="0"/>
                    </a:p>
                  </a:txBody>
                  <a:tcPr/>
                </a:tc>
                <a:extLst>
                  <a:ext uri="{0D108BD9-81ED-4DB2-BD59-A6C34878D82A}">
                    <a16:rowId xmlns:a16="http://schemas.microsoft.com/office/drawing/2014/main" val="3961122244"/>
                  </a:ext>
                </a:extLst>
              </a:tr>
            </a:tbl>
          </a:graphicData>
        </a:graphic>
      </p:graphicFrame>
    </p:spTree>
    <p:extLst>
      <p:ext uri="{BB962C8B-B14F-4D97-AF65-F5344CB8AC3E}">
        <p14:creationId xmlns:p14="http://schemas.microsoft.com/office/powerpoint/2010/main" val="306985057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599" y="228600"/>
            <a:ext cx="6347713" cy="685800"/>
          </a:xfrm>
        </p:spPr>
        <p:txBody>
          <a:bodyPr>
            <a:normAutofit fontScale="90000"/>
          </a:bodyPr>
          <a:lstStyle/>
          <a:p>
            <a:pPr algn="ctr"/>
            <a:r>
              <a:rPr lang="en-US" dirty="0" smtClean="0">
                <a:latin typeface="Gill Sans MT" panose="020B0502020104020203" pitchFamily="34" charset="0"/>
              </a:rPr>
              <a:t>ERR Clearance</a:t>
            </a:r>
            <a:endParaRPr lang="en-US" dirty="0">
              <a:latin typeface="Gill Sans MT" panose="020B0502020104020203" pitchFamily="34" charset="0"/>
            </a:endParaRPr>
          </a:p>
        </p:txBody>
      </p:sp>
      <p:sp>
        <p:nvSpPr>
          <p:cNvPr id="3" name="Content Placeholder 2"/>
          <p:cNvSpPr>
            <a:spLocks noGrp="1"/>
          </p:cNvSpPr>
          <p:nvPr>
            <p:ph idx="1"/>
          </p:nvPr>
        </p:nvSpPr>
        <p:spPr>
          <a:xfrm>
            <a:off x="688769" y="1066800"/>
            <a:ext cx="10367158" cy="5151120"/>
          </a:xfrm>
        </p:spPr>
        <p:txBody>
          <a:bodyPr>
            <a:normAutofit fontScale="92500" lnSpcReduction="10000"/>
          </a:bodyPr>
          <a:lstStyle/>
          <a:p>
            <a:r>
              <a:rPr lang="en-US" sz="2100" dirty="0"/>
              <a:t>All required permits, mitigation measures, and the Eight-Step Process must be </a:t>
            </a:r>
            <a:r>
              <a:rPr lang="en-US" sz="2100" dirty="0"/>
              <a:t>included in the notices.</a:t>
            </a:r>
          </a:p>
          <a:p>
            <a:r>
              <a:rPr lang="en-US" sz="2100" dirty="0"/>
              <a:t>The Request for Release of Funds must be signed by the CEO after the end of the local public comment period</a:t>
            </a:r>
            <a:r>
              <a:rPr lang="en-US" sz="2100" dirty="0"/>
              <a:t>.</a:t>
            </a:r>
          </a:p>
          <a:p>
            <a:r>
              <a:rPr lang="en-US" sz="2100" dirty="0"/>
              <a:t>The ERR reviewer will count 15 days from the date the RROF is received for the state comment period. The day after the 15th day the reviewer will prepare the ERR clearance letter. </a:t>
            </a:r>
            <a:endParaRPr lang="en-US" sz="2100" dirty="0" smtClean="0"/>
          </a:p>
          <a:p>
            <a:r>
              <a:rPr lang="en-US" sz="2100" dirty="0" smtClean="0"/>
              <a:t>If </a:t>
            </a:r>
            <a:r>
              <a:rPr lang="en-US" sz="2100" dirty="0"/>
              <a:t>the entity is determined </a:t>
            </a:r>
            <a:r>
              <a:rPr lang="en-US" sz="2100" dirty="0" smtClean="0"/>
              <a:t>EXEMPT </a:t>
            </a:r>
            <a:r>
              <a:rPr lang="en-US" sz="2100" dirty="0"/>
              <a:t>after a review of documents then the reviewer </a:t>
            </a:r>
            <a:r>
              <a:rPr lang="en-US" sz="2100" dirty="0" smtClean="0"/>
              <a:t>will </a:t>
            </a:r>
            <a:r>
              <a:rPr lang="en-US" sz="2100" dirty="0"/>
              <a:t>issue a clearance and the Permission to Publish is not needed. </a:t>
            </a:r>
            <a:endParaRPr lang="en-US" sz="2100" dirty="0" smtClean="0"/>
          </a:p>
          <a:p>
            <a:r>
              <a:rPr lang="en-US" sz="2100" dirty="0" smtClean="0"/>
              <a:t>All </a:t>
            </a:r>
            <a:r>
              <a:rPr lang="en-US" sz="2100" dirty="0"/>
              <a:t>activities must be environmentally cleared inclu</a:t>
            </a:r>
            <a:r>
              <a:rPr lang="en-US" sz="2100" dirty="0">
                <a:latin typeface="Gill Sans MT" panose="020B0502020104020203" pitchFamily="34" charset="0"/>
              </a:rPr>
              <a:t>ding those funded by private funds.</a:t>
            </a:r>
          </a:p>
          <a:p>
            <a:r>
              <a:rPr lang="en-US" sz="2100" dirty="0">
                <a:latin typeface="Gill Sans MT" panose="020B0502020104020203" pitchFamily="34" charset="0"/>
              </a:rPr>
              <a:t>Until the State has approved the recipient’s Request for Release of Funds, neither a grantee nor any participant, including public or private non-profit or for-profit entities or any of their contractors, may commit LCDBG/HUD funds or private funds or undertake an activity or project. </a:t>
            </a:r>
            <a:r>
              <a:rPr lang="en-US" sz="2100" b="1" dirty="0">
                <a:latin typeface="Gill Sans MT" panose="020B0502020104020203" pitchFamily="34" charset="0"/>
              </a:rPr>
              <a:t>(24 CFR Part 58.22)</a:t>
            </a:r>
          </a:p>
          <a:p>
            <a:r>
              <a:rPr lang="en-US" sz="2100" dirty="0">
                <a:latin typeface="Gill Sans MT" panose="020B0502020104020203" pitchFamily="34" charset="0"/>
              </a:rPr>
              <a:t>This regulation is triggered when the grantee’s application is submitted to the State</a:t>
            </a:r>
            <a:r>
              <a:rPr lang="en-US" sz="2100" dirty="0" smtClean="0">
                <a:latin typeface="Gill Sans MT" panose="020B0502020104020203" pitchFamily="34" charset="0"/>
              </a:rPr>
              <a:t>.</a:t>
            </a:r>
            <a:endParaRPr lang="en-US" sz="2100" dirty="0">
              <a:latin typeface="Gill Sans MT" panose="020B0502020104020203" pitchFamily="34" charset="0"/>
            </a:endParaRPr>
          </a:p>
        </p:txBody>
      </p:sp>
    </p:spTree>
    <p:extLst>
      <p:ext uri="{BB962C8B-B14F-4D97-AF65-F5344CB8AC3E}">
        <p14:creationId xmlns:p14="http://schemas.microsoft.com/office/powerpoint/2010/main" val="8732941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Federal Requirements </a:t>
            </a:r>
            <a:endParaRPr lang="en-US" dirty="0"/>
          </a:p>
        </p:txBody>
      </p:sp>
      <p:sp>
        <p:nvSpPr>
          <p:cNvPr id="3" name="Content Placeholder 2"/>
          <p:cNvSpPr>
            <a:spLocks noGrp="1"/>
          </p:cNvSpPr>
          <p:nvPr>
            <p:ph idx="1"/>
          </p:nvPr>
        </p:nvSpPr>
        <p:spPr/>
        <p:txBody>
          <a:bodyPr/>
          <a:lstStyle/>
          <a:p>
            <a:r>
              <a:rPr lang="en-US" dirty="0">
                <a:latin typeface="Gill Sans MT" panose="020B0502020104020203" pitchFamily="34" charset="0"/>
              </a:rPr>
              <a:t>24 CFR Part 58 </a:t>
            </a:r>
          </a:p>
          <a:p>
            <a:r>
              <a:rPr lang="en-US" dirty="0">
                <a:latin typeface="Gill Sans MT" panose="020B0502020104020203" pitchFamily="34" charset="0"/>
              </a:rPr>
              <a:t>Each LCDBG (Louisiana Community Development Block Grant) Program participant must implement their program in compliance with the National Environmental Policy Act of 1969 (NEPA) and other applicable federal environmental laws.</a:t>
            </a:r>
          </a:p>
          <a:p>
            <a:r>
              <a:rPr lang="en-US" dirty="0">
                <a:latin typeface="Gill Sans MT" panose="020B0502020104020203" pitchFamily="34" charset="0"/>
              </a:rPr>
              <a:t>For all projects, especially economic development projects, particular attention must be given to 24 CFR Part 58.32 – Project Aggregation.</a:t>
            </a:r>
          </a:p>
        </p:txBody>
      </p:sp>
    </p:spTree>
    <p:extLst>
      <p:ext uri="{BB962C8B-B14F-4D97-AF65-F5344CB8AC3E}">
        <p14:creationId xmlns:p14="http://schemas.microsoft.com/office/powerpoint/2010/main" val="27951555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STATE ISSUED CLEARANCE LETTER</a:t>
            </a:r>
            <a:endParaRPr lang="en-US" b="1" dirty="0"/>
          </a:p>
        </p:txBody>
      </p:sp>
      <p:pic>
        <p:nvPicPr>
          <p:cNvPr id="4" name="Picture 3"/>
          <p:cNvPicPr/>
          <p:nvPr/>
        </p:nvPicPr>
        <p:blipFill rotWithShape="1">
          <a:blip r:embed="rId3"/>
          <a:srcRect l="10008" t="17189" r="75654" b="6620"/>
          <a:stretch/>
        </p:blipFill>
        <p:spPr bwMode="auto">
          <a:xfrm>
            <a:off x="3233651" y="1612669"/>
            <a:ext cx="4322618" cy="507907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25581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0"/>
            <a:ext cx="10526375" cy="1089891"/>
          </a:xfrm>
        </p:spPr>
        <p:txBody>
          <a:bodyPr>
            <a:normAutofit/>
          </a:bodyPr>
          <a:lstStyle/>
          <a:p>
            <a:r>
              <a:rPr lang="en-US" dirty="0" smtClean="0">
                <a:latin typeface="Gill Sans MT" panose="020B0502020104020203" pitchFamily="34" charset="0"/>
              </a:rPr>
              <a:t>Revised Environmental Review Records</a:t>
            </a:r>
            <a:endParaRPr lang="en-US" dirty="0">
              <a:latin typeface="Gill Sans MT" panose="020B0502020104020203" pitchFamily="34" charset="0"/>
            </a:endParaRPr>
          </a:p>
        </p:txBody>
      </p:sp>
      <p:sp>
        <p:nvSpPr>
          <p:cNvPr id="3" name="Content Placeholder 2"/>
          <p:cNvSpPr>
            <a:spLocks noGrp="1"/>
          </p:cNvSpPr>
          <p:nvPr>
            <p:ph idx="1"/>
          </p:nvPr>
        </p:nvSpPr>
        <p:spPr>
          <a:xfrm>
            <a:off x="779811" y="1786907"/>
            <a:ext cx="8649197" cy="4435763"/>
          </a:xfrm>
        </p:spPr>
        <p:txBody>
          <a:bodyPr>
            <a:normAutofit/>
          </a:bodyPr>
          <a:lstStyle/>
          <a:p>
            <a:r>
              <a:rPr lang="en-US" sz="2200" dirty="0">
                <a:latin typeface="Gill Sans MT" panose="020B0502020104020203" pitchFamily="34" charset="0"/>
              </a:rPr>
              <a:t>If the project </a:t>
            </a:r>
            <a:r>
              <a:rPr lang="en-US" sz="2200" dirty="0" smtClean="0">
                <a:latin typeface="Gill Sans MT" panose="020B0502020104020203" pitchFamily="34" charset="0"/>
              </a:rPr>
              <a:t>site/location or scope of work changes </a:t>
            </a:r>
            <a:r>
              <a:rPr lang="en-US" sz="2200" dirty="0">
                <a:latin typeface="Gill Sans MT" panose="020B0502020104020203" pitchFamily="34" charset="0"/>
              </a:rPr>
              <a:t>after clearance, then the ERR </a:t>
            </a:r>
            <a:r>
              <a:rPr lang="en-US" sz="2200" b="1" dirty="0">
                <a:latin typeface="Gill Sans MT" panose="020B0502020104020203" pitchFamily="34" charset="0"/>
              </a:rPr>
              <a:t>must be </a:t>
            </a:r>
            <a:r>
              <a:rPr lang="en-US" sz="2200" b="1" dirty="0" smtClean="0">
                <a:latin typeface="Gill Sans MT" panose="020B0502020104020203" pitchFamily="34" charset="0"/>
              </a:rPr>
              <a:t>amended</a:t>
            </a:r>
            <a:r>
              <a:rPr lang="en-US" sz="2200" b="1" dirty="0" smtClean="0">
                <a:latin typeface="Gill Sans MT" panose="020B0502020104020203" pitchFamily="34" charset="0"/>
              </a:rPr>
              <a:t>. </a:t>
            </a:r>
            <a:r>
              <a:rPr lang="en-US" sz="2200" b="1" dirty="0">
                <a:latin typeface="Gill Sans MT" panose="020B0502020104020203" pitchFamily="34" charset="0"/>
              </a:rPr>
              <a:t>FORM A-20</a:t>
            </a:r>
            <a:r>
              <a:rPr lang="en-US" sz="2200" dirty="0">
                <a:latin typeface="Gill Sans MT" panose="020B0502020104020203" pitchFamily="34" charset="0"/>
              </a:rPr>
              <a:t> MUST BE COMPLETED</a:t>
            </a:r>
            <a:endParaRPr lang="en-US" sz="2200" dirty="0">
              <a:latin typeface="Gill Sans MT" panose="020B0502020104020203" pitchFamily="34" charset="0"/>
            </a:endParaRPr>
          </a:p>
          <a:p>
            <a:r>
              <a:rPr lang="en-US" sz="2200" dirty="0">
                <a:latin typeface="Gill Sans MT" panose="020B0502020104020203" pitchFamily="34" charset="0"/>
              </a:rPr>
              <a:t>All compliance areas must be reconsidered and all relevant agencies contacted</a:t>
            </a:r>
            <a:r>
              <a:rPr lang="en-US" sz="2200" dirty="0" smtClean="0">
                <a:latin typeface="Gill Sans MT" panose="020B0502020104020203" pitchFamily="34" charset="0"/>
              </a:rPr>
              <a:t>.</a:t>
            </a:r>
          </a:p>
          <a:p>
            <a:r>
              <a:rPr lang="en-US" sz="2200" dirty="0" smtClean="0">
                <a:latin typeface="Gill Sans MT" panose="020B0502020104020203" pitchFamily="34" charset="0"/>
              </a:rPr>
              <a:t>OCD will review all changes once submitted and issue a new clearance.</a:t>
            </a:r>
          </a:p>
          <a:p>
            <a:r>
              <a:rPr lang="en-US" sz="2200" dirty="0"/>
              <a:t>For Environmental Assessment projects:</a:t>
            </a:r>
          </a:p>
          <a:p>
            <a:pPr lvl="1"/>
            <a:r>
              <a:rPr lang="en-US" sz="2200" dirty="0"/>
              <a:t>No change in determinations - only have to submit revised ERR.</a:t>
            </a:r>
          </a:p>
          <a:p>
            <a:pPr lvl="1"/>
            <a:r>
              <a:rPr lang="en-US" sz="2200" dirty="0"/>
              <a:t>Change in determinations or new activity or location added – post/publish new FONSI notice.</a:t>
            </a:r>
          </a:p>
          <a:p>
            <a:endParaRPr lang="en-US" sz="2200" dirty="0">
              <a:latin typeface="Gill Sans MT" panose="020B0502020104020203" pitchFamily="34" charset="0"/>
            </a:endParaRPr>
          </a:p>
        </p:txBody>
      </p:sp>
    </p:spTree>
    <p:extLst>
      <p:ext uri="{BB962C8B-B14F-4D97-AF65-F5344CB8AC3E}">
        <p14:creationId xmlns:p14="http://schemas.microsoft.com/office/powerpoint/2010/main" val="67313654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981195" y="18406"/>
            <a:ext cx="5724394" cy="6807246"/>
          </a:xfrm>
          <a:prstGeom prst="rect">
            <a:avLst/>
          </a:prstGeom>
        </p:spPr>
      </p:pic>
    </p:spTree>
    <p:extLst>
      <p:ext uri="{BB962C8B-B14F-4D97-AF65-F5344CB8AC3E}">
        <p14:creationId xmlns:p14="http://schemas.microsoft.com/office/powerpoint/2010/main" val="1337279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Common Errors</a:t>
            </a:r>
            <a:endParaRPr lang="en-US" dirty="0"/>
          </a:p>
        </p:txBody>
      </p:sp>
      <p:sp>
        <p:nvSpPr>
          <p:cNvPr id="3" name="Content Placeholder 2"/>
          <p:cNvSpPr>
            <a:spLocks noGrp="1"/>
          </p:cNvSpPr>
          <p:nvPr>
            <p:ph idx="1"/>
          </p:nvPr>
        </p:nvSpPr>
        <p:spPr>
          <a:xfrm>
            <a:off x="427512" y="1520042"/>
            <a:ext cx="9239002" cy="4987636"/>
          </a:xfrm>
        </p:spPr>
        <p:txBody>
          <a:bodyPr>
            <a:normAutofit fontScale="77500" lnSpcReduction="20000"/>
          </a:bodyPr>
          <a:lstStyle/>
          <a:p>
            <a:pPr lvl="1"/>
            <a:r>
              <a:rPr lang="en-US" sz="2300" dirty="0" smtClean="0"/>
              <a:t>Not including all of the required maps or not including enough information on the maps.</a:t>
            </a:r>
          </a:p>
          <a:p>
            <a:pPr lvl="1"/>
            <a:r>
              <a:rPr lang="en-US" sz="2300" dirty="0" smtClean="0"/>
              <a:t>Not </a:t>
            </a:r>
            <a:r>
              <a:rPr lang="en-US" sz="2300" dirty="0"/>
              <a:t>including whether or not the project is site specific or not listing all proposed activities in the Project Description.</a:t>
            </a:r>
          </a:p>
          <a:p>
            <a:pPr lvl="1"/>
            <a:r>
              <a:rPr lang="en-US" sz="2300" dirty="0"/>
              <a:t>Not following requests from </a:t>
            </a:r>
            <a:r>
              <a:rPr lang="en-US" sz="2300" dirty="0" smtClean="0"/>
              <a:t>tribes.</a:t>
            </a:r>
          </a:p>
          <a:p>
            <a:pPr lvl="1"/>
            <a:r>
              <a:rPr lang="en-US" sz="2300" dirty="0" smtClean="0"/>
              <a:t>Not </a:t>
            </a:r>
            <a:r>
              <a:rPr lang="en-US" sz="2300" dirty="0"/>
              <a:t>signing and dating forms that require </a:t>
            </a:r>
            <a:r>
              <a:rPr lang="en-US" sz="2300" dirty="0" smtClean="0"/>
              <a:t>signatures.</a:t>
            </a:r>
          </a:p>
          <a:p>
            <a:pPr lvl="1"/>
            <a:r>
              <a:rPr lang="en-US" sz="2300" dirty="0" smtClean="0"/>
              <a:t>Not discussing alternatives in the Eight-Step Process.</a:t>
            </a:r>
          </a:p>
          <a:p>
            <a:pPr lvl="1"/>
            <a:r>
              <a:rPr lang="en-US" sz="2300" dirty="0" smtClean="0"/>
              <a:t>Request </a:t>
            </a:r>
            <a:r>
              <a:rPr lang="en-US" sz="2300" dirty="0"/>
              <a:t>for Release of Funds not one </a:t>
            </a:r>
            <a:r>
              <a:rPr lang="en-US" sz="2300" dirty="0" smtClean="0"/>
              <a:t>page.</a:t>
            </a:r>
          </a:p>
          <a:p>
            <a:pPr lvl="1"/>
            <a:r>
              <a:rPr lang="en-US" sz="2300" dirty="0" smtClean="0"/>
              <a:t>Missing </a:t>
            </a:r>
            <a:r>
              <a:rPr lang="en-US" sz="2300" dirty="0"/>
              <a:t>documentation to support </a:t>
            </a:r>
            <a:r>
              <a:rPr lang="en-US" sz="2300" dirty="0" smtClean="0"/>
              <a:t>determinations.</a:t>
            </a:r>
          </a:p>
          <a:p>
            <a:pPr lvl="1"/>
            <a:r>
              <a:rPr lang="en-US" sz="2300" dirty="0" smtClean="0"/>
              <a:t>Not </a:t>
            </a:r>
            <a:r>
              <a:rPr lang="en-US" sz="2300" dirty="0"/>
              <a:t>making sure that the Statutory Worksheet and Checklist match (e.g., dates, names, etc.) and that all relevant information is included in the Statutory Checklist</a:t>
            </a:r>
            <a:r>
              <a:rPr lang="en-US" sz="2300" dirty="0" smtClean="0"/>
              <a:t>.</a:t>
            </a:r>
          </a:p>
          <a:p>
            <a:pPr marL="589788" lvl="1" indent="-342900"/>
            <a:endParaRPr lang="en-US" sz="2200" dirty="0"/>
          </a:p>
          <a:p>
            <a:pPr marL="246888" lvl="1" indent="0">
              <a:buNone/>
            </a:pPr>
            <a:r>
              <a:rPr lang="en-US" sz="4100" b="1" dirty="0">
                <a:solidFill>
                  <a:schemeClr val="tx1"/>
                </a:solidFill>
              </a:rPr>
              <a:t>Make sure you review the entire ERR before </a:t>
            </a:r>
            <a:r>
              <a:rPr lang="en-US" sz="4100" b="1" dirty="0" smtClean="0">
                <a:solidFill>
                  <a:schemeClr val="tx1"/>
                </a:solidFill>
              </a:rPr>
              <a:t>turning </a:t>
            </a:r>
            <a:r>
              <a:rPr lang="en-US" sz="4100" b="1" dirty="0">
                <a:solidFill>
                  <a:schemeClr val="tx1"/>
                </a:solidFill>
              </a:rPr>
              <a:t>it in! This will </a:t>
            </a:r>
            <a:r>
              <a:rPr lang="en-US" sz="4100" b="1" dirty="0" smtClean="0">
                <a:solidFill>
                  <a:schemeClr val="tx1"/>
                </a:solidFill>
              </a:rPr>
              <a:t>minimize </a:t>
            </a:r>
            <a:r>
              <a:rPr lang="en-US" sz="4100" b="1" dirty="0">
                <a:solidFill>
                  <a:schemeClr val="tx1"/>
                </a:solidFill>
              </a:rPr>
              <a:t>errors.</a:t>
            </a:r>
          </a:p>
          <a:p>
            <a:pPr marL="589788" lvl="1" indent="-342900"/>
            <a:endParaRPr lang="en-US" sz="2200" dirty="0" smtClean="0"/>
          </a:p>
          <a:p>
            <a:endParaRPr lang="en-US" dirty="0"/>
          </a:p>
        </p:txBody>
      </p:sp>
    </p:spTree>
    <p:extLst>
      <p:ext uri="{BB962C8B-B14F-4D97-AF65-F5344CB8AC3E}">
        <p14:creationId xmlns:p14="http://schemas.microsoft.com/office/powerpoint/2010/main" val="422070040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Questions??</a:t>
            </a:r>
            <a:br>
              <a:rPr lang="en-US" dirty="0" smtClean="0"/>
            </a:br>
            <a:endParaRPr lang="en-US" dirty="0"/>
          </a:p>
        </p:txBody>
      </p:sp>
      <p:sp>
        <p:nvSpPr>
          <p:cNvPr id="3" name="Content Placeholder 2"/>
          <p:cNvSpPr>
            <a:spLocks noGrp="1"/>
          </p:cNvSpPr>
          <p:nvPr>
            <p:ph idx="1"/>
          </p:nvPr>
        </p:nvSpPr>
        <p:spPr/>
        <p:txBody>
          <a:bodyPr/>
          <a:lstStyle/>
          <a:p>
            <a:r>
              <a:rPr lang="en-US" dirty="0" smtClean="0"/>
              <a:t>Please contact Fenishia Favorite</a:t>
            </a:r>
          </a:p>
          <a:p>
            <a:pPr marL="457200" lvl="1" indent="0">
              <a:buNone/>
            </a:pPr>
            <a:r>
              <a:rPr lang="en-US" dirty="0" smtClean="0">
                <a:hlinkClick r:id="rId3"/>
              </a:rPr>
              <a:t>Fenishia.favorite@la.gov</a:t>
            </a:r>
            <a:endParaRPr lang="en-US" dirty="0" smtClean="0"/>
          </a:p>
          <a:p>
            <a:pPr marL="0" indent="0">
              <a:buNone/>
            </a:pPr>
            <a:r>
              <a:rPr lang="en-US" dirty="0" smtClean="0"/>
              <a:t>	225-342-5884</a:t>
            </a:r>
          </a:p>
          <a:p>
            <a:pPr marL="0" indent="0">
              <a:buNone/>
            </a:pPr>
            <a:endParaRPr lang="en-US" dirty="0"/>
          </a:p>
          <a:p>
            <a:r>
              <a:rPr lang="en-US" dirty="0" smtClean="0"/>
              <a:t>Staff that Review Environmental Review Records: </a:t>
            </a:r>
          </a:p>
          <a:p>
            <a:pPr lvl="1"/>
            <a:r>
              <a:rPr lang="en-US" dirty="0" smtClean="0"/>
              <a:t>Kristi Kron, Denease McGee &amp; Sarah Underwood</a:t>
            </a:r>
            <a:endParaRPr lang="en-US" dirty="0"/>
          </a:p>
        </p:txBody>
      </p:sp>
    </p:spTree>
    <p:extLst>
      <p:ext uri="{BB962C8B-B14F-4D97-AF65-F5344CB8AC3E}">
        <p14:creationId xmlns:p14="http://schemas.microsoft.com/office/powerpoint/2010/main" val="38918468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Aggregation</a:t>
            </a:r>
            <a:endParaRPr lang="en-US" dirty="0"/>
          </a:p>
        </p:txBody>
      </p:sp>
      <p:sp>
        <p:nvSpPr>
          <p:cNvPr id="3" name="Content Placeholder 2"/>
          <p:cNvSpPr>
            <a:spLocks noGrp="1"/>
          </p:cNvSpPr>
          <p:nvPr>
            <p:ph idx="1"/>
          </p:nvPr>
        </p:nvSpPr>
        <p:spPr/>
        <p:txBody>
          <a:bodyPr>
            <a:normAutofit fontScale="85000" lnSpcReduction="20000"/>
          </a:bodyPr>
          <a:lstStyle/>
          <a:p>
            <a:pPr lvl="1"/>
            <a:r>
              <a:rPr lang="en-US" sz="2000" b="1" i="1" dirty="0">
                <a:solidFill>
                  <a:schemeClr val="tx1">
                    <a:lumMod val="85000"/>
                    <a:lumOff val="15000"/>
                  </a:schemeClr>
                </a:solidFill>
              </a:rPr>
              <a:t>RE </a:t>
            </a:r>
            <a:r>
              <a:rPr lang="en-US" sz="2000" b="1" i="1" u="sng" dirty="0">
                <a:solidFill>
                  <a:schemeClr val="tx1">
                    <a:lumMod val="85000"/>
                    <a:lumOff val="15000"/>
                  </a:schemeClr>
                </a:solidFill>
              </a:rPr>
              <a:t>must</a:t>
            </a:r>
            <a:r>
              <a:rPr lang="en-US" sz="2000" b="1" i="1" dirty="0">
                <a:solidFill>
                  <a:schemeClr val="tx1">
                    <a:lumMod val="85000"/>
                    <a:lumOff val="15000"/>
                  </a:schemeClr>
                </a:solidFill>
              </a:rPr>
              <a:t> group together and evaluate as a single project </a:t>
            </a:r>
            <a:r>
              <a:rPr lang="en-US" sz="2000" b="1" dirty="0">
                <a:solidFill>
                  <a:schemeClr val="tx1">
                    <a:lumMod val="85000"/>
                    <a:lumOff val="15000"/>
                  </a:schemeClr>
                </a:solidFill>
              </a:rPr>
              <a:t>all individual activities that are related either on a geographical or functional basis, or are logical parts of a composite of contemplated actions</a:t>
            </a:r>
          </a:p>
          <a:p>
            <a:pPr lvl="1"/>
            <a:r>
              <a:rPr lang="en-US" sz="2000" b="1" dirty="0">
                <a:solidFill>
                  <a:schemeClr val="tx1">
                    <a:lumMod val="85000"/>
                    <a:lumOff val="15000"/>
                  </a:schemeClr>
                </a:solidFill>
              </a:rPr>
              <a:t>Must include both HUD and non-HUD </a:t>
            </a:r>
            <a:r>
              <a:rPr lang="en-US" sz="2000" b="1" dirty="0" smtClean="0">
                <a:solidFill>
                  <a:schemeClr val="tx1">
                    <a:lumMod val="85000"/>
                    <a:lumOff val="15000"/>
                  </a:schemeClr>
                </a:solidFill>
              </a:rPr>
              <a:t>funds</a:t>
            </a:r>
          </a:p>
          <a:p>
            <a:pPr lvl="1"/>
            <a:r>
              <a:rPr lang="en-US" sz="2000" b="1" dirty="0">
                <a:solidFill>
                  <a:schemeClr val="tx1">
                    <a:lumMod val="85000"/>
                    <a:lumOff val="15000"/>
                  </a:schemeClr>
                </a:solidFill>
              </a:rPr>
              <a:t>HUD’s aggregation principles require aggregating all related known and </a:t>
            </a:r>
            <a:r>
              <a:rPr lang="en-US" sz="2000" b="1" i="1" dirty="0">
                <a:solidFill>
                  <a:schemeClr val="tx1">
                    <a:lumMod val="85000"/>
                    <a:lumOff val="15000"/>
                  </a:schemeClr>
                </a:solidFill>
              </a:rPr>
              <a:t>reasonably foreseeable </a:t>
            </a:r>
            <a:r>
              <a:rPr lang="en-US" sz="2000" b="1" dirty="0">
                <a:solidFill>
                  <a:schemeClr val="tx1">
                    <a:lumMod val="85000"/>
                    <a:lumOff val="15000"/>
                  </a:schemeClr>
                </a:solidFill>
              </a:rPr>
              <a:t>activities regardless of funding sources, in one environmental review (ER).</a:t>
            </a:r>
          </a:p>
          <a:p>
            <a:pPr lvl="1"/>
            <a:r>
              <a:rPr lang="en-US" sz="2000" b="1" dirty="0">
                <a:solidFill>
                  <a:schemeClr val="tx1">
                    <a:lumMod val="85000"/>
                    <a:lumOff val="15000"/>
                  </a:schemeClr>
                </a:solidFill>
              </a:rPr>
              <a:t>A </a:t>
            </a:r>
            <a:r>
              <a:rPr lang="en-US" sz="2000" b="1" i="1" dirty="0">
                <a:solidFill>
                  <a:schemeClr val="tx1">
                    <a:lumMod val="85000"/>
                    <a:lumOff val="15000"/>
                  </a:schemeClr>
                </a:solidFill>
              </a:rPr>
              <a:t>reasonably foreseeable </a:t>
            </a:r>
            <a:r>
              <a:rPr lang="en-US" sz="2000" b="1" dirty="0">
                <a:solidFill>
                  <a:schemeClr val="tx1">
                    <a:lumMod val="85000"/>
                    <a:lumOff val="15000"/>
                  </a:schemeClr>
                </a:solidFill>
              </a:rPr>
              <a:t>activity or project phase is one for which there are funding or contractual commitments in place or existing plans for reuse go beyond the preliminary or schematic plan phases.</a:t>
            </a:r>
          </a:p>
          <a:p>
            <a:r>
              <a:rPr lang="en-US" sz="2000" b="1" dirty="0"/>
              <a:t>Example:</a:t>
            </a:r>
          </a:p>
          <a:p>
            <a:pPr lvl="1"/>
            <a:r>
              <a:rPr lang="en-US" sz="2000" b="1" dirty="0"/>
              <a:t> A proposal for street improvements in different neighborhoods throughout a jurisdiction. </a:t>
            </a:r>
            <a:r>
              <a:rPr lang="en-US" sz="2000" b="1" dirty="0" smtClean="0"/>
              <a:t>Must </a:t>
            </a:r>
            <a:r>
              <a:rPr lang="en-US" sz="2000" b="1" dirty="0"/>
              <a:t>consider aggregating all locations if the improvements are the same for all sites and environmental conditions at all locations can be adequately addressed in one ER.</a:t>
            </a:r>
          </a:p>
          <a:p>
            <a:pPr lvl="1"/>
            <a:endParaRPr lang="en-US" sz="2000" b="1" dirty="0">
              <a:solidFill>
                <a:schemeClr val="tx1">
                  <a:lumMod val="85000"/>
                  <a:lumOff val="15000"/>
                </a:schemeClr>
              </a:solidFill>
            </a:endParaRPr>
          </a:p>
          <a:p>
            <a:endParaRPr lang="en-US" dirty="0"/>
          </a:p>
        </p:txBody>
      </p:sp>
    </p:spTree>
    <p:extLst>
      <p:ext uri="{BB962C8B-B14F-4D97-AF65-F5344CB8AC3E}">
        <p14:creationId xmlns:p14="http://schemas.microsoft.com/office/powerpoint/2010/main" val="24203335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 &amp; Answer</a:t>
            </a:r>
            <a:endParaRPr lang="en-US" dirty="0"/>
          </a:p>
        </p:txBody>
      </p:sp>
      <p:sp>
        <p:nvSpPr>
          <p:cNvPr id="3" name="Content Placeholder 2"/>
          <p:cNvSpPr>
            <a:spLocks noGrp="1"/>
          </p:cNvSpPr>
          <p:nvPr>
            <p:ph idx="1"/>
          </p:nvPr>
        </p:nvSpPr>
        <p:spPr/>
        <p:txBody>
          <a:bodyPr/>
          <a:lstStyle/>
          <a:p>
            <a:pPr marL="0" indent="0">
              <a:buNone/>
            </a:pPr>
            <a:r>
              <a:rPr lang="en-US" dirty="0" smtClean="0"/>
              <a:t>A town has hired a consultant and engineer, to complete a project that involves acquisition of new land and construction of a water well on the acquired land. How many different ERR related forms should be included? </a:t>
            </a:r>
          </a:p>
          <a:p>
            <a:pPr marL="0" indent="0">
              <a:buNone/>
            </a:pPr>
            <a:endParaRPr lang="en-US" dirty="0"/>
          </a:p>
          <a:p>
            <a:pPr marL="0" indent="0">
              <a:buNone/>
            </a:pPr>
            <a:r>
              <a:rPr lang="en-US" dirty="0" smtClean="0"/>
              <a:t>A.) 2</a:t>
            </a:r>
          </a:p>
          <a:p>
            <a:pPr marL="0" indent="0">
              <a:buNone/>
            </a:pPr>
            <a:r>
              <a:rPr lang="en-US" dirty="0" smtClean="0"/>
              <a:t>B.) 1</a:t>
            </a:r>
          </a:p>
          <a:p>
            <a:pPr marL="0" indent="0">
              <a:buNone/>
            </a:pPr>
            <a:r>
              <a:rPr lang="en-US" dirty="0" smtClean="0"/>
              <a:t>C.) 4</a:t>
            </a:r>
            <a:endParaRPr lang="en-US" dirty="0"/>
          </a:p>
        </p:txBody>
      </p:sp>
    </p:spTree>
    <p:extLst>
      <p:ext uri="{BB962C8B-B14F-4D97-AF65-F5344CB8AC3E}">
        <p14:creationId xmlns:p14="http://schemas.microsoft.com/office/powerpoint/2010/main" val="22898601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Answer is……</a:t>
            </a:r>
            <a:endParaRPr lang="en-US" dirty="0"/>
          </a:p>
        </p:txBody>
      </p:sp>
      <p:sp>
        <p:nvSpPr>
          <p:cNvPr id="3" name="Content Placeholder 2"/>
          <p:cNvSpPr>
            <a:spLocks noGrp="1"/>
          </p:cNvSpPr>
          <p:nvPr>
            <p:ph idx="1"/>
          </p:nvPr>
        </p:nvSpPr>
        <p:spPr/>
        <p:txBody>
          <a:bodyPr>
            <a:normAutofit/>
          </a:bodyPr>
          <a:lstStyle/>
          <a:p>
            <a:r>
              <a:rPr lang="en-US" sz="9600" dirty="0" smtClean="0"/>
              <a:t>B </a:t>
            </a:r>
            <a:r>
              <a:rPr lang="en-US" sz="4800" dirty="0" smtClean="0"/>
              <a:t>The Town should include 1 copy of each form that addresses the entire project. </a:t>
            </a:r>
            <a:endParaRPr lang="en-US" sz="4800" dirty="0"/>
          </a:p>
        </p:txBody>
      </p:sp>
    </p:spTree>
    <p:extLst>
      <p:ext uri="{BB962C8B-B14F-4D97-AF65-F5344CB8AC3E}">
        <p14:creationId xmlns:p14="http://schemas.microsoft.com/office/powerpoint/2010/main" val="20433030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Choice Limiting Actions	</a:t>
            </a:r>
            <a:endParaRPr lang="en-US" dirty="0"/>
          </a:p>
        </p:txBody>
      </p:sp>
      <p:sp>
        <p:nvSpPr>
          <p:cNvPr id="3" name="Content Placeholder 2"/>
          <p:cNvSpPr>
            <a:spLocks noGrp="1"/>
          </p:cNvSpPr>
          <p:nvPr>
            <p:ph idx="1"/>
          </p:nvPr>
        </p:nvSpPr>
        <p:spPr/>
        <p:txBody>
          <a:bodyPr/>
          <a:lstStyle/>
          <a:p>
            <a:r>
              <a:rPr lang="en-US" dirty="0"/>
              <a:t>HUD defines a choice limiting action as one that may have an adverse impact on the environment or limit the choice of reasonable alternatives. </a:t>
            </a:r>
            <a:endParaRPr lang="en-US" dirty="0" smtClean="0"/>
          </a:p>
          <a:p>
            <a:r>
              <a:rPr lang="en-US" dirty="0" smtClean="0"/>
              <a:t>A </a:t>
            </a:r>
            <a:r>
              <a:rPr lang="en-US" dirty="0"/>
              <a:t>choice limiting action may include, but is not limited to, signing a lease agreement, real property acquisition, rehabilitation, repair, demolition, disposition, or new construction. </a:t>
            </a:r>
            <a:r>
              <a:rPr lang="en-US" dirty="0" smtClean="0"/>
              <a:t>REMEMBER: Projects </a:t>
            </a:r>
            <a:r>
              <a:rPr lang="en-US" dirty="0"/>
              <a:t>are based on the aggregation of all activities that are included in the scope of the environmental review. </a:t>
            </a:r>
          </a:p>
        </p:txBody>
      </p:sp>
    </p:spTree>
    <p:extLst>
      <p:ext uri="{BB962C8B-B14F-4D97-AF65-F5344CB8AC3E}">
        <p14:creationId xmlns:p14="http://schemas.microsoft.com/office/powerpoint/2010/main" val="7765650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3856</TotalTime>
  <Words>2769</Words>
  <Application>Microsoft Office PowerPoint</Application>
  <PresentationFormat>Widescreen</PresentationFormat>
  <Paragraphs>289</Paragraphs>
  <Slides>54</Slides>
  <Notes>40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54</vt:i4>
      </vt:variant>
    </vt:vector>
  </HeadingPairs>
  <TitlesOfParts>
    <vt:vector size="61" baseType="lpstr">
      <vt:lpstr>Arial</vt:lpstr>
      <vt:lpstr>Calibri</vt:lpstr>
      <vt:lpstr>Century Gothic</vt:lpstr>
      <vt:lpstr>Gill Sans MT</vt:lpstr>
      <vt:lpstr>Times New Roman</vt:lpstr>
      <vt:lpstr>Wingdings 3</vt:lpstr>
      <vt:lpstr>Ion</vt:lpstr>
      <vt:lpstr>  CDBG Environmental Review  Workshop</vt:lpstr>
      <vt:lpstr>Staff Introduction </vt:lpstr>
      <vt:lpstr>Agenda </vt:lpstr>
      <vt:lpstr>What is the Environmental Review Record (ERR)?  </vt:lpstr>
      <vt:lpstr>Federal Requirements </vt:lpstr>
      <vt:lpstr>Project Aggregation</vt:lpstr>
      <vt:lpstr>Question &amp; Answer</vt:lpstr>
      <vt:lpstr>The Answer is……</vt:lpstr>
      <vt:lpstr>Choice Limiting Actions </vt:lpstr>
      <vt:lpstr>Program Requirements</vt:lpstr>
      <vt:lpstr>PowerPoint Presentation</vt:lpstr>
      <vt:lpstr>Project Description &amp; Map </vt:lpstr>
      <vt:lpstr>PowerPoint Presentation</vt:lpstr>
      <vt:lpstr>Exercise #1 </vt:lpstr>
      <vt:lpstr>Environmental Review Clearance Levels</vt:lpstr>
      <vt:lpstr>Exercise # 2</vt:lpstr>
      <vt:lpstr>Project Review # 1</vt:lpstr>
      <vt:lpstr>DAY 2</vt:lpstr>
      <vt:lpstr>Ice Breaker:  15- Minute Networking Period</vt:lpstr>
      <vt:lpstr>Project Review # 2</vt:lpstr>
      <vt:lpstr>Determination of Environmental Review Level</vt:lpstr>
      <vt:lpstr>HUD Form based on the level of Review</vt:lpstr>
      <vt:lpstr>Worksheets for Compliance Areas</vt:lpstr>
      <vt:lpstr>Statutory Checklist and Worksheet</vt:lpstr>
      <vt:lpstr>Floodplain Map</vt:lpstr>
      <vt:lpstr>Climate Informed Science Approach CISA Map</vt:lpstr>
      <vt:lpstr>PowerPoint Presentation</vt:lpstr>
      <vt:lpstr>PowerPoint Presentation</vt:lpstr>
      <vt:lpstr>PowerPoint Presentation</vt:lpstr>
      <vt:lpstr>8- Step Process</vt:lpstr>
      <vt:lpstr>Publication of 8-Step !!!!!</vt:lpstr>
      <vt:lpstr>8-Step Process Example –  Exercise #1</vt:lpstr>
      <vt:lpstr>Wetland Inventory Map</vt:lpstr>
      <vt:lpstr>PowerPoint Presentation</vt:lpstr>
      <vt:lpstr>Defining the need for an 8- Step related to Wetlands</vt:lpstr>
      <vt:lpstr>Coastal Zone Map</vt:lpstr>
      <vt:lpstr>Sole Source Aquifers Map</vt:lpstr>
      <vt:lpstr>PowerPoint Presentation</vt:lpstr>
      <vt:lpstr>Wild and Scenic Rivers</vt:lpstr>
      <vt:lpstr>PowerPoint Presentation</vt:lpstr>
      <vt:lpstr>Farmland Protection</vt:lpstr>
      <vt:lpstr>Airport/Military Airfields Map</vt:lpstr>
      <vt:lpstr>Environmental Justice Map</vt:lpstr>
      <vt:lpstr>Environmental Assessment </vt:lpstr>
      <vt:lpstr>Revisions</vt:lpstr>
      <vt:lpstr>Permission to Publish</vt:lpstr>
      <vt:lpstr>Activities Requiring an Environmental Assessment – 58.36</vt:lpstr>
      <vt:lpstr>Categorical Exclusions Subject To 58.5 – 58.35 (a)</vt:lpstr>
      <vt:lpstr>ERR Clearance</vt:lpstr>
      <vt:lpstr>STATE ISSUED CLEARANCE LETTER</vt:lpstr>
      <vt:lpstr>Revised Environmental Review Records</vt:lpstr>
      <vt:lpstr>PowerPoint Presentation</vt:lpstr>
      <vt:lpstr>Common Errors</vt:lpstr>
      <vt:lpstr>Questions?? </vt:lpstr>
    </vt:vector>
  </TitlesOfParts>
  <Company>State of Louisiana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Environmental Review  Workshop 2022</dc:title>
  <dc:creator>Fenishia Favorite</dc:creator>
  <cp:lastModifiedBy>Fenishia Favorite</cp:lastModifiedBy>
  <cp:revision>18</cp:revision>
  <cp:lastPrinted>2024-10-14T19:44:27Z</cp:lastPrinted>
  <dcterms:created xsi:type="dcterms:W3CDTF">2022-10-12T17:47:50Z</dcterms:created>
  <dcterms:modified xsi:type="dcterms:W3CDTF">2024-10-15T13:32:39Z</dcterms:modified>
</cp:coreProperties>
</file>