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  <p:sldMasterId id="2147483677" r:id="rId2"/>
    <p:sldMasterId id="2147483690" r:id="rId3"/>
    <p:sldMasterId id="2147483702" r:id="rId4"/>
  </p:sldMasterIdLst>
  <p:sldIdLst>
    <p:sldId id="289" r:id="rId5"/>
    <p:sldId id="29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1" r:id="rId14"/>
    <p:sldId id="299" r:id="rId15"/>
    <p:sldId id="302" r:id="rId16"/>
    <p:sldId id="301" r:id="rId17"/>
  </p:sldIdLst>
  <p:sldSz cx="9144000" cy="6858000" type="screen4x3"/>
  <p:notesSz cx="7004050" cy="9223375"/>
  <p:custDataLst>
    <p:tags r:id="rId1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2"/>
          <p:cNvSpPr>
            <a:spLocks noChangeArrowheads="1"/>
          </p:cNvSpPr>
          <p:nvPr/>
        </p:nvSpPr>
        <p:spPr bwMode="auto">
          <a:xfrm>
            <a:off x="3379788" y="3200400"/>
            <a:ext cx="5764212" cy="268288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3" name="Rectangle 31"/>
          <p:cNvSpPr>
            <a:spLocks noChangeArrowheads="1"/>
          </p:cNvSpPr>
          <p:nvPr/>
        </p:nvSpPr>
        <p:spPr bwMode="auto">
          <a:xfrm>
            <a:off x="0" y="3246438"/>
            <a:ext cx="3408363" cy="222250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0" y="1960563"/>
            <a:ext cx="9144000" cy="12890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</a:p>
        </p:txBody>
      </p:sp>
      <p:sp>
        <p:nvSpPr>
          <p:cNvPr id="5125" name="Text Box 37"/>
          <p:cNvSpPr txBox="1">
            <a:spLocks noChangeArrowheads="1"/>
          </p:cNvSpPr>
          <p:nvPr/>
        </p:nvSpPr>
        <p:spPr bwMode="auto">
          <a:xfrm>
            <a:off x="4327525" y="2033588"/>
            <a:ext cx="3490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126" name="Picture 36" descr="OSHA Logo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3750" y="2344738"/>
            <a:ext cx="1978025" cy="5778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22375" y="3949700"/>
            <a:ext cx="7858125" cy="777875"/>
          </a:xfrm>
        </p:spPr>
        <p:txBody>
          <a:bodyPr/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79700" y="4654550"/>
            <a:ext cx="6400800" cy="668338"/>
          </a:xfrm>
        </p:spPr>
        <p:txBody>
          <a:bodyPr/>
          <a:lstStyle>
            <a:lvl1pPr marL="0" indent="0" algn="r"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6900" y="0"/>
            <a:ext cx="2197100" cy="6310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5" y="0"/>
            <a:ext cx="6442075" cy="6310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0"/>
            <a:ext cx="8791575" cy="933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32"/>
          <p:cNvSpPr>
            <a:spLocks noChangeArrowheads="1"/>
          </p:cNvSpPr>
          <p:nvPr/>
        </p:nvSpPr>
        <p:spPr bwMode="auto">
          <a:xfrm>
            <a:off x="3379788" y="3200400"/>
            <a:ext cx="5764212" cy="268288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53" name="Rectangle 31"/>
          <p:cNvSpPr>
            <a:spLocks noChangeArrowheads="1"/>
          </p:cNvSpPr>
          <p:nvPr/>
        </p:nvSpPr>
        <p:spPr bwMode="auto">
          <a:xfrm>
            <a:off x="0" y="3246438"/>
            <a:ext cx="3408363" cy="222250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0" y="1960563"/>
            <a:ext cx="9144000" cy="12890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</a:p>
        </p:txBody>
      </p:sp>
      <p:sp>
        <p:nvSpPr>
          <p:cNvPr id="6155" name="Text Box 37"/>
          <p:cNvSpPr txBox="1">
            <a:spLocks noChangeArrowheads="1"/>
          </p:cNvSpPr>
          <p:nvPr/>
        </p:nvSpPr>
        <p:spPr bwMode="auto">
          <a:xfrm>
            <a:off x="4327525" y="2033588"/>
            <a:ext cx="3490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156" name="Picture 36" descr="OSHA Logo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3750" y="2344738"/>
            <a:ext cx="1978025" cy="5778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6900" y="0"/>
            <a:ext cx="2197100" cy="6310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5" y="0"/>
            <a:ext cx="6442075" cy="6310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0"/>
            <a:ext cx="8791575" cy="933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6900" y="0"/>
            <a:ext cx="2197100" cy="6310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5" y="0"/>
            <a:ext cx="6442075" cy="6310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C3AC4FF-E9D9-4796-85F8-12EA971A1103}" type="hfDateTime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1D2BD5-A0C2-444B-A2E7-752F5C54BA2D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22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80516D-49D0-45AB-A1A3-66BB43665502}" type="hfDateTime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2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4CB9AB6-17CF-47E1-B33A-58F35325C9C6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44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F76EF43-76AB-4806-93AB-84C8A842328F}" type="hfDateTime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4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4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A9FBFF-38B8-4751-9B46-460F3FCEB91E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26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B9CBCE6-4434-4E02-887C-2DC41A13630B}" type="hfDateTime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6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7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A4DD92-96FB-4CD2-B1E5-7332053888FF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E2D1B58-CBEE-44BC-8CBE-804122347FA7}" type="hfDateTime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9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821B024-D778-4F99-AFD0-1FD0533C3812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316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C537EE9-3CA8-456B-A717-33AEADB91DB3}" type="hfDateTime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8F5789-384E-4FBD-8B54-3E2DF0EF586B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34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76A8FF-4FF1-4EFE-95ED-19AF10346C74}" type="hfDateTime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34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34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01CF7A7-0D34-40C1-AC47-73DD85517211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CF5D38-7749-46EF-B6F8-2A9E7D9CCA0C}" type="hfDateTime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750474-2B82-4904-B1FE-D5762230C9FB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38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BCD00A6-6A3C-40E0-858D-23B4EE7284F5}" type="hfDateTime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58243B0-6A64-44AE-8B24-FCB4CC3EA6BD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0"/>
            <a:ext cx="8791575" cy="933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/>
          </p:cNvSpPr>
          <p:nvPr>
            <p:ph type="body" idx="1"/>
          </p:nvPr>
        </p:nvSpPr>
        <p:spPr>
          <a:xfrm>
            <a:off x="369888" y="1352550"/>
            <a:ext cx="8451850" cy="4957763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9398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8" name="Rectangle 2"/>
          <p:cNvSpPr>
            <a:spLocks noGrp="1"/>
          </p:cNvSpPr>
          <p:nvPr>
            <p:ph type="title"/>
          </p:nvPr>
        </p:nvSpPr>
        <p:spPr>
          <a:xfrm>
            <a:off x="352425" y="0"/>
            <a:ext cx="8791575" cy="93345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200" b="1" i="0" u="none" baseline="0">
                <a:solidFill>
                  <a:schemeClr val="bg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1029" name="Rectangle 14"/>
          <p:cNvSpPr>
            <a:spLocks noChangeArrowheads="1"/>
          </p:cNvSpPr>
          <p:nvPr/>
        </p:nvSpPr>
        <p:spPr bwMode="auto">
          <a:xfrm>
            <a:off x="0" y="939800"/>
            <a:ext cx="2508250" cy="793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15"/>
          <p:cNvSpPr>
            <a:spLocks noChangeArrowheads="1"/>
          </p:cNvSpPr>
          <p:nvPr/>
        </p:nvSpPr>
        <p:spPr bwMode="auto">
          <a:xfrm>
            <a:off x="2476500" y="939800"/>
            <a:ext cx="6667500" cy="79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1" name="Rectangle 16"/>
          <p:cNvSpPr>
            <a:spLocks noChangeArrowheads="1"/>
          </p:cNvSpPr>
          <p:nvPr/>
        </p:nvSpPr>
        <p:spPr bwMode="auto">
          <a:xfrm>
            <a:off x="0" y="6661150"/>
            <a:ext cx="9144000" cy="20161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0" y="6578600"/>
            <a:ext cx="2508250" cy="793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3" name="Rectangle 18"/>
          <p:cNvSpPr>
            <a:spLocks noChangeArrowheads="1"/>
          </p:cNvSpPr>
          <p:nvPr/>
        </p:nvSpPr>
        <p:spPr bwMode="auto">
          <a:xfrm>
            <a:off x="2476500" y="6578600"/>
            <a:ext cx="6667500" cy="79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</p:sldLayoutIdLst>
  <p:transition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200" b="1" i="0" u="none" baseline="0">
          <a:solidFill>
            <a:schemeClr val="bg1"/>
          </a:solidFill>
          <a:effectLst/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defRPr kumimoji="0" sz="20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/>
          </p:cNvSpPr>
          <p:nvPr>
            <p:ph type="body" idx="1"/>
          </p:nvPr>
        </p:nvSpPr>
        <p:spPr>
          <a:xfrm>
            <a:off x="369888" y="1352550"/>
            <a:ext cx="8451850" cy="49577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352425" y="0"/>
            <a:ext cx="8791575" cy="933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200" b="1" i="0" u="none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0" y="0"/>
            <a:ext cx="9144000" cy="9398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3" name="Rectangle 14"/>
          <p:cNvSpPr>
            <a:spLocks noChangeArrowheads="1"/>
          </p:cNvSpPr>
          <p:nvPr/>
        </p:nvSpPr>
        <p:spPr bwMode="auto">
          <a:xfrm>
            <a:off x="0" y="939800"/>
            <a:ext cx="2508250" cy="793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4" name="Rectangle 15"/>
          <p:cNvSpPr>
            <a:spLocks noChangeArrowheads="1"/>
          </p:cNvSpPr>
          <p:nvPr/>
        </p:nvSpPr>
        <p:spPr bwMode="auto">
          <a:xfrm>
            <a:off x="2476500" y="939800"/>
            <a:ext cx="6667500" cy="79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5" name="Rectangle 16"/>
          <p:cNvSpPr>
            <a:spLocks noChangeArrowheads="1"/>
          </p:cNvSpPr>
          <p:nvPr/>
        </p:nvSpPr>
        <p:spPr bwMode="auto">
          <a:xfrm>
            <a:off x="0" y="6661150"/>
            <a:ext cx="9144000" cy="20161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6" name="Rectangle 17"/>
          <p:cNvSpPr>
            <a:spLocks noChangeArrowheads="1"/>
          </p:cNvSpPr>
          <p:nvPr/>
        </p:nvSpPr>
        <p:spPr bwMode="auto">
          <a:xfrm>
            <a:off x="0" y="6578600"/>
            <a:ext cx="2508250" cy="793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7" name="Rectangle 18"/>
          <p:cNvSpPr>
            <a:spLocks noChangeArrowheads="1"/>
          </p:cNvSpPr>
          <p:nvPr/>
        </p:nvSpPr>
        <p:spPr bwMode="auto">
          <a:xfrm>
            <a:off x="2476500" y="6578600"/>
            <a:ext cx="6667500" cy="79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transition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200" b="1" i="0" u="none" baseline="0">
          <a:solidFill>
            <a:schemeClr val="tx1"/>
          </a:solidFill>
          <a:effectLst/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defRPr kumimoji="0" sz="20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7"/>
          <p:cNvSpPr txBox="1">
            <a:spLocks noChangeArrowheads="1"/>
          </p:cNvSpPr>
          <p:nvPr/>
        </p:nvSpPr>
        <p:spPr bwMode="auto">
          <a:xfrm>
            <a:off x="4327525" y="2033588"/>
            <a:ext cx="3490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12750" y="1368425"/>
            <a:ext cx="8451850" cy="49577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3076" name="Rectangle 2"/>
          <p:cNvSpPr>
            <a:spLocks noGrp="1"/>
          </p:cNvSpPr>
          <p:nvPr>
            <p:ph type="title"/>
          </p:nvPr>
        </p:nvSpPr>
        <p:spPr>
          <a:xfrm>
            <a:off x="352425" y="0"/>
            <a:ext cx="8791575" cy="933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200" b="1" i="0" u="none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/>
            <a: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ransition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200" b="1" i="0" u="none" baseline="0">
          <a:solidFill>
            <a:schemeClr val="tx1"/>
          </a:solidFill>
          <a:effectLst/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defRPr kumimoji="0" sz="20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6" r:id="rId2"/>
    <p:sldLayoutId id="2147483888" r:id="rId3"/>
    <p:sldLayoutId id="2147483890" r:id="rId4"/>
    <p:sldLayoutId id="2147483892" r:id="rId5"/>
    <p:sldLayoutId id="2147483894" r:id="rId6"/>
    <p:sldLayoutId id="2147483896" r:id="rId7"/>
    <p:sldLayoutId id="2147483898" r:id="rId8"/>
    <p:sldLayoutId id="2147483900" r:id="rId9"/>
    <p:sldLayoutId id="2147483902" r:id="rId10"/>
    <p:sldLayoutId id="2147483903" r:id="rId11"/>
  </p:sldLayoutIdLst>
  <p:transition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kern="1200" baseline="0">
          <a:solidFill>
            <a:schemeClr val="tx1"/>
          </a:solidFill>
          <a:effectLst/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itchFamily="2" charset="2"/>
        <a:buChar char="§"/>
        <a:defRPr kumimoji="0" sz="3200" b="0" i="0" u="none" kern="1200" baseline="0">
          <a:solidFill>
            <a:srgbClr val="7F7F7F"/>
          </a:solidFill>
          <a:effectLst/>
          <a:latin typeface="Verdana" pitchFamily="34" charset="0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–"/>
        <a:defRPr kumimoji="0" sz="2800" b="0" i="0" u="none" kern="1200" baseline="0">
          <a:solidFill>
            <a:srgbClr val="7F7F7F"/>
          </a:solidFill>
          <a:effectLst/>
          <a:latin typeface="Verdana" pitchFamily="34" charset="0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itchFamily="2" charset="2"/>
        <a:buChar char="§"/>
        <a:defRPr kumimoji="0" sz="2400" b="0" i="0" u="none" kern="1200" baseline="0">
          <a:solidFill>
            <a:srgbClr val="7F7F7F"/>
          </a:solidFill>
          <a:effectLst/>
          <a:latin typeface="Verdana" pitchFamily="34" charset="0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–"/>
        <a:defRPr kumimoji="0" sz="2000" b="0" i="0" u="none" kern="1200" baseline="0">
          <a:solidFill>
            <a:srgbClr val="7F7F7F"/>
          </a:solidFill>
          <a:effectLst/>
          <a:latin typeface="Verdana" pitchFamily="34" charset="0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»"/>
        <a:defRPr kumimoji="0" sz="2000" b="0" i="0" u="none" kern="1200" baseline="0">
          <a:solidFill>
            <a:srgbClr val="7F7F7F"/>
          </a:solidFill>
          <a:effectLst/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/>
          </p:cNvSpPr>
          <p:nvPr>
            <p:ph type="title"/>
          </p:nvPr>
        </p:nvSpPr>
        <p:spPr>
          <a:xfrm>
            <a:off x="352425" y="266700"/>
            <a:ext cx="8791575" cy="93345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Today’s Agenda</a:t>
            </a:r>
          </a:p>
        </p:txBody>
      </p:sp>
      <p:sp>
        <p:nvSpPr>
          <p:cNvPr id="18435" name="Rectangle 7"/>
          <p:cNvSpPr>
            <a:spLocks noGrp="1"/>
          </p:cNvSpPr>
          <p:nvPr>
            <p:ph type="body" sz="half" idx="1"/>
          </p:nvPr>
        </p:nvSpPr>
        <p:spPr>
          <a:xfrm>
            <a:off x="369888" y="1931988"/>
            <a:ext cx="4424362" cy="4378325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800" b="0" i="0" u="none" baseline="0">
                <a:solidFill>
                  <a:srgbClr val="7F7F7F"/>
                </a:solidFill>
                <a:effectLst/>
                <a:latin typeface="Verdana" pitchFamily="34" charset="0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en-US" altLang="en-US" sz="2400" b="0" i="0" u="none" baseline="0">
                <a:solidFill>
                  <a:srgbClr val="7F7F7F"/>
                </a:solidFill>
                <a:effectLst/>
                <a:latin typeface="Verdana" pitchFamily="34" charset="0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000" b="0" i="0" u="none" baseline="0">
                <a:solidFill>
                  <a:srgbClr val="7F7F7F"/>
                </a:solidFill>
                <a:effectLst/>
                <a:latin typeface="Verdana" pitchFamily="34" charset="0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en-US" altLang="en-US" sz="1800" b="0" i="0" u="none" baseline="0">
                <a:solidFill>
                  <a:srgbClr val="7F7F7F"/>
                </a:solidFill>
                <a:effectLst/>
                <a:latin typeface="Verdana" pitchFamily="34" charset="0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»"/>
              <a:defRPr kumimoji="0" lang="en-US" altLang="en-US" sz="1800" b="0" i="0" u="none" baseline="0">
                <a:solidFill>
                  <a:srgbClr val="7F7F7F"/>
                </a:solidFill>
                <a:effectLst/>
                <a:latin typeface="Verdana" pitchFamily="34" charset="0"/>
              </a:defRPr>
            </a:lvl5pPr>
          </a:lstStyle>
          <a:p>
            <a:pPr marL="742950" lvl="1" indent="-285750" eaLnBrk="1" hangingPunct="1">
              <a:buFontTx/>
              <a:buNone/>
            </a:pPr>
            <a:endParaRPr lang="en-US" altLang="en-US"/>
          </a:p>
          <a:p>
            <a:pPr marL="742950" lvl="1" indent="-285750" eaLnBrk="1" hangingPunct="1"/>
            <a:r>
              <a:rPr lang="en-US" altLang="en-US"/>
              <a:t>Types of ladders</a:t>
            </a:r>
          </a:p>
          <a:p>
            <a:pPr marL="742950" lvl="1" indent="-285750" eaLnBrk="1" hangingPunct="1"/>
            <a:endParaRPr lang="en-US" altLang="en-US"/>
          </a:p>
          <a:p>
            <a:pPr marL="742950" lvl="1" indent="-285750" eaLnBrk="1" hangingPunct="1"/>
            <a:r>
              <a:rPr lang="en-US" altLang="en-US"/>
              <a:t>General ladder safety</a:t>
            </a:r>
          </a:p>
          <a:p>
            <a:pPr marL="742950" lvl="1" indent="-285750" eaLnBrk="1" hangingPunct="1"/>
            <a:endParaRPr lang="en-US" altLang="en-US"/>
          </a:p>
          <a:p>
            <a:pPr marL="742950" lvl="1" indent="-285750" eaLnBrk="1" hangingPunct="1"/>
            <a:r>
              <a:rPr lang="en-US" altLang="en-US"/>
              <a:t>Step ladder safety</a:t>
            </a:r>
          </a:p>
          <a:p>
            <a:pPr marL="742950" lvl="1" indent="-285750" eaLnBrk="1" hangingPunct="1"/>
            <a:endParaRPr lang="en-US" altLang="en-US"/>
          </a:p>
          <a:p>
            <a:pPr marL="742950" lvl="1" indent="-285750" eaLnBrk="1" hangingPunct="1"/>
            <a:r>
              <a:rPr lang="en-US" altLang="en-US"/>
              <a:t>Straight ladder safety</a:t>
            </a:r>
          </a:p>
          <a:p>
            <a:pPr marL="0" lvl="0" indent="0" eaLnBrk="1" hangingPunct="1">
              <a:buFontTx/>
              <a:buChar char="•"/>
            </a:pPr>
            <a:endParaRPr lang="en-US" altLang="en-US" sz="1600"/>
          </a:p>
          <a:p>
            <a:pPr marL="0" lvl="0" indent="0" eaLnBrk="1" hangingPunct="1">
              <a:buFontTx/>
              <a:buChar char="•"/>
            </a:pPr>
            <a:endParaRPr lang="en-US" altLang="en-US" sz="1600"/>
          </a:p>
        </p:txBody>
      </p:sp>
      <p:sp>
        <p:nvSpPr>
          <p:cNvPr id="18436" name="Text Box 12"/>
          <p:cNvSpPr/>
          <p:nvPr/>
        </p:nvSpPr>
        <p:spPr>
          <a:xfrm>
            <a:off x="214313" y="1738313"/>
            <a:ext cx="612775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In today’s session, we’ll be discussing: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 pitchFamily="34" charset="0"/>
                <a:cs typeface="+mj-cs"/>
              </a:rPr>
              <a:t>Straight Ladder Work Angle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615950" y="1638300"/>
            <a:ext cx="4125913" cy="4792663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</a:pPr>
            <a:r>
              <a:rPr lang="en-US" altLang="en-US" sz="2800"/>
              <a:t>The proper angle is achieved by keeping the ladder base 1/4</a:t>
            </a:r>
            <a:r>
              <a:rPr lang="en-US" altLang="en-US" sz="2800" baseline="30000"/>
              <a:t>th</a:t>
            </a:r>
            <a:r>
              <a:rPr lang="en-US" altLang="en-US" sz="2800"/>
              <a:t> the working height distance </a:t>
            </a:r>
            <a:r>
              <a:rPr lang="en-US" altLang="en-US" sz="2800" i="1"/>
              <a:t>away</a:t>
            </a:r>
            <a:r>
              <a:rPr lang="en-US" altLang="en-US" sz="2800"/>
              <a:t> from the vertical support</a:t>
            </a:r>
          </a:p>
        </p:txBody>
      </p:sp>
      <p:pic>
        <p:nvPicPr>
          <p:cNvPr id="28676" name="Picture 7" descr="3"/>
          <p:cNvPicPr>
            <a:picLocks noChangeAspect="1"/>
          </p:cNvPicPr>
          <p:nvPr/>
        </p:nvPicPr>
        <p:blipFill>
          <a:blip r:embed="rId2"/>
          <a:srcRect l="4138"/>
          <a:stretch>
            <a:fillRect/>
          </a:stretch>
        </p:blipFill>
        <p:spPr>
          <a:xfrm>
            <a:off x="5392738" y="1654175"/>
            <a:ext cx="3254375" cy="4897438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Straight Ladder Safety</a:t>
            </a: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7302500" cy="4525963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buFontTx/>
              <a:buChar char="•"/>
            </a:pPr>
            <a:r>
              <a:rPr lang="en-US" altLang="en-US" sz="2400" dirty="0"/>
              <a:t>Be sure that the ladder locks engage and hold the extension section(s) in place</a:t>
            </a:r>
          </a:p>
          <a:p>
            <a:pPr lvl="0" eaLnBrk="1" hangingPunct="1">
              <a:buFontTx/>
              <a:buChar char="•"/>
            </a:pPr>
            <a:endParaRPr lang="en-US" altLang="en-US" sz="2400" dirty="0"/>
          </a:p>
          <a:p>
            <a:pPr lvl="0" eaLnBrk="1" hangingPunct="1">
              <a:buFontTx/>
              <a:buChar char="•"/>
            </a:pPr>
            <a:r>
              <a:rPr lang="en-US" altLang="en-US" sz="2400" dirty="0"/>
              <a:t>Never use straight ladders as stages, </a:t>
            </a:r>
            <a:r>
              <a:rPr lang="en-US" altLang="en-US" sz="2400" dirty="0" smtClean="0"/>
              <a:t>braces, </a:t>
            </a:r>
            <a:r>
              <a:rPr lang="en-US" altLang="en-US" sz="2400" dirty="0"/>
              <a:t>or work platforms</a:t>
            </a:r>
          </a:p>
          <a:p>
            <a:pPr lvl="0" eaLnBrk="1" hangingPunct="1">
              <a:buFontTx/>
              <a:buChar char="•"/>
            </a:pPr>
            <a:endParaRPr lang="en-US" altLang="en-US" sz="2400" dirty="0"/>
          </a:p>
          <a:p>
            <a:pPr lvl="0" eaLnBrk="1" hangingPunct="1">
              <a:buFontTx/>
              <a:buChar char="•"/>
            </a:pPr>
            <a:r>
              <a:rPr lang="en-US" altLang="en-US" sz="2400" dirty="0"/>
              <a:t>Tie off the ladder at the top and bottom (using the side rails as anchors) if you will be using power tools or using significant physical force. A co-worker can also hold the ladder steady at the base.</a:t>
            </a:r>
          </a:p>
          <a:p>
            <a:pPr lvl="0" eaLnBrk="1" hangingPunct="1">
              <a:buChar char="•"/>
            </a:pPr>
            <a:endParaRPr lang="en-US" altLang="en-US" sz="2400" dirty="0"/>
          </a:p>
          <a:p>
            <a:pPr lvl="0" eaLnBrk="1" hangingPunct="1">
              <a:buChar char="•"/>
            </a:pPr>
            <a:endParaRPr lang="en-US" altLang="en-US" sz="24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Fixed Ladder Safety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3524250" y="1638300"/>
            <a:ext cx="4210050" cy="4733925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buFontTx/>
              <a:buChar char="•"/>
            </a:pPr>
            <a:r>
              <a:rPr lang="en-US" altLang="en-US" sz="2000" dirty="0"/>
              <a:t>Inspect anchorage to the structure as you climb: exit the ladder and report if any potential problems are observed</a:t>
            </a:r>
          </a:p>
          <a:p>
            <a:pPr lvl="0" eaLnBrk="1" hangingPunct="1">
              <a:buFontTx/>
              <a:buChar char="•"/>
            </a:pPr>
            <a:endParaRPr lang="en-US" altLang="en-US" sz="2000" dirty="0"/>
          </a:p>
          <a:p>
            <a:pPr lvl="0" eaLnBrk="1" hangingPunct="1">
              <a:buFontTx/>
              <a:buChar char="•"/>
            </a:pPr>
            <a:r>
              <a:rPr lang="en-US" altLang="en-US" sz="2000" dirty="0"/>
              <a:t>Follow the general ladder safety rules during use</a:t>
            </a:r>
          </a:p>
          <a:p>
            <a:pPr lvl="0" eaLnBrk="1" hangingPunct="1">
              <a:buFontTx/>
              <a:buChar char="•"/>
            </a:pPr>
            <a:endParaRPr lang="en-US" altLang="en-US" sz="2000" dirty="0"/>
          </a:p>
          <a:p>
            <a:pPr lvl="0" eaLnBrk="1" hangingPunct="1">
              <a:buFontTx/>
              <a:buChar char="•"/>
            </a:pPr>
            <a:r>
              <a:rPr lang="en-US" altLang="en-US" sz="2000" dirty="0">
                <a:solidFill>
                  <a:srgbClr val="FF0000"/>
                </a:solidFill>
              </a:rPr>
              <a:t>[review any fixed ladder safety devices in your facility and insert here]</a:t>
            </a:r>
          </a:p>
        </p:txBody>
      </p:sp>
      <p:pic>
        <p:nvPicPr>
          <p:cNvPr id="29700" name="Picture 21" descr="C:\Users\kempen\Desktop\shutterstock_49925662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88" y="1531938"/>
            <a:ext cx="2455862" cy="35020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Conclusion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562100"/>
            <a:ext cx="7078662" cy="4748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Ladders must be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inspected before use: Never use damaged or defective ladders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Safety rules must be followed while using ladders to prevent serious accidents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The safety of the ladder user and others in the area of use must always be considered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After use, store ladders properly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Types of Ladders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557588" y="4959350"/>
            <a:ext cx="3924300" cy="857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 pitchFamily="34" charset="0"/>
                <a:cs typeface="+mn-cs"/>
              </a:rPr>
              <a:t>Fixed ladders are permanently mounted to a structure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 </a:t>
            </a:r>
          </a:p>
        </p:txBody>
      </p:sp>
      <p:pic>
        <p:nvPicPr>
          <p:cNvPr id="19460" name="Picture 5" descr="fs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288" y="1830388"/>
            <a:ext cx="1019175" cy="19288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61" name="Picture 11" descr="extentionladd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20000">
            <a:off x="623888" y="1895475"/>
            <a:ext cx="1855787" cy="19018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9462" name="Text Box 17"/>
          <p:cNvSpPr txBox="1">
            <a:spLocks noChangeArrowheads="1"/>
          </p:cNvSpPr>
          <p:nvPr/>
        </p:nvSpPr>
        <p:spPr bwMode="auto">
          <a:xfrm>
            <a:off x="6643688" y="1581150"/>
            <a:ext cx="1938337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 pitchFamily="34" charset="0"/>
                <a:cs typeface="+mn-cs"/>
              </a:rPr>
              <a:t>Step ladders are hinged ladders that must be used in the open, or “A” frame, position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463" name="Text Box 20"/>
          <p:cNvSpPr txBox="1">
            <a:spLocks noChangeArrowheads="1"/>
          </p:cNvSpPr>
          <p:nvPr/>
        </p:nvSpPr>
        <p:spPr bwMode="auto">
          <a:xfrm>
            <a:off x="795338" y="1517650"/>
            <a:ext cx="3852862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eaLnBrk="0" hangingPunct="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 pitchFamily="34" charset="0"/>
                <a:cs typeface="+mn-cs"/>
              </a:rPr>
              <a:t>Straight ladders are non-self-supporting ladders that include single section and extension ladders</a:t>
            </a:r>
          </a:p>
        </p:txBody>
      </p:sp>
      <p:pic>
        <p:nvPicPr>
          <p:cNvPr id="19464" name="Picture 21" descr="C:\Users\kempen\Desktop\shutterstock_49925662[1]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3400" y="4175125"/>
            <a:ext cx="1490663" cy="21240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General Ladder Safety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754380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Inspect the ladder before each use. Check for:</a:t>
            </a:r>
          </a:p>
          <a:p>
            <a:pPr marL="10858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General condition of the side rails and rungs</a:t>
            </a:r>
          </a:p>
          <a:p>
            <a:pPr marL="10858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Grease, oil, and other slippery substances</a:t>
            </a:r>
          </a:p>
          <a:p>
            <a:pPr marL="10858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Missing parts</a:t>
            </a:r>
          </a:p>
          <a:p>
            <a:pPr marL="10858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Safety feet on straight and extension ladders</a:t>
            </a:r>
          </a:p>
          <a:p>
            <a:pPr marL="10858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Evidence of corrosion, heat, or chemical damage</a:t>
            </a:r>
          </a:p>
          <a:p>
            <a:pPr marL="8001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defRPr/>
            </a:pP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Ladders are heavy: Get help carrying them or use carts whenever possible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Verdana" pitchFamily="34" charset="0"/>
                <a:ea typeface="+mn-ea" pitchFamily="34" charset="0"/>
                <a:cs typeface="+mn-cs"/>
              </a:rPr>
              <a:t>NEVER USE A DAMAGED OR DEFECTIVE LADDER: TAG IT “DANGER - DO NOT USE” AND TAKE IT OUT OF SERVICE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General Ladder Safety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7289800" cy="4525963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buFontTx/>
              <a:buChar char="•"/>
            </a:pPr>
            <a:r>
              <a:rPr lang="en-US" altLang="en-US" sz="2000"/>
              <a:t>NEVER USE A METAL OR WET WOOD LADDER WHEN SERVICING ELECTRICAL EQUIPMENT OR WHEN WORKING WITHIN 10 FEET OF POWER LINES</a:t>
            </a:r>
          </a:p>
          <a:p>
            <a:pPr lvl="0" eaLnBrk="1" hangingPunct="1">
              <a:buFontTx/>
              <a:buChar char="•"/>
            </a:pPr>
            <a:endParaRPr lang="en-US" altLang="en-US" sz="2000" i="1">
              <a:solidFill>
                <a:schemeClr val="accent2"/>
              </a:solidFill>
            </a:endParaRPr>
          </a:p>
          <a:p>
            <a:pPr lvl="0" eaLnBrk="1" hangingPunct="1">
              <a:buFontTx/>
              <a:buChar char="•"/>
            </a:pPr>
            <a:r>
              <a:rPr lang="en-US" altLang="en-US" sz="2000"/>
              <a:t>Read and follow all</a:t>
            </a:r>
            <a:r>
              <a:rPr lang="en-US" altLang="en-US" sz="2000">
                <a:solidFill>
                  <a:srgbClr val="FF3300"/>
                </a:solidFill>
              </a:rPr>
              <a:t> </a:t>
            </a:r>
            <a:r>
              <a:rPr lang="en-US" altLang="en-US" sz="2000"/>
              <a:t>label information on the ladder</a:t>
            </a:r>
          </a:p>
          <a:p>
            <a:pPr lvl="0" eaLnBrk="1" hangingPunct="1">
              <a:buChar char="•"/>
            </a:pPr>
            <a:endParaRPr lang="en-US" altLang="en-US" sz="2000">
              <a:solidFill>
                <a:srgbClr val="FF3300"/>
              </a:solidFill>
            </a:endParaRPr>
          </a:p>
          <a:p>
            <a:pPr lvl="0" eaLnBrk="1" hangingPunct="1">
              <a:buFontTx/>
              <a:buChar char="•"/>
            </a:pPr>
            <a:r>
              <a:rPr lang="en-US" altLang="en-US" sz="2000"/>
              <a:t>Ladders must be set-up on stable, even surfaces</a:t>
            </a:r>
          </a:p>
          <a:p>
            <a:pPr lvl="0" eaLnBrk="1" hangingPunct="1">
              <a:buFontTx/>
              <a:buChar char="•"/>
            </a:pPr>
            <a:endParaRPr lang="en-US" altLang="en-US" sz="2000"/>
          </a:p>
          <a:p>
            <a:pPr lvl="0" eaLnBrk="1" hangingPunct="1">
              <a:buFontTx/>
              <a:buChar char="•"/>
            </a:pPr>
            <a:r>
              <a:rPr lang="en-US" altLang="en-US" sz="2000"/>
              <a:t>If foot or vehicle traffic could upset the ladder, take precautions to block the area</a:t>
            </a:r>
          </a:p>
          <a:p>
            <a:pPr lvl="0" eaLnBrk="1" hangingPunct="1">
              <a:buFontTx/>
              <a:buChar char="•"/>
            </a:pPr>
            <a:endParaRPr lang="en-US" altLang="en-US" sz="2000"/>
          </a:p>
          <a:p>
            <a:pPr lvl="0" eaLnBrk="1" hangingPunct="1">
              <a:buFontTx/>
              <a:buChar char="•"/>
            </a:pPr>
            <a:r>
              <a:rPr lang="en-US" altLang="en-US" sz="2000"/>
              <a:t>The area under and to the sides of the ladder should be blocked off to protect others from dropped objects</a:t>
            </a:r>
          </a:p>
          <a:p>
            <a:pPr lvl="0" eaLnBrk="1" hangingPunct="1">
              <a:buChar char="•"/>
            </a:pPr>
            <a:endParaRPr lang="en-US" altLang="en-US" sz="200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General Ladder Safety 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7340600" cy="4525963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buFontTx/>
              <a:buChar char="•"/>
            </a:pPr>
            <a:r>
              <a:rPr lang="en-US" altLang="en-US" sz="2000"/>
              <a:t>Only one person is allowed on a ladder at one time unless the ladder is specially designed for multiple climbers</a:t>
            </a:r>
          </a:p>
          <a:p>
            <a:pPr lvl="0" eaLnBrk="1" hangingPunct="1">
              <a:buChar char="•"/>
            </a:pPr>
            <a:endParaRPr lang="en-US" altLang="en-US" sz="2000"/>
          </a:p>
          <a:p>
            <a:pPr lvl="0" eaLnBrk="1" hangingPunct="1">
              <a:buFontTx/>
              <a:buChar char="•"/>
            </a:pPr>
            <a:r>
              <a:rPr lang="en-US" altLang="en-US" sz="2000"/>
              <a:t>Always face ladders while climbing</a:t>
            </a:r>
          </a:p>
          <a:p>
            <a:pPr lvl="0" eaLnBrk="1" hangingPunct="1">
              <a:buFontTx/>
              <a:buChar char="•"/>
            </a:pPr>
            <a:endParaRPr lang="en-US" altLang="en-US" sz="2000"/>
          </a:p>
          <a:p>
            <a:pPr lvl="0" eaLnBrk="1" hangingPunct="1">
              <a:buFontTx/>
              <a:buChar char="•"/>
            </a:pPr>
            <a:r>
              <a:rPr lang="en-US" altLang="en-US" sz="2000"/>
              <a:t>Maintain three point contact (two feet and one hand) with the ladder while climbing</a:t>
            </a:r>
          </a:p>
          <a:p>
            <a:pPr lvl="0" eaLnBrk="1" hangingPunct="1">
              <a:buFontTx/>
              <a:buChar char="•"/>
            </a:pPr>
            <a:endParaRPr lang="en-US" altLang="en-US" sz="2000"/>
          </a:p>
          <a:p>
            <a:pPr lvl="0" eaLnBrk="1" hangingPunct="1">
              <a:buFontTx/>
              <a:buChar char="•"/>
            </a:pPr>
            <a:r>
              <a:rPr lang="en-US" altLang="en-US" sz="2000"/>
              <a:t>As a general rule, grasp the rungs while climbing rather than the side rails: your grip will be stronger</a:t>
            </a:r>
          </a:p>
          <a:p>
            <a:pPr lvl="0" eaLnBrk="1" hangingPunct="1">
              <a:buFontTx/>
              <a:buChar char="•"/>
            </a:pPr>
            <a:endParaRPr lang="en-US" altLang="en-US" sz="2000"/>
          </a:p>
          <a:p>
            <a:pPr lvl="0" eaLnBrk="1" hangingPunct="1">
              <a:buFontTx/>
              <a:buChar char="•"/>
            </a:pPr>
            <a:endParaRPr lang="en-US" altLang="en-US" sz="2000"/>
          </a:p>
          <a:p>
            <a:pPr lvl="0" eaLnBrk="1" hangingPunct="1">
              <a:buFontTx/>
              <a:buChar char="•"/>
            </a:pPr>
            <a:endParaRPr lang="en-US" altLang="en-US" sz="200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General Ladder Safety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369888" y="1536700"/>
            <a:ext cx="6637337" cy="4773613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buFontTx/>
              <a:buChar char="•"/>
            </a:pPr>
            <a:r>
              <a:rPr lang="en-US" altLang="en-US" sz="2400"/>
              <a:t>Objects that are large and bulky should be hoisted up with a rope: do not carry objects that could change your center of balance or cause you to fall </a:t>
            </a:r>
          </a:p>
          <a:p>
            <a:pPr lvl="0" eaLnBrk="1" hangingPunct="1">
              <a:buChar char="•"/>
            </a:pPr>
            <a:endParaRPr lang="en-US" altLang="en-US" sz="2400"/>
          </a:p>
          <a:p>
            <a:pPr lvl="0" eaLnBrk="1" hangingPunct="1">
              <a:buFontTx/>
              <a:buChar char="•"/>
            </a:pPr>
            <a:r>
              <a:rPr lang="en-US" altLang="en-US" sz="2400"/>
              <a:t>Never over-reach (generally past an arm length from the center point of a ladder)</a:t>
            </a:r>
          </a:p>
          <a:p>
            <a:pPr lvl="0" eaLnBrk="1" hangingPunct="1">
              <a:buFontTx/>
              <a:buChar char="•"/>
            </a:pPr>
            <a:endParaRPr lang="en-US" altLang="en-US" sz="2400"/>
          </a:p>
        </p:txBody>
      </p:sp>
      <p:pic>
        <p:nvPicPr>
          <p:cNvPr id="23556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450" y="2913063"/>
            <a:ext cx="1916113" cy="2803525"/>
          </a:xfrm>
          <a:prstGeom prst="rect">
            <a:avLst/>
          </a:prstGeom>
          <a:noFill/>
          <a:ln>
            <a:noFill/>
            <a:miter lim="800000"/>
          </a:ln>
          <a:effectLst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General Ladder Safety</a:t>
            </a: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7302500" cy="4525963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buFontTx/>
              <a:buChar char="•"/>
            </a:pPr>
            <a:r>
              <a:rPr lang="en-US" altLang="en-US" sz="2400"/>
              <a:t>Ladders should be returned to storage after use</a:t>
            </a:r>
          </a:p>
          <a:p>
            <a:pPr lvl="0" eaLnBrk="1" hangingPunct="1">
              <a:buFontTx/>
              <a:buChar char="•"/>
            </a:pPr>
            <a:endParaRPr lang="en-US" altLang="en-US" sz="2400"/>
          </a:p>
          <a:p>
            <a:pPr lvl="0" eaLnBrk="1" hangingPunct="1">
              <a:buFontTx/>
              <a:buChar char="•"/>
            </a:pPr>
            <a:r>
              <a:rPr lang="en-US" altLang="en-US" sz="2400"/>
              <a:t>Ladders should be stored flat, on edge, or secured with a chain if stored vertically</a:t>
            </a:r>
          </a:p>
          <a:p>
            <a:pPr lvl="0" eaLnBrk="1" hangingPunct="1">
              <a:buFontTx/>
              <a:buChar char="•"/>
            </a:pPr>
            <a:endParaRPr lang="en-US" altLang="en-US" sz="2400"/>
          </a:p>
          <a:p>
            <a:pPr lvl="0" eaLnBrk="1" hangingPunct="1">
              <a:buFontTx/>
              <a:buChar char="•"/>
            </a:pPr>
            <a:r>
              <a:rPr lang="en-US" altLang="en-US" sz="2400"/>
              <a:t>When in storage, ladders must be adequately supported to avoid distorting the supporting parts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Step Ladder Safety </a:t>
            </a:r>
          </a:p>
        </p:txBody>
      </p:sp>
      <p:sp>
        <p:nvSpPr>
          <p:cNvPr id="25603" name="Rectangle 3"/>
          <p:cNvSpPr>
            <a:spLocks noGrp="1"/>
          </p:cNvSpPr>
          <p:nvPr>
            <p:ph idx="1"/>
          </p:nvPr>
        </p:nvSpPr>
        <p:spPr>
          <a:xfrm>
            <a:off x="401638" y="1625600"/>
            <a:ext cx="5907087" cy="4957763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buFontTx/>
              <a:buChar char="•"/>
            </a:pPr>
            <a:r>
              <a:rPr lang="en-US" altLang="en-US" sz="2400"/>
              <a:t>Step ladders must be fully opened and locked when in use</a:t>
            </a:r>
          </a:p>
          <a:p>
            <a:pPr lvl="0" eaLnBrk="1" hangingPunct="1">
              <a:buFontTx/>
              <a:buChar char="•"/>
            </a:pPr>
            <a:endParaRPr lang="en-US" altLang="en-US" sz="2400"/>
          </a:p>
          <a:p>
            <a:pPr lvl="0" eaLnBrk="1" hangingPunct="1">
              <a:buFontTx/>
              <a:buChar char="•"/>
            </a:pPr>
            <a:r>
              <a:rPr lang="en-US" altLang="en-US" sz="2400"/>
              <a:t>Never lean a step ladder against a wall or other stationary object: the step ladder could slide out from under you</a:t>
            </a:r>
          </a:p>
          <a:p>
            <a:pPr lvl="0" eaLnBrk="1" hangingPunct="1">
              <a:buFontTx/>
              <a:buChar char="•"/>
            </a:pPr>
            <a:endParaRPr lang="en-US" altLang="en-US" sz="2400"/>
          </a:p>
          <a:p>
            <a:pPr lvl="0" eaLnBrk="1" hangingPunct="1">
              <a:buFontTx/>
              <a:buChar char="•"/>
            </a:pPr>
            <a:r>
              <a:rPr lang="en-US" altLang="en-US" sz="2400"/>
              <a:t>Never stand on the top step of the step ladder.  Better yet,  do not stand on the top two steps of a step ladder.</a:t>
            </a:r>
          </a:p>
        </p:txBody>
      </p:sp>
      <p:pic>
        <p:nvPicPr>
          <p:cNvPr id="2560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363" y="1651000"/>
            <a:ext cx="1474787" cy="4233863"/>
          </a:xfrm>
          <a:prstGeom prst="rect">
            <a:avLst/>
          </a:prstGeom>
          <a:noFill/>
          <a:ln>
            <a:noFill/>
            <a:miter lim="800000"/>
          </a:ln>
          <a:effectLst/>
        </p:spPr>
      </p:pic>
      <p:sp>
        <p:nvSpPr>
          <p:cNvPr id="25605" name="Oval 6"/>
          <p:cNvSpPr/>
          <p:nvPr/>
        </p:nvSpPr>
        <p:spPr>
          <a:xfrm>
            <a:off x="6767513" y="2865438"/>
            <a:ext cx="2133600" cy="2590800"/>
          </a:xfrm>
          <a:prstGeom prst="ellipse">
            <a:avLst/>
          </a:prstGeom>
          <a:noFill/>
          <a:ln w="76200">
            <a:solidFill>
              <a:srgbClr val="FF0000"/>
            </a:solidFill>
            <a:miter lim="800000"/>
          </a:ln>
          <a:effectLst/>
        </p:spPr>
        <p:txBody>
          <a:bodyPr wrap="none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/>
            </a:endParaRPr>
          </a:p>
        </p:txBody>
      </p:sp>
      <p:cxnSp>
        <p:nvCxnSpPr>
          <p:cNvPr id="25606" name="Line 7"/>
          <p:cNvCxnSpPr/>
          <p:nvPr/>
        </p:nvCxnSpPr>
        <p:spPr>
          <a:xfrm flipH="1">
            <a:off x="7102475" y="3246438"/>
            <a:ext cx="1492250" cy="1858962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</a:ln>
          <a:effectLst/>
        </p:spPr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extentionladd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980000">
            <a:off x="563563" y="2328863"/>
            <a:ext cx="2924175" cy="29972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6627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kern="1200" baseline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pPr lvl="0" eaLnBrk="1" hangingPunct="1"/>
            <a:r>
              <a:rPr lang="en-US" altLang="en-US"/>
              <a:t>Straight Ladder Safety</a:t>
            </a:r>
          </a:p>
        </p:txBody>
      </p:sp>
      <p:sp>
        <p:nvSpPr>
          <p:cNvPr id="26628" name="Rectangle 3"/>
          <p:cNvSpPr>
            <a:spLocks noGrp="1"/>
          </p:cNvSpPr>
          <p:nvPr>
            <p:ph idx="1"/>
          </p:nvPr>
        </p:nvSpPr>
        <p:spPr>
          <a:xfrm>
            <a:off x="3379788" y="1587500"/>
            <a:ext cx="4398962" cy="4770438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32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defRPr kumimoji="0" lang="en-US" altLang="en-US" sz="24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rgbClr val="7F7F7F"/>
                </a:solidFill>
                <a:effectLst/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buFontTx/>
              <a:buChar char="•"/>
            </a:pPr>
            <a:r>
              <a:rPr lang="en-US" altLang="en-US" sz="2000"/>
              <a:t>The ladder must be placed against a secure point that supports both side rails</a:t>
            </a:r>
          </a:p>
          <a:p>
            <a:pPr lvl="0" eaLnBrk="1" hangingPunct="1">
              <a:buFontTx/>
              <a:buChar char="•"/>
            </a:pPr>
            <a:endParaRPr lang="en-US" altLang="en-US" sz="2000"/>
          </a:p>
          <a:p>
            <a:pPr lvl="0" eaLnBrk="1" hangingPunct="1">
              <a:buFontTx/>
              <a:buChar char="•"/>
            </a:pPr>
            <a:r>
              <a:rPr lang="en-US" altLang="en-US" sz="2000"/>
              <a:t>When accessing a roof or platform, the ladder must extend a minimum of three rungs above the elevation</a:t>
            </a:r>
          </a:p>
          <a:p>
            <a:pPr lvl="0" eaLnBrk="1" hangingPunct="1">
              <a:buFontTx/>
              <a:buChar char="•"/>
            </a:pPr>
            <a:endParaRPr lang="en-US" altLang="en-US" sz="2000"/>
          </a:p>
          <a:p>
            <a:pPr lvl="0" eaLnBrk="1" hangingPunct="1">
              <a:buFontTx/>
              <a:buChar char="•"/>
            </a:pPr>
            <a:r>
              <a:rPr lang="en-US" altLang="en-US" sz="2000"/>
              <a:t>To achieve the proper work angle, set the ladder base 1/4</a:t>
            </a:r>
            <a:r>
              <a:rPr lang="en-US" altLang="en-US" sz="2000" baseline="30000"/>
              <a:t>th</a:t>
            </a:r>
            <a:r>
              <a:rPr lang="en-US" altLang="en-US" sz="2000"/>
              <a:t> the distance of the working height back from the vertical support</a:t>
            </a:r>
          </a:p>
          <a:p>
            <a:pPr lvl="0" eaLnBrk="1" hangingPunct="1">
              <a:buChar char="•"/>
            </a:pPr>
            <a:endParaRPr lang="en-US" altLang="en-US" sz="2000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5.0.17"/>
  <p:tag name="AS_OS" val="Unix 3.10.0.1160"/>
  <p:tag name="AS_RELEASE_DATE" val="2021.10.14"/>
  <p:tag name="AS_TITLE" val="Aspose.Slides for .NET5"/>
  <p:tag name="AS_VERSION" val="21.10"/>
</p:tagLst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Verdana"/>
        <a:cs typeface="Arial"/>
      </a:majorFont>
      <a:minorFont>
        <a:latin typeface="Verdana"/>
        <a:ea typeface="Verdan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1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Verdana"/>
        <a:cs typeface="Arial"/>
      </a:majorFont>
      <a:minorFont>
        <a:latin typeface="Verdana"/>
        <a:ea typeface="Verdan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Verdana"/>
        <a:ea typeface="Verdana"/>
        <a:cs typeface="Arial"/>
      </a:majorFont>
      <a:minorFont>
        <a:latin typeface="Verdana"/>
        <a:ea typeface="Verdan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SHA Pro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695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Wingdings</vt:lpstr>
      <vt:lpstr>1_Custom Design</vt:lpstr>
      <vt:lpstr>Theme1</vt:lpstr>
      <vt:lpstr>2_Custom Design</vt:lpstr>
      <vt:lpstr>OSHA Program</vt:lpstr>
      <vt:lpstr>Today’s Agenda</vt:lpstr>
      <vt:lpstr>Types of Ladders</vt:lpstr>
      <vt:lpstr>General Ladder Safety </vt:lpstr>
      <vt:lpstr>General Ladder Safety</vt:lpstr>
      <vt:lpstr>General Ladder Safety </vt:lpstr>
      <vt:lpstr>General Ladder Safety</vt:lpstr>
      <vt:lpstr>General Ladder Safety</vt:lpstr>
      <vt:lpstr>Step Ladder Safety </vt:lpstr>
      <vt:lpstr>Straight Ladder Safety</vt:lpstr>
      <vt:lpstr>Straight Ladder Work Angle</vt:lpstr>
      <vt:lpstr>Straight Ladder Safety</vt:lpstr>
      <vt:lpstr>Fixed Ladder Safety</vt:lpstr>
      <vt:lpstr>Conclusion</vt:lpstr>
    </vt:vector>
  </TitlesOfParts>
  <Company>Zywave,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Ladders</dc:title>
  <dc:creator>Michael Kempen</dc:creator>
  <cp:lastModifiedBy>Brett Beoubay</cp:lastModifiedBy>
  <cp:revision>132</cp:revision>
  <dcterms:created xsi:type="dcterms:W3CDTF">2005-02-15T16:30:27Z</dcterms:created>
  <dcterms:modified xsi:type="dcterms:W3CDTF">2022-11-16T13:58:55Z</dcterms:modified>
</cp:coreProperties>
</file>