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44"/>
  </p:notesMasterIdLst>
  <p:handoutMasterIdLst>
    <p:handoutMasterId r:id="rId45"/>
  </p:handoutMasterIdLst>
  <p:sldIdLst>
    <p:sldId id="257" r:id="rId2"/>
    <p:sldId id="258" r:id="rId3"/>
    <p:sldId id="260" r:id="rId4"/>
    <p:sldId id="259" r:id="rId5"/>
    <p:sldId id="293" r:id="rId6"/>
    <p:sldId id="261" r:id="rId7"/>
    <p:sldId id="263" r:id="rId8"/>
    <p:sldId id="264" r:id="rId9"/>
    <p:sldId id="262" r:id="rId10"/>
    <p:sldId id="294" r:id="rId11"/>
    <p:sldId id="276" r:id="rId12"/>
    <p:sldId id="277" r:id="rId13"/>
    <p:sldId id="274" r:id="rId14"/>
    <p:sldId id="275" r:id="rId15"/>
    <p:sldId id="295" r:id="rId16"/>
    <p:sldId id="272" r:id="rId17"/>
    <p:sldId id="273" r:id="rId18"/>
    <p:sldId id="278" r:id="rId19"/>
    <p:sldId id="279" r:id="rId20"/>
    <p:sldId id="280" r:id="rId21"/>
    <p:sldId id="281" r:id="rId22"/>
    <p:sldId id="283" r:id="rId23"/>
    <p:sldId id="297" r:id="rId24"/>
    <p:sldId id="286" r:id="rId25"/>
    <p:sldId id="287" r:id="rId26"/>
    <p:sldId id="282" r:id="rId27"/>
    <p:sldId id="284" r:id="rId28"/>
    <p:sldId id="265" r:id="rId29"/>
    <p:sldId id="299" r:id="rId30"/>
    <p:sldId id="300" r:id="rId31"/>
    <p:sldId id="301" r:id="rId32"/>
    <p:sldId id="304" r:id="rId33"/>
    <p:sldId id="303" r:id="rId34"/>
    <p:sldId id="302" r:id="rId35"/>
    <p:sldId id="288" r:id="rId36"/>
    <p:sldId id="296" r:id="rId37"/>
    <p:sldId id="266" r:id="rId38"/>
    <p:sldId id="289" r:id="rId39"/>
    <p:sldId id="267" r:id="rId40"/>
    <p:sldId id="298" r:id="rId41"/>
    <p:sldId id="291" r:id="rId42"/>
    <p:sldId id="292" r:id="rId4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94660"/>
  </p:normalViewPr>
  <p:slideViewPr>
    <p:cSldViewPr snapToGrid="0">
      <p:cViewPr varScale="1">
        <p:scale>
          <a:sx n="65" d="100"/>
          <a:sy n="65" d="100"/>
        </p:scale>
        <p:origin x="53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BF039A5-3278-4414-BA11-130E48C93907}" type="datetimeFigureOut">
              <a:rPr lang="en-US" smtClean="0"/>
              <a:t>10/21/2021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41DC143-06EE-4123-85EE-6E4E3905B7A0}" type="slidenum">
              <a:rPr lang="en-US" smtClean="0"/>
              <a:t>‹#›</a:t>
            </a:fld>
            <a:endParaRPr lang="en-US"/>
          </a:p>
        </p:txBody>
      </p:sp>
    </p:spTree>
    <p:extLst>
      <p:ext uri="{BB962C8B-B14F-4D97-AF65-F5344CB8AC3E}">
        <p14:creationId xmlns:p14="http://schemas.microsoft.com/office/powerpoint/2010/main" val="2050716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2D35454-CB00-4097-95AD-3B22FF950932}" type="datetimeFigureOut">
              <a:rPr lang="en-US" smtClean="0"/>
              <a:t>10/21/2021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6FF6890-E5C1-4C44-9D9A-2086F94C9A9F}" type="slidenum">
              <a:rPr lang="en-US" smtClean="0"/>
              <a:t>‹#›</a:t>
            </a:fld>
            <a:endParaRPr lang="en-US" dirty="0"/>
          </a:p>
        </p:txBody>
      </p:sp>
    </p:spTree>
    <p:extLst>
      <p:ext uri="{BB962C8B-B14F-4D97-AF65-F5344CB8AC3E}">
        <p14:creationId xmlns:p14="http://schemas.microsoft.com/office/powerpoint/2010/main" val="477804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local government needs to create and adopt a procurement policy. </a:t>
            </a:r>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6</a:t>
            </a:fld>
            <a:endParaRPr lang="en-US" dirty="0"/>
          </a:p>
        </p:txBody>
      </p:sp>
    </p:spTree>
    <p:extLst>
      <p:ext uri="{BB962C8B-B14F-4D97-AF65-F5344CB8AC3E}">
        <p14:creationId xmlns:p14="http://schemas.microsoft.com/office/powerpoint/2010/main" val="786961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30</a:t>
            </a:fld>
            <a:endParaRPr lang="en-US" dirty="0"/>
          </a:p>
        </p:txBody>
      </p:sp>
    </p:spTree>
    <p:extLst>
      <p:ext uri="{BB962C8B-B14F-4D97-AF65-F5344CB8AC3E}">
        <p14:creationId xmlns:p14="http://schemas.microsoft.com/office/powerpoint/2010/main" val="2630517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31</a:t>
            </a:fld>
            <a:endParaRPr lang="en-US" dirty="0"/>
          </a:p>
        </p:txBody>
      </p:sp>
    </p:spTree>
    <p:extLst>
      <p:ext uri="{BB962C8B-B14F-4D97-AF65-F5344CB8AC3E}">
        <p14:creationId xmlns:p14="http://schemas.microsoft.com/office/powerpoint/2010/main" val="167453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32</a:t>
            </a:fld>
            <a:endParaRPr lang="en-US" dirty="0"/>
          </a:p>
        </p:txBody>
      </p:sp>
    </p:spTree>
    <p:extLst>
      <p:ext uri="{BB962C8B-B14F-4D97-AF65-F5344CB8AC3E}">
        <p14:creationId xmlns:p14="http://schemas.microsoft.com/office/powerpoint/2010/main" val="3084995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33</a:t>
            </a:fld>
            <a:endParaRPr lang="en-US" dirty="0"/>
          </a:p>
        </p:txBody>
      </p:sp>
    </p:spTree>
    <p:extLst>
      <p:ext uri="{BB962C8B-B14F-4D97-AF65-F5344CB8AC3E}">
        <p14:creationId xmlns:p14="http://schemas.microsoft.com/office/powerpoint/2010/main" val="3598350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34</a:t>
            </a:fld>
            <a:endParaRPr lang="en-US" dirty="0"/>
          </a:p>
        </p:txBody>
      </p:sp>
    </p:spTree>
    <p:extLst>
      <p:ext uri="{BB962C8B-B14F-4D97-AF65-F5344CB8AC3E}">
        <p14:creationId xmlns:p14="http://schemas.microsoft.com/office/powerpoint/2010/main" val="458886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35</a:t>
            </a:fld>
            <a:endParaRPr lang="en-US" dirty="0"/>
          </a:p>
        </p:txBody>
      </p:sp>
    </p:spTree>
    <p:extLst>
      <p:ext uri="{BB962C8B-B14F-4D97-AF65-F5344CB8AC3E}">
        <p14:creationId xmlns:p14="http://schemas.microsoft.com/office/powerpoint/2010/main" val="2327591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36</a:t>
            </a:fld>
            <a:endParaRPr lang="en-US" dirty="0"/>
          </a:p>
        </p:txBody>
      </p:sp>
    </p:spTree>
    <p:extLst>
      <p:ext uri="{BB962C8B-B14F-4D97-AF65-F5344CB8AC3E}">
        <p14:creationId xmlns:p14="http://schemas.microsoft.com/office/powerpoint/2010/main" val="6847280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37</a:t>
            </a:fld>
            <a:endParaRPr lang="en-US" dirty="0"/>
          </a:p>
        </p:txBody>
      </p:sp>
    </p:spTree>
    <p:extLst>
      <p:ext uri="{BB962C8B-B14F-4D97-AF65-F5344CB8AC3E}">
        <p14:creationId xmlns:p14="http://schemas.microsoft.com/office/powerpoint/2010/main" val="36719191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38</a:t>
            </a:fld>
            <a:endParaRPr lang="en-US" dirty="0"/>
          </a:p>
        </p:txBody>
      </p:sp>
    </p:spTree>
    <p:extLst>
      <p:ext uri="{BB962C8B-B14F-4D97-AF65-F5344CB8AC3E}">
        <p14:creationId xmlns:p14="http://schemas.microsoft.com/office/powerpoint/2010/main" val="1813275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39</a:t>
            </a:fld>
            <a:endParaRPr lang="en-US" dirty="0"/>
          </a:p>
        </p:txBody>
      </p:sp>
    </p:spTree>
    <p:extLst>
      <p:ext uri="{BB962C8B-B14F-4D97-AF65-F5344CB8AC3E}">
        <p14:creationId xmlns:p14="http://schemas.microsoft.com/office/powerpoint/2010/main" val="4287291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22</a:t>
            </a:fld>
            <a:endParaRPr lang="en-US" dirty="0"/>
          </a:p>
        </p:txBody>
      </p:sp>
    </p:spTree>
    <p:extLst>
      <p:ext uri="{BB962C8B-B14F-4D97-AF65-F5344CB8AC3E}">
        <p14:creationId xmlns:p14="http://schemas.microsoft.com/office/powerpoint/2010/main" val="42766012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40</a:t>
            </a:fld>
            <a:endParaRPr lang="en-US" dirty="0"/>
          </a:p>
        </p:txBody>
      </p:sp>
    </p:spTree>
    <p:extLst>
      <p:ext uri="{BB962C8B-B14F-4D97-AF65-F5344CB8AC3E}">
        <p14:creationId xmlns:p14="http://schemas.microsoft.com/office/powerpoint/2010/main" val="24807333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41</a:t>
            </a:fld>
            <a:endParaRPr lang="en-US" dirty="0"/>
          </a:p>
        </p:txBody>
      </p:sp>
    </p:spTree>
    <p:extLst>
      <p:ext uri="{BB962C8B-B14F-4D97-AF65-F5344CB8AC3E}">
        <p14:creationId xmlns:p14="http://schemas.microsoft.com/office/powerpoint/2010/main" val="11141697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42</a:t>
            </a:fld>
            <a:endParaRPr lang="en-US" dirty="0"/>
          </a:p>
        </p:txBody>
      </p:sp>
    </p:spTree>
    <p:extLst>
      <p:ext uri="{BB962C8B-B14F-4D97-AF65-F5344CB8AC3E}">
        <p14:creationId xmlns:p14="http://schemas.microsoft.com/office/powerpoint/2010/main" val="3291742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23</a:t>
            </a:fld>
            <a:endParaRPr lang="en-US" dirty="0"/>
          </a:p>
        </p:txBody>
      </p:sp>
    </p:spTree>
    <p:extLst>
      <p:ext uri="{BB962C8B-B14F-4D97-AF65-F5344CB8AC3E}">
        <p14:creationId xmlns:p14="http://schemas.microsoft.com/office/powerpoint/2010/main" val="2789213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24</a:t>
            </a:fld>
            <a:endParaRPr lang="en-US" dirty="0"/>
          </a:p>
        </p:txBody>
      </p:sp>
    </p:spTree>
    <p:extLst>
      <p:ext uri="{BB962C8B-B14F-4D97-AF65-F5344CB8AC3E}">
        <p14:creationId xmlns:p14="http://schemas.microsoft.com/office/powerpoint/2010/main" val="2622700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25</a:t>
            </a:fld>
            <a:endParaRPr lang="en-US" dirty="0"/>
          </a:p>
        </p:txBody>
      </p:sp>
    </p:spTree>
    <p:extLst>
      <p:ext uri="{BB962C8B-B14F-4D97-AF65-F5344CB8AC3E}">
        <p14:creationId xmlns:p14="http://schemas.microsoft.com/office/powerpoint/2010/main" val="1776630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QUALIFICATIONS – </a:t>
            </a:r>
            <a:r>
              <a:rPr lang="en-US" dirty="0" smtClean="0"/>
              <a:t>Typically does not provide “meaningful comparison and discrimination” among proposers </a:t>
            </a:r>
            <a:endParaRPr lang="en-US" b="1" dirty="0" smtClean="0"/>
          </a:p>
          <a:p>
            <a:endParaRPr lang="en-US" b="1" dirty="0" smtClean="0"/>
          </a:p>
          <a:p>
            <a:r>
              <a:rPr lang="en-US" sz="1400" b="1" dirty="0"/>
              <a:t>EXPERIENCE –</a:t>
            </a:r>
            <a:r>
              <a:rPr lang="en-US" dirty="0" smtClean="0"/>
              <a:t>  Easy to evaluate but limited usefulness in establishing value </a:t>
            </a:r>
            <a:r>
              <a:rPr lang="en-US" sz="1400" dirty="0">
                <a:solidFill>
                  <a:srgbClr val="0000CC"/>
                </a:solidFill>
                <a:latin typeface="Verdana" panose="020B0604030504040204" pitchFamily="34" charset="0"/>
                <a:ea typeface="Verdana" panose="020B0604030504040204" pitchFamily="34" charset="0"/>
              </a:rPr>
              <a:t>*</a:t>
            </a:r>
            <a:endParaRPr lang="en-US" sz="1400" b="1" dirty="0">
              <a:solidFill>
                <a:srgbClr val="0000CC"/>
              </a:solidFill>
              <a:latin typeface="Verdana" panose="020B0604030504040204" pitchFamily="34" charset="0"/>
              <a:ea typeface="Verdana" panose="020B0604030504040204" pitchFamily="34" charset="0"/>
            </a:endParaRPr>
          </a:p>
          <a:p>
            <a:endParaRPr lang="en-US" sz="1400" b="1" dirty="0"/>
          </a:p>
          <a:p>
            <a:r>
              <a:rPr lang="en-US" sz="1400" b="1" dirty="0"/>
              <a:t>CAPABILITIES – </a:t>
            </a:r>
            <a:r>
              <a:rPr lang="en-US" dirty="0" smtClean="0"/>
              <a:t>Very meaningful in establishing value; more time consuming to evaluate</a:t>
            </a:r>
            <a:endParaRPr lang="en-US" sz="1400" b="1" dirty="0"/>
          </a:p>
          <a:p>
            <a:endParaRPr lang="en-US" sz="1400" b="1" dirty="0"/>
          </a:p>
          <a:p>
            <a:r>
              <a:rPr lang="en-US" sz="1400" b="1" dirty="0"/>
              <a:t>PAST PERFORMANCE – </a:t>
            </a:r>
            <a:r>
              <a:rPr lang="en-US" dirty="0" smtClean="0"/>
              <a:t>Provides  the most “meaningful comparison and discrimination” among proposers; usually is the most valuable bit is also the most difficult to evaluate </a:t>
            </a:r>
            <a:endParaRPr lang="en-US" b="1"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26</a:t>
            </a:fld>
            <a:endParaRPr lang="en-US" dirty="0"/>
          </a:p>
        </p:txBody>
      </p:sp>
    </p:spTree>
    <p:extLst>
      <p:ext uri="{BB962C8B-B14F-4D97-AF65-F5344CB8AC3E}">
        <p14:creationId xmlns:p14="http://schemas.microsoft.com/office/powerpoint/2010/main" val="3644675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27</a:t>
            </a:fld>
            <a:endParaRPr lang="en-US" dirty="0"/>
          </a:p>
        </p:txBody>
      </p:sp>
    </p:spTree>
    <p:extLst>
      <p:ext uri="{BB962C8B-B14F-4D97-AF65-F5344CB8AC3E}">
        <p14:creationId xmlns:p14="http://schemas.microsoft.com/office/powerpoint/2010/main" val="774188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28</a:t>
            </a:fld>
            <a:endParaRPr lang="en-US" dirty="0"/>
          </a:p>
        </p:txBody>
      </p:sp>
    </p:spTree>
    <p:extLst>
      <p:ext uri="{BB962C8B-B14F-4D97-AF65-F5344CB8AC3E}">
        <p14:creationId xmlns:p14="http://schemas.microsoft.com/office/powerpoint/2010/main" val="1848989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FF6890-E5C1-4C44-9D9A-2086F94C9A9F}" type="slidenum">
              <a:rPr lang="en-US" smtClean="0"/>
              <a:t>29</a:t>
            </a:fld>
            <a:endParaRPr lang="en-US" dirty="0"/>
          </a:p>
        </p:txBody>
      </p:sp>
    </p:spTree>
    <p:extLst>
      <p:ext uri="{BB962C8B-B14F-4D97-AF65-F5344CB8AC3E}">
        <p14:creationId xmlns:p14="http://schemas.microsoft.com/office/powerpoint/2010/main" val="327501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35557534-139D-451E-86ED-ACE4C85FECEF}" type="datetimeFigureOut">
              <a:rPr lang="en-US" smtClean="0"/>
              <a:t>10/21/2021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C4812DC-72DA-43F5-B86F-A96B25841DB3}" type="slidenum">
              <a:rPr lang="en-US" smtClean="0"/>
              <a:t>‹#›</a:t>
            </a:fld>
            <a:endParaRPr lang="en-US" dirty="0"/>
          </a:p>
        </p:txBody>
      </p:sp>
    </p:spTree>
    <p:extLst>
      <p:ext uri="{BB962C8B-B14F-4D97-AF65-F5344CB8AC3E}">
        <p14:creationId xmlns:p14="http://schemas.microsoft.com/office/powerpoint/2010/main" val="1241825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57534-139D-451E-86ED-ACE4C85FECEF}"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3246314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35557534-139D-451E-86ED-ACE4C85FECEF}" type="datetimeFigureOut">
              <a:rPr lang="en-US" smtClean="0"/>
              <a:t>10/21/2021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C4812DC-72DA-43F5-B86F-A96B25841DB3}" type="slidenum">
              <a:rPr lang="en-US" smtClean="0"/>
              <a:t>‹#›</a:t>
            </a:fld>
            <a:endParaRPr lang="en-US" dirty="0"/>
          </a:p>
        </p:txBody>
      </p:sp>
    </p:spTree>
    <p:extLst>
      <p:ext uri="{BB962C8B-B14F-4D97-AF65-F5344CB8AC3E}">
        <p14:creationId xmlns:p14="http://schemas.microsoft.com/office/powerpoint/2010/main" val="232602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57534-139D-451E-86ED-ACE4C85FECEF}"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38092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5557534-139D-451E-86ED-ACE4C85FECEF}" type="datetimeFigureOut">
              <a:rPr lang="en-US" smtClean="0"/>
              <a:t>10/21/2021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C4812DC-72DA-43F5-B86F-A96B25841DB3}" type="slidenum">
              <a:rPr lang="en-US" smtClean="0"/>
              <a:t>‹#›</a:t>
            </a:fld>
            <a:endParaRPr lang="en-US" dirty="0"/>
          </a:p>
        </p:txBody>
      </p:sp>
    </p:spTree>
    <p:extLst>
      <p:ext uri="{BB962C8B-B14F-4D97-AF65-F5344CB8AC3E}">
        <p14:creationId xmlns:p14="http://schemas.microsoft.com/office/powerpoint/2010/main" val="1833911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557534-139D-451E-86ED-ACE4C85FECEF}"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265533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557534-139D-451E-86ED-ACE4C85FECEF}" type="datetimeFigureOut">
              <a:rPr lang="en-US" smtClean="0"/>
              <a:t>10/21/2021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3038723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557534-139D-451E-86ED-ACE4C85FECEF}" type="datetimeFigureOut">
              <a:rPr lang="en-US" smtClean="0"/>
              <a:t>10/21/2021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1724685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57534-139D-451E-86ED-ACE4C85FECEF}" type="datetimeFigureOut">
              <a:rPr lang="en-US" smtClean="0"/>
              <a:t>10/21/2021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159237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5557534-139D-451E-86ED-ACE4C85FECEF}" type="datetimeFigureOut">
              <a:rPr lang="en-US" smtClean="0"/>
              <a:t>10/21/2021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C4812DC-72DA-43F5-B86F-A96B25841DB3}" type="slidenum">
              <a:rPr lang="en-US" smtClean="0"/>
              <a:t>‹#›</a:t>
            </a:fld>
            <a:endParaRPr lang="en-US" dirty="0"/>
          </a:p>
        </p:txBody>
      </p:sp>
    </p:spTree>
    <p:extLst>
      <p:ext uri="{BB962C8B-B14F-4D97-AF65-F5344CB8AC3E}">
        <p14:creationId xmlns:p14="http://schemas.microsoft.com/office/powerpoint/2010/main" val="195812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557534-139D-451E-86ED-ACE4C85FECEF}"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4812DC-72DA-43F5-B86F-A96B25841DB3}" type="slidenum">
              <a:rPr lang="en-US" smtClean="0"/>
              <a:t>‹#›</a:t>
            </a:fld>
            <a:endParaRPr lang="en-US" dirty="0"/>
          </a:p>
        </p:txBody>
      </p:sp>
    </p:spTree>
    <p:extLst>
      <p:ext uri="{BB962C8B-B14F-4D97-AF65-F5344CB8AC3E}">
        <p14:creationId xmlns:p14="http://schemas.microsoft.com/office/powerpoint/2010/main" val="2993959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5557534-139D-451E-86ED-ACE4C85FECEF}" type="datetimeFigureOut">
              <a:rPr lang="en-US" smtClean="0"/>
              <a:t>10/21/2021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C4812DC-72DA-43F5-B86F-A96B25841DB3}"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3434570"/>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enease.mcgee2@la.gov" TargetMode="External"/><Relationship Id="rId2" Type="http://schemas.openxmlformats.org/officeDocument/2006/relationships/hyperlink" Target="mailto:Kristie.galy2@la.gov" TargetMode="Externa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hyperlink" Target="mailto:William.hall@la.gov"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www.doa.la.gov/doa/ocd-lga/lcdbg-programs/forms-and-informatio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8.xml.rels><?xml version="1.0" encoding="UTF-8" standalone="yes"?>
<Relationships xmlns="http://schemas.openxmlformats.org/package/2006/relationships"><Relationship Id="rId3" Type="http://schemas.openxmlformats.org/officeDocument/2006/relationships/hyperlink" Target="https://www.ecfr.gov/current/title-2/part-200/subpart-B"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ecfr.gov/current/title-2/part-200/subpart-D"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Kristie.galy2@la.gov"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mailto:William.hall@la.gov" TargetMode="External"/><Relationship Id="rId4" Type="http://schemas.openxmlformats.org/officeDocument/2006/relationships/hyperlink" Target="mailto:Denease.mcgee2@la.gov"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7095" y="986809"/>
            <a:ext cx="10993549" cy="1475013"/>
          </a:xfrm>
        </p:spPr>
        <p:txBody>
          <a:bodyPr/>
          <a:lstStyle/>
          <a:p>
            <a:pPr algn="ctr"/>
            <a:r>
              <a:rPr lang="en-US" dirty="0" smtClean="0">
                <a:solidFill>
                  <a:srgbClr val="002060"/>
                </a:solidFill>
              </a:rPr>
              <a:t>Procurement Workshop</a:t>
            </a:r>
            <a:endParaRPr lang="en-US" dirty="0">
              <a:solidFill>
                <a:srgbClr val="002060"/>
              </a:solidFill>
            </a:endParaRPr>
          </a:p>
        </p:txBody>
      </p:sp>
      <p:sp>
        <p:nvSpPr>
          <p:cNvPr id="3" name="Subtitle 2"/>
          <p:cNvSpPr>
            <a:spLocks noGrp="1"/>
          </p:cNvSpPr>
          <p:nvPr>
            <p:ph type="subTitle" idx="1"/>
          </p:nvPr>
        </p:nvSpPr>
        <p:spPr>
          <a:xfrm>
            <a:off x="2439307" y="5804768"/>
            <a:ext cx="7483129" cy="708936"/>
          </a:xfrm>
        </p:spPr>
        <p:txBody>
          <a:bodyPr>
            <a:normAutofit/>
          </a:bodyPr>
          <a:lstStyle/>
          <a:p>
            <a:r>
              <a:rPr lang="en-US" dirty="0" smtClean="0">
                <a:solidFill>
                  <a:schemeClr val="bg2"/>
                </a:solidFill>
              </a:rPr>
              <a:t>Office of Community Development- Local Government Assistance</a:t>
            </a:r>
          </a:p>
          <a:p>
            <a:endParaRPr lang="en-US" dirty="0" smtClean="0">
              <a:solidFill>
                <a:schemeClr val="bg2"/>
              </a:solidFill>
            </a:endParaRP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15633" y="2829581"/>
            <a:ext cx="2680570" cy="2607427"/>
          </a:xfrm>
          <a:prstGeom prst="rect">
            <a:avLst/>
          </a:prstGeom>
        </p:spPr>
      </p:pic>
    </p:spTree>
    <p:extLst>
      <p:ext uri="{BB962C8B-B14F-4D97-AF65-F5344CB8AC3E}">
        <p14:creationId xmlns:p14="http://schemas.microsoft.com/office/powerpoint/2010/main" val="1484395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2733675"/>
            <a:ext cx="11029950" cy="987425"/>
          </a:xfrm>
        </p:spPr>
        <p:txBody>
          <a:bodyPr/>
          <a:lstStyle/>
          <a:p>
            <a:pPr algn="ctr"/>
            <a:r>
              <a:rPr lang="en-US" dirty="0" smtClean="0">
                <a:solidFill>
                  <a:srgbClr val="002060"/>
                </a:solidFill>
                <a:latin typeface="Times New Roman" panose="02020603050405020304" pitchFamily="18" charset="0"/>
                <a:cs typeface="Times New Roman" panose="02020603050405020304" pitchFamily="18" charset="0"/>
              </a:rPr>
              <a:t>Contract Types, Price, &amp; methods</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353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5945"/>
          </a:xfrm>
        </p:spPr>
        <p:txBody>
          <a:bodyPr>
            <a:normAutofit/>
          </a:bodyPr>
          <a:lstStyle/>
          <a:p>
            <a:r>
              <a:rPr lang="en-US" sz="2400" dirty="0" smtClean="0">
                <a:solidFill>
                  <a:schemeClr val="bg2"/>
                </a:solidFill>
                <a:latin typeface="Times New Roman" panose="02020603050405020304" pitchFamily="18" charset="0"/>
                <a:cs typeface="Times New Roman" panose="02020603050405020304" pitchFamily="18" charset="0"/>
              </a:rPr>
              <a:t>Procurement Records: Methods of procurement</a:t>
            </a:r>
            <a:endParaRPr lang="en-US" sz="2400" dirty="0">
              <a:solidFill>
                <a:schemeClr val="bg2"/>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134997" y="1779687"/>
            <a:ext cx="8645236" cy="5078313"/>
          </a:xfrm>
          <a:prstGeom prst="rect">
            <a:avLst/>
          </a:prstGeom>
          <a:noFill/>
        </p:spPr>
        <p:txBody>
          <a:bodyPr wrap="square" rtlCol="0">
            <a:spAutoFit/>
          </a:bodyPr>
          <a:lstStyle/>
          <a:p>
            <a:pPr algn="ctr"/>
            <a:r>
              <a:rPr lang="en-US" sz="2400" b="1" u="sng" dirty="0" smtClean="0">
                <a:solidFill>
                  <a:srgbClr val="002060"/>
                </a:solidFill>
                <a:latin typeface="Times New Roman" panose="02020603050405020304" pitchFamily="18" charset="0"/>
                <a:cs typeface="Times New Roman" panose="02020603050405020304" pitchFamily="18" charset="0"/>
              </a:rPr>
              <a:t>Methods for fixed price purchases:</a:t>
            </a:r>
            <a:endParaRPr lang="en-US" sz="2400" b="1" u="sng" dirty="0" smtClean="0"/>
          </a:p>
          <a:p>
            <a:pPr marL="342900" indent="-342900">
              <a:buFont typeface="Arial" panose="020B0604020202020204" pitchFamily="34" charset="0"/>
              <a:buChar char="•"/>
            </a:pPr>
            <a:r>
              <a:rPr lang="en-US" sz="2000" b="1" dirty="0" smtClean="0">
                <a:solidFill>
                  <a:srgbClr val="002060"/>
                </a:solidFill>
                <a:latin typeface="Times New Roman" panose="02020603050405020304" pitchFamily="18" charset="0"/>
                <a:cs typeface="Times New Roman" panose="02020603050405020304" pitchFamily="18" charset="0"/>
              </a:rPr>
              <a:t>Micro purchase</a:t>
            </a:r>
          </a:p>
          <a:p>
            <a:pPr marL="800100" lvl="1" indent="-342900">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up to $10,000; competitive solicitation not required</a:t>
            </a:r>
          </a:p>
          <a:p>
            <a:pPr marL="342900" indent="-342900">
              <a:buFont typeface="Arial" panose="020B0604020202020204" pitchFamily="34" charset="0"/>
              <a:buChar char="•"/>
            </a:pPr>
            <a:endParaRPr lang="en-US" sz="2000" b="1"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smtClean="0">
                <a:solidFill>
                  <a:srgbClr val="002060"/>
                </a:solidFill>
                <a:latin typeface="Times New Roman" panose="02020603050405020304" pitchFamily="18" charset="0"/>
                <a:cs typeface="Times New Roman" panose="02020603050405020304" pitchFamily="18" charset="0"/>
              </a:rPr>
              <a:t>Small purchase</a:t>
            </a:r>
          </a:p>
          <a:p>
            <a:pPr marL="800100" lvl="1" indent="-342900">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up to $30,000; quotations or other competitive solicitation required</a:t>
            </a:r>
          </a:p>
          <a:p>
            <a:pPr marL="342900" indent="-342900">
              <a:buFont typeface="Arial" panose="020B0604020202020204" pitchFamily="34" charset="0"/>
              <a:buChar char="•"/>
            </a:pPr>
            <a:endParaRPr lang="en-US" sz="2000" b="1"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smtClean="0">
                <a:solidFill>
                  <a:srgbClr val="002060"/>
                </a:solidFill>
                <a:latin typeface="Times New Roman" panose="02020603050405020304" pitchFamily="18" charset="0"/>
                <a:cs typeface="Times New Roman" panose="02020603050405020304" pitchFamily="18" charset="0"/>
              </a:rPr>
              <a:t>Sealed Bids</a:t>
            </a:r>
          </a:p>
          <a:p>
            <a:pPr marL="800100" lvl="1" indent="-342900">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formal </a:t>
            </a:r>
            <a:r>
              <a:rPr lang="en-US" dirty="0">
                <a:solidFill>
                  <a:srgbClr val="002060"/>
                </a:solidFill>
                <a:latin typeface="Times New Roman" panose="02020603050405020304" pitchFamily="18" charset="0"/>
                <a:cs typeface="Times New Roman" panose="02020603050405020304" pitchFamily="18" charset="0"/>
              </a:rPr>
              <a:t>advertising; bids </a:t>
            </a:r>
            <a:r>
              <a:rPr lang="en-US" dirty="0" smtClean="0">
                <a:solidFill>
                  <a:srgbClr val="002060"/>
                </a:solidFill>
                <a:latin typeface="Times New Roman" panose="02020603050405020304" pitchFamily="18" charset="0"/>
                <a:cs typeface="Times New Roman" panose="02020603050405020304" pitchFamily="18" charset="0"/>
              </a:rPr>
              <a:t>opened publicly; selection by price; fixed price contract awarded</a:t>
            </a:r>
          </a:p>
          <a:p>
            <a:pPr marL="800100" lvl="1" indent="-342900">
              <a:buFont typeface="Arial" panose="020B0604020202020204" pitchFamily="34" charset="0"/>
              <a:buChar char="•"/>
            </a:pPr>
            <a:endParaRPr lang="en-US"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smtClean="0">
                <a:solidFill>
                  <a:srgbClr val="002060"/>
                </a:solidFill>
                <a:latin typeface="Times New Roman" panose="02020603050405020304" pitchFamily="18" charset="0"/>
                <a:cs typeface="Times New Roman" panose="02020603050405020304" pitchFamily="18" charset="0"/>
              </a:rPr>
              <a:t>Competitive Proposals</a:t>
            </a:r>
          </a:p>
          <a:p>
            <a:pPr marL="800100" lvl="1" indent="-342900">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cost and qualitative factors are considered; typically used for professional services; Request for Proposals [RFPs] and Request for Qualifications [RFQs]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algn="ctr"/>
            <a:r>
              <a:rPr lang="en-US" sz="1200" dirty="0" smtClean="0">
                <a:solidFill>
                  <a:srgbClr val="002060"/>
                </a:solidFill>
                <a:latin typeface="Times New Roman" panose="02020603050405020304" pitchFamily="18" charset="0"/>
                <a:cs typeface="Times New Roman" panose="02020603050405020304" pitchFamily="18" charset="0"/>
              </a:rPr>
              <a:t>* Pages 2 and 3 of </a:t>
            </a:r>
            <a:r>
              <a:rPr lang="en-US" sz="1200" i="1" dirty="0" smtClean="0">
                <a:solidFill>
                  <a:srgbClr val="002060"/>
                </a:solidFill>
                <a:latin typeface="Times New Roman" panose="02020603050405020304" pitchFamily="18" charset="0"/>
                <a:cs typeface="Times New Roman" panose="02020603050405020304" pitchFamily="18" charset="0"/>
              </a:rPr>
              <a:t>LCDBG Procurement Procedures *</a:t>
            </a:r>
            <a:endParaRPr lang="en-US" sz="12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40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832282"/>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Methods of Procurement</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865688" y="2434795"/>
            <a:ext cx="3657600" cy="2231380"/>
          </a:xfrm>
          <a:prstGeom prst="rect">
            <a:avLst/>
          </a:prstGeom>
          <a:noFill/>
        </p:spPr>
        <p:txBody>
          <a:bodyPr wrap="square" rtlCol="0">
            <a:spAutoFit/>
          </a:bodyPr>
          <a:lstStyle/>
          <a:p>
            <a:r>
              <a:rPr lang="en-US" sz="1700" b="1" u="sng" dirty="0" smtClean="0">
                <a:solidFill>
                  <a:srgbClr val="002060"/>
                </a:solidFill>
                <a:latin typeface="Times New Roman" panose="02020603050405020304" pitchFamily="18" charset="0"/>
                <a:cs typeface="Times New Roman" panose="02020603050405020304" pitchFamily="18" charset="0"/>
              </a:rPr>
              <a:t>Micro-purchase, Small Purchase &amp;</a:t>
            </a:r>
          </a:p>
          <a:p>
            <a:r>
              <a:rPr lang="en-US" sz="1700" b="1" u="sng" dirty="0" smtClean="0">
                <a:solidFill>
                  <a:srgbClr val="002060"/>
                </a:solidFill>
                <a:latin typeface="Times New Roman" panose="02020603050405020304" pitchFamily="18" charset="0"/>
                <a:cs typeface="Times New Roman" panose="02020603050405020304" pitchFamily="18" charset="0"/>
              </a:rPr>
              <a:t>Sealed Bid</a:t>
            </a:r>
          </a:p>
          <a:p>
            <a:endParaRPr lang="en-US" dirty="0"/>
          </a:p>
          <a:p>
            <a:pPr marL="342900"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Price Determination</a:t>
            </a:r>
          </a:p>
          <a:p>
            <a:pPr marL="342900"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Adherence to established process for different purchases</a:t>
            </a:r>
            <a:endParaRPr lang="en-US" sz="1700" dirty="0">
              <a:solidFill>
                <a:srgbClr val="002060"/>
              </a:solidFill>
              <a:latin typeface="Times New Roman" panose="02020603050405020304" pitchFamily="18" charset="0"/>
              <a:cs typeface="Times New Roman" panose="02020603050405020304" pitchFamily="18" charset="0"/>
            </a:endParaRPr>
          </a:p>
          <a:p>
            <a:endParaRPr lang="en-US" dirty="0"/>
          </a:p>
          <a:p>
            <a:endParaRPr lang="en-US" dirty="0" smtClean="0"/>
          </a:p>
        </p:txBody>
      </p:sp>
      <p:sp>
        <p:nvSpPr>
          <p:cNvPr id="3" name="TextBox 2"/>
          <p:cNvSpPr txBox="1"/>
          <p:nvPr/>
        </p:nvSpPr>
        <p:spPr>
          <a:xfrm>
            <a:off x="5387583" y="2390954"/>
            <a:ext cx="4600402" cy="2739211"/>
          </a:xfrm>
          <a:prstGeom prst="rect">
            <a:avLst/>
          </a:prstGeom>
          <a:noFill/>
        </p:spPr>
        <p:txBody>
          <a:bodyPr wrap="square" rtlCol="0">
            <a:spAutoFit/>
          </a:bodyPr>
          <a:lstStyle/>
          <a:p>
            <a:r>
              <a:rPr lang="en-US" sz="1700" b="1" u="sng" dirty="0" smtClean="0">
                <a:solidFill>
                  <a:srgbClr val="002060"/>
                </a:solidFill>
                <a:latin typeface="Times New Roman" panose="02020603050405020304" pitchFamily="18" charset="0"/>
                <a:cs typeface="Times New Roman" panose="02020603050405020304" pitchFamily="18" charset="0"/>
              </a:rPr>
              <a:t>Competitive Proposals</a:t>
            </a:r>
            <a:endParaRPr lang="en-US" sz="1700" u="sng"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7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Qualitative Factors and Cost</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select </a:t>
            </a:r>
            <a:r>
              <a:rPr lang="en-US" sz="1700" dirty="0">
                <a:solidFill>
                  <a:srgbClr val="002060"/>
                </a:solidFill>
                <a:latin typeface="Times New Roman" panose="02020603050405020304" pitchFamily="18" charset="0"/>
                <a:cs typeface="Times New Roman" panose="02020603050405020304" pitchFamily="18" charset="0"/>
              </a:rPr>
              <a:t>the proposal that represents the best value</a:t>
            </a:r>
            <a:r>
              <a:rPr lang="en-US" sz="1700" dirty="0" smtClean="0">
                <a:solidFill>
                  <a:srgbClr val="002060"/>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Results of the solicitation</a:t>
            </a:r>
          </a:p>
          <a:p>
            <a:pPr marL="342900"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Planning and Approach are required for different purchases</a:t>
            </a:r>
          </a:p>
          <a:p>
            <a:endParaRPr lang="en-US" dirty="0"/>
          </a:p>
          <a:p>
            <a:endParaRPr lang="en-US" dirty="0"/>
          </a:p>
        </p:txBody>
      </p:sp>
    </p:spTree>
    <p:extLst>
      <p:ext uri="{BB962C8B-B14F-4D97-AF65-F5344CB8AC3E}">
        <p14:creationId xmlns:p14="http://schemas.microsoft.com/office/powerpoint/2010/main" val="4045066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863" y="1016696"/>
            <a:ext cx="8596668" cy="505216"/>
          </a:xfrm>
        </p:spPr>
        <p:txBody>
          <a:bodyPr>
            <a:normAutofit/>
          </a:bodyPr>
          <a:lstStyle/>
          <a:p>
            <a:r>
              <a:rPr lang="en-US" sz="2400" dirty="0" smtClean="0">
                <a:solidFill>
                  <a:schemeClr val="bg2"/>
                </a:solidFill>
                <a:latin typeface="Times New Roman" panose="02020603050405020304" pitchFamily="18" charset="0"/>
                <a:cs typeface="Times New Roman" panose="02020603050405020304" pitchFamily="18" charset="0"/>
              </a:rPr>
              <a:t>Procurement Records: Federal Contract </a:t>
            </a:r>
            <a:r>
              <a:rPr lang="en-US" sz="2400" dirty="0">
                <a:solidFill>
                  <a:schemeClr val="bg2"/>
                </a:solidFill>
                <a:latin typeface="Times New Roman" panose="02020603050405020304" pitchFamily="18" charset="0"/>
                <a:cs typeface="Times New Roman" panose="02020603050405020304" pitchFamily="18" charset="0"/>
              </a:rPr>
              <a:t>T</a:t>
            </a:r>
            <a:r>
              <a:rPr lang="en-US" sz="2400" dirty="0" smtClean="0">
                <a:solidFill>
                  <a:schemeClr val="bg2"/>
                </a:solidFill>
                <a:latin typeface="Times New Roman" panose="02020603050405020304" pitchFamily="18" charset="0"/>
                <a:cs typeface="Times New Roman" panose="02020603050405020304" pitchFamily="18" charset="0"/>
              </a:rPr>
              <a:t>ypes</a:t>
            </a:r>
            <a:endParaRPr lang="en-US" sz="2400" dirty="0">
              <a:solidFill>
                <a:schemeClr val="bg2"/>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997420" y="2259431"/>
            <a:ext cx="8645236" cy="2708434"/>
          </a:xfrm>
          <a:prstGeom prst="rect">
            <a:avLst/>
          </a:prstGeom>
          <a:noFill/>
        </p:spPr>
        <p:txBody>
          <a:bodyPr wrap="square" rtlCol="0">
            <a:spAutoFit/>
          </a:bodyPr>
          <a:lstStyle/>
          <a:p>
            <a:pPr marL="285750" indent="-285750">
              <a:buFont typeface="Arial" panose="020B0604020202020204" pitchFamily="34" charset="0"/>
              <a:buChar char="•"/>
            </a:pPr>
            <a:r>
              <a:rPr lang="en-US" sz="1700" b="1" dirty="0" smtClean="0">
                <a:solidFill>
                  <a:srgbClr val="002060"/>
                </a:solidFill>
                <a:latin typeface="Times New Roman" panose="02020603050405020304" pitchFamily="18" charset="0"/>
                <a:cs typeface="Times New Roman" panose="02020603050405020304" pitchFamily="18" charset="0"/>
              </a:rPr>
              <a:t>Fixed Price</a:t>
            </a:r>
            <a:endParaRPr lang="en-US" sz="1700" dirty="0">
              <a:solidFill>
                <a:srgbClr val="002060"/>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Certainty of performance, specific accomplishments and deliverables</a:t>
            </a:r>
          </a:p>
          <a:p>
            <a:pPr marL="285750" indent="-285750">
              <a:buFont typeface="Arial" panose="020B0604020202020204" pitchFamily="34" charset="0"/>
              <a:buChar char="•"/>
            </a:pPr>
            <a:endParaRPr lang="en-US" sz="17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700" b="1" dirty="0" smtClean="0">
                <a:solidFill>
                  <a:srgbClr val="002060"/>
                </a:solidFill>
                <a:latin typeface="Times New Roman" panose="02020603050405020304" pitchFamily="18" charset="0"/>
                <a:cs typeface="Times New Roman" panose="02020603050405020304" pitchFamily="18" charset="0"/>
              </a:rPr>
              <a:t>Cost Reimbursement</a:t>
            </a:r>
          </a:p>
          <a:p>
            <a:pPr marL="742950" lvl="1" indent="-28575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Performance uncertainties; efforts as well as </a:t>
            </a:r>
            <a:r>
              <a:rPr lang="en-US" sz="1700" dirty="0">
                <a:solidFill>
                  <a:srgbClr val="002060"/>
                </a:solidFill>
                <a:latin typeface="Times New Roman" panose="02020603050405020304" pitchFamily="18" charset="0"/>
                <a:cs typeface="Times New Roman" panose="02020603050405020304" pitchFamily="18" charset="0"/>
              </a:rPr>
              <a:t>accomplishments </a:t>
            </a:r>
            <a:r>
              <a:rPr lang="en-US" sz="1700" dirty="0" smtClean="0">
                <a:solidFill>
                  <a:srgbClr val="002060"/>
                </a:solidFill>
                <a:latin typeface="Times New Roman" panose="02020603050405020304" pitchFamily="18" charset="0"/>
                <a:cs typeface="Times New Roman" panose="02020603050405020304" pitchFamily="18" charset="0"/>
              </a:rPr>
              <a:t>and </a:t>
            </a:r>
            <a:r>
              <a:rPr lang="en-US" sz="1700" dirty="0">
                <a:solidFill>
                  <a:srgbClr val="002060"/>
                </a:solidFill>
                <a:latin typeface="Times New Roman" panose="02020603050405020304" pitchFamily="18" charset="0"/>
                <a:cs typeface="Times New Roman" panose="02020603050405020304" pitchFamily="18" charset="0"/>
              </a:rPr>
              <a:t>deliverables</a:t>
            </a:r>
            <a:endParaRPr lang="en-US" sz="1700" dirty="0" smtClean="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7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700" b="1" dirty="0" smtClean="0">
                <a:solidFill>
                  <a:srgbClr val="002060"/>
                </a:solidFill>
                <a:latin typeface="Times New Roman" panose="02020603050405020304" pitchFamily="18" charset="0"/>
                <a:cs typeface="Times New Roman" panose="02020603050405020304" pitchFamily="18" charset="0"/>
              </a:rPr>
              <a:t>Time and Materials</a:t>
            </a:r>
            <a:endParaRPr lang="en-US" sz="1700" dirty="0">
              <a:solidFill>
                <a:srgbClr val="002060"/>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No performance certainty, efforts</a:t>
            </a:r>
            <a:endParaRPr lang="en-US" sz="17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700" dirty="0" smtClean="0">
              <a:solidFill>
                <a:srgbClr val="002060"/>
              </a:solidFill>
              <a:latin typeface="Times New Roman" panose="02020603050405020304" pitchFamily="18" charset="0"/>
              <a:cs typeface="Times New Roman" panose="02020603050405020304" pitchFamily="18" charset="0"/>
            </a:endParaRPr>
          </a:p>
          <a:p>
            <a:pPr algn="ctr"/>
            <a:r>
              <a:rPr lang="en-US" sz="1200" dirty="0" smtClean="0">
                <a:solidFill>
                  <a:srgbClr val="002060"/>
                </a:solidFill>
                <a:latin typeface="Times New Roman" panose="02020603050405020304" pitchFamily="18" charset="0"/>
                <a:cs typeface="Times New Roman" panose="02020603050405020304" pitchFamily="18" charset="0"/>
              </a:rPr>
              <a:t>* Pages 4 and 5 of </a:t>
            </a:r>
            <a:r>
              <a:rPr lang="en-US" sz="1200" i="1" dirty="0" smtClean="0">
                <a:solidFill>
                  <a:srgbClr val="002060"/>
                </a:solidFill>
                <a:latin typeface="Times New Roman" panose="02020603050405020304" pitchFamily="18" charset="0"/>
                <a:cs typeface="Times New Roman" panose="02020603050405020304" pitchFamily="18" charset="0"/>
              </a:rPr>
              <a:t>LCDBG Procurement Procedures *</a:t>
            </a:r>
            <a:endParaRPr lang="en-US" sz="12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566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2178"/>
          </a:xfrm>
        </p:spPr>
        <p:txBody>
          <a:bodyPr>
            <a:normAutofit/>
          </a:bodyPr>
          <a:lstStyle/>
          <a:p>
            <a:r>
              <a:rPr lang="en-US" sz="2400" dirty="0" smtClean="0">
                <a:solidFill>
                  <a:schemeClr val="bg2"/>
                </a:solidFill>
                <a:latin typeface="Times New Roman" panose="02020603050405020304" pitchFamily="18" charset="0"/>
                <a:cs typeface="Times New Roman" panose="02020603050405020304" pitchFamily="18" charset="0"/>
              </a:rPr>
              <a:t>Procurement Records: Types of </a:t>
            </a:r>
            <a:r>
              <a:rPr lang="en-US" sz="2400" dirty="0">
                <a:solidFill>
                  <a:schemeClr val="bg2"/>
                </a:solidFill>
                <a:latin typeface="Times New Roman" panose="02020603050405020304" pitchFamily="18" charset="0"/>
                <a:cs typeface="Times New Roman" panose="02020603050405020304" pitchFamily="18" charset="0"/>
              </a:rPr>
              <a:t>P</a:t>
            </a:r>
            <a:r>
              <a:rPr lang="en-US" sz="2400" dirty="0" smtClean="0">
                <a:solidFill>
                  <a:schemeClr val="bg2"/>
                </a:solidFill>
                <a:latin typeface="Times New Roman" panose="02020603050405020304" pitchFamily="18" charset="0"/>
                <a:cs typeface="Times New Roman" panose="02020603050405020304" pitchFamily="18" charset="0"/>
              </a:rPr>
              <a:t>rices</a:t>
            </a:r>
            <a:endParaRPr lang="en-US" sz="2400" dirty="0">
              <a:solidFill>
                <a:schemeClr val="bg2"/>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107440" y="2147462"/>
            <a:ext cx="8645236" cy="4016484"/>
          </a:xfrm>
          <a:prstGeom prst="rect">
            <a:avLst/>
          </a:prstGeom>
          <a:noFill/>
        </p:spPr>
        <p:txBody>
          <a:bodyPr wrap="square" rtlCol="0">
            <a:spAutoFit/>
          </a:bodyPr>
          <a:lstStyle/>
          <a:p>
            <a:r>
              <a:rPr lang="en-US" sz="1700" b="1" u="sng" dirty="0" smtClean="0">
                <a:solidFill>
                  <a:srgbClr val="002060"/>
                </a:solidFill>
                <a:latin typeface="Times New Roman" panose="02020603050405020304" pitchFamily="18" charset="0"/>
                <a:cs typeface="Times New Roman" panose="02020603050405020304" pitchFamily="18" charset="0"/>
              </a:rPr>
              <a:t>Lump Sum Price</a:t>
            </a:r>
            <a:r>
              <a:rPr lang="en-US" sz="1700" u="sng" dirty="0">
                <a:solidFill>
                  <a:srgbClr val="002060"/>
                </a:solidFill>
                <a:latin typeface="Times New Roman" panose="02020603050405020304" pitchFamily="18" charset="0"/>
                <a:cs typeface="Times New Roman" panose="02020603050405020304" pitchFamily="18" charset="0"/>
              </a:rPr>
              <a:t> </a:t>
            </a:r>
            <a:endParaRPr lang="en-US" sz="1700" u="sng" dirty="0" smtClean="0">
              <a:solidFill>
                <a:srgbClr val="002060"/>
              </a:solidFill>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For a definable work product or deliverable; all contractor costs are contained in a single price</a:t>
            </a:r>
          </a:p>
          <a:p>
            <a:pPr marL="285750" indent="-285750">
              <a:buFont typeface="Arial" panose="020B0604020202020204" pitchFamily="34" charset="0"/>
              <a:buChar char="•"/>
            </a:pPr>
            <a:endParaRPr lang="en-US" sz="1700"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Unit Price</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For iterations of lump sum work products or deliverables</a:t>
            </a:r>
          </a:p>
          <a:p>
            <a:pPr marL="285750" indent="-285750">
              <a:buFont typeface="Arial" panose="020B0604020202020204" pitchFamily="34" charset="0"/>
              <a:buChar char="•"/>
            </a:pPr>
            <a:endParaRPr lang="en-US" sz="1700"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Billable Hours</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For applied work efforts with other costs included as overhead charges</a:t>
            </a:r>
          </a:p>
          <a:p>
            <a:pPr marL="285750" indent="-285750">
              <a:buFont typeface="Arial" panose="020B0604020202020204" pitchFamily="34" charset="0"/>
              <a:buChar char="•"/>
            </a:pPr>
            <a:endParaRPr lang="en-US" sz="1700"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Reimbursable Costs</a:t>
            </a:r>
            <a:endParaRPr lang="en-US" sz="1700" u="sng" dirty="0">
              <a:solidFill>
                <a:srgbClr val="002060"/>
              </a:solidFill>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For work efforts and other significant itemized costs</a:t>
            </a:r>
          </a:p>
          <a:p>
            <a:pPr marL="285750" indent="-285750">
              <a:buFont typeface="Arial" panose="020B0604020202020204" pitchFamily="34" charset="0"/>
              <a:buChar char="•"/>
            </a:pPr>
            <a:endParaRPr lang="en-US" sz="17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700" dirty="0" smtClean="0">
              <a:solidFill>
                <a:srgbClr val="002060"/>
              </a:solidFill>
              <a:latin typeface="Times New Roman" panose="02020603050405020304" pitchFamily="18" charset="0"/>
              <a:cs typeface="Times New Roman" panose="02020603050405020304" pitchFamily="18" charset="0"/>
            </a:endParaRPr>
          </a:p>
          <a:p>
            <a:pPr algn="ctr"/>
            <a:r>
              <a:rPr lang="en-US" sz="1200" dirty="0" smtClean="0">
                <a:solidFill>
                  <a:srgbClr val="002060"/>
                </a:solidFill>
                <a:latin typeface="Times New Roman" panose="02020603050405020304" pitchFamily="18" charset="0"/>
                <a:cs typeface="Times New Roman" panose="02020603050405020304" pitchFamily="18" charset="0"/>
              </a:rPr>
              <a:t>* Pages 5 and 6 of </a:t>
            </a:r>
            <a:r>
              <a:rPr lang="en-US" sz="1200" i="1" dirty="0" smtClean="0">
                <a:solidFill>
                  <a:srgbClr val="002060"/>
                </a:solidFill>
                <a:latin typeface="Times New Roman" panose="02020603050405020304" pitchFamily="18" charset="0"/>
                <a:cs typeface="Times New Roman" panose="02020603050405020304" pitchFamily="18" charset="0"/>
              </a:rPr>
              <a:t>LCDBG Procurement Procedures *</a:t>
            </a:r>
            <a:endParaRPr lang="en-US" sz="12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0480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49538"/>
            <a:ext cx="11029950" cy="1014412"/>
          </a:xfrm>
        </p:spPr>
        <p:txBody>
          <a:bodyPr/>
          <a:lstStyle/>
          <a:p>
            <a:pPr algn="ctr"/>
            <a:r>
              <a:rPr lang="en-US" dirty="0" smtClean="0">
                <a:solidFill>
                  <a:srgbClr val="002060"/>
                </a:solidFill>
                <a:latin typeface="Times New Roman" panose="02020603050405020304" pitchFamily="18" charset="0"/>
                <a:cs typeface="Times New Roman" panose="02020603050405020304" pitchFamily="18" charset="0"/>
              </a:rPr>
              <a:t>Competitive Proposals</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502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chemeClr val="bg2"/>
                </a:solidFill>
                <a:latin typeface="Times New Roman" panose="02020603050405020304" pitchFamily="18" charset="0"/>
                <a:cs typeface="Times New Roman" panose="02020603050405020304" pitchFamily="18" charset="0"/>
              </a:rPr>
              <a:t>Format of RFP and RFQ</a:t>
            </a:r>
            <a:endParaRPr lang="en-US" sz="2400"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673611" y="2301240"/>
            <a:ext cx="5422390" cy="2729230"/>
          </a:xfrm>
        </p:spPr>
        <p:txBody>
          <a:bodyPr>
            <a:normAutofit/>
          </a:bodyPr>
          <a:lstStyle/>
          <a:p>
            <a:pPr marL="0" indent="0">
              <a:buNone/>
            </a:pPr>
            <a:r>
              <a:rPr lang="en-US" sz="1700" b="1" u="sng" dirty="0" smtClean="0">
                <a:solidFill>
                  <a:srgbClr val="002060"/>
                </a:solidFill>
                <a:latin typeface="Times New Roman" panose="02020603050405020304" pitchFamily="18" charset="0"/>
                <a:cs typeface="Times New Roman" panose="02020603050405020304" pitchFamily="18" charset="0"/>
              </a:rPr>
              <a:t>Selection Criteria</a:t>
            </a: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How the entity is selecting the </a:t>
            </a:r>
            <a:r>
              <a:rPr lang="en-US" sz="1700" dirty="0" smtClean="0">
                <a:solidFill>
                  <a:srgbClr val="002060"/>
                </a:solidFill>
                <a:latin typeface="Times New Roman" panose="02020603050405020304" pitchFamily="18" charset="0"/>
                <a:cs typeface="Times New Roman" panose="02020603050405020304" pitchFamily="18" charset="0"/>
              </a:rPr>
              <a:t>offeror</a:t>
            </a:r>
            <a:endParaRPr lang="en-US" sz="17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Threshold </a:t>
            </a:r>
            <a:r>
              <a:rPr lang="en-US" sz="1700" dirty="0" smtClean="0">
                <a:solidFill>
                  <a:srgbClr val="002060"/>
                </a:solidFill>
                <a:latin typeface="Times New Roman" panose="02020603050405020304" pitchFamily="18" charset="0"/>
                <a:cs typeface="Times New Roman" panose="02020603050405020304" pitchFamily="18" charset="0"/>
              </a:rPr>
              <a:t>items for competition eligibility</a:t>
            </a:r>
            <a:endParaRPr lang="en-US" sz="17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Competitive Evaluation Factors</a:t>
            </a:r>
          </a:p>
        </p:txBody>
      </p:sp>
      <p:sp>
        <p:nvSpPr>
          <p:cNvPr id="4" name="Content Placeholder 3"/>
          <p:cNvSpPr>
            <a:spLocks noGrp="1"/>
          </p:cNvSpPr>
          <p:nvPr>
            <p:ph sz="half" idx="2"/>
          </p:nvPr>
        </p:nvSpPr>
        <p:spPr>
          <a:xfrm>
            <a:off x="6279857" y="2247900"/>
            <a:ext cx="5422392" cy="2477770"/>
          </a:xfrm>
        </p:spPr>
        <p:txBody>
          <a:bodyPr>
            <a:normAutofit/>
          </a:bodyPr>
          <a:lstStyle/>
          <a:p>
            <a:pPr marL="0" indent="0">
              <a:buNone/>
            </a:pPr>
            <a:r>
              <a:rPr lang="en-US" sz="1700" b="1" u="sng" dirty="0">
                <a:solidFill>
                  <a:srgbClr val="002060"/>
                </a:solidFill>
                <a:latin typeface="Times New Roman" panose="02020603050405020304" pitchFamily="18" charset="0"/>
                <a:cs typeface="Times New Roman" panose="02020603050405020304" pitchFamily="18" charset="0"/>
              </a:rPr>
              <a:t>Administrative</a:t>
            </a: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Contract and Payment</a:t>
            </a: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Person to contact</a:t>
            </a: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Submission requirements</a:t>
            </a: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Deadline for submittal</a:t>
            </a:r>
          </a:p>
          <a:p>
            <a:pPr>
              <a:buFont typeface="Arial" panose="020B0604020202020204" pitchFamily="34" charset="0"/>
              <a:buChar char="•"/>
            </a:pPr>
            <a:endParaRPr lang="en-US" sz="17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4712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2400" dirty="0" smtClean="0">
                <a:solidFill>
                  <a:schemeClr val="bg2"/>
                </a:solidFill>
                <a:latin typeface="Times New Roman" panose="02020603050405020304" pitchFamily="18" charset="0"/>
                <a:cs typeface="Times New Roman" panose="02020603050405020304" pitchFamily="18" charset="0"/>
              </a:rPr>
              <a:t>Format of Competitive </a:t>
            </a:r>
            <a:r>
              <a:rPr lang="en-US" sz="2400" dirty="0">
                <a:solidFill>
                  <a:schemeClr val="bg2"/>
                </a:solidFill>
                <a:latin typeface="Times New Roman" panose="02020603050405020304" pitchFamily="18" charset="0"/>
                <a:cs typeface="Times New Roman" panose="02020603050405020304" pitchFamily="18" charset="0"/>
              </a:rPr>
              <a:t>P</a:t>
            </a:r>
            <a:r>
              <a:rPr lang="en-US" sz="2400" dirty="0" smtClean="0">
                <a:solidFill>
                  <a:schemeClr val="bg2"/>
                </a:solidFill>
                <a:latin typeface="Times New Roman" panose="02020603050405020304" pitchFamily="18" charset="0"/>
                <a:cs typeface="Times New Roman" panose="02020603050405020304" pitchFamily="18" charset="0"/>
              </a:rPr>
              <a:t>roposals</a:t>
            </a:r>
            <a:endParaRPr lang="en-US" sz="2400"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838200" y="2644139"/>
            <a:ext cx="4023169" cy="3532823"/>
          </a:xfrm>
        </p:spPr>
        <p:txBody>
          <a:bodyPr>
            <a:normAutofit/>
          </a:bodyPr>
          <a:lstStyle/>
          <a:p>
            <a:pPr marL="0" indent="0">
              <a:buNone/>
            </a:pPr>
            <a:r>
              <a:rPr lang="en-US" sz="1700" b="1" u="sng" dirty="0" smtClean="0">
                <a:solidFill>
                  <a:srgbClr val="002060"/>
                </a:solidFill>
                <a:latin typeface="Times New Roman" panose="02020603050405020304" pitchFamily="18" charset="0"/>
                <a:cs typeface="Times New Roman" panose="02020603050405020304" pitchFamily="18" charset="0"/>
              </a:rPr>
              <a:t>Objective</a:t>
            </a: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Purpose of the </a:t>
            </a:r>
            <a:r>
              <a:rPr lang="en-US" sz="1700" dirty="0" smtClean="0">
                <a:solidFill>
                  <a:srgbClr val="002060"/>
                </a:solidFill>
                <a:latin typeface="Times New Roman" panose="02020603050405020304" pitchFamily="18" charset="0"/>
                <a:cs typeface="Times New Roman" panose="02020603050405020304" pitchFamily="18" charset="0"/>
              </a:rPr>
              <a:t>RFP/RFQ</a:t>
            </a:r>
          </a:p>
          <a:p>
            <a:pPr>
              <a:buFont typeface="Arial" panose="020B0604020202020204" pitchFamily="34" charset="0"/>
              <a:buChar char="•"/>
            </a:pPr>
            <a:endParaRPr lang="en-US" sz="1700" b="1" u="sng"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1700" b="1" u="sng" dirty="0" smtClean="0">
                <a:solidFill>
                  <a:srgbClr val="002060"/>
                </a:solidFill>
                <a:latin typeface="Times New Roman" panose="02020603050405020304" pitchFamily="18" charset="0"/>
                <a:cs typeface="Times New Roman" panose="02020603050405020304" pitchFamily="18" charset="0"/>
              </a:rPr>
              <a:t>Project Description</a:t>
            </a: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Entity has described the project in some detail for the </a:t>
            </a:r>
            <a:r>
              <a:rPr lang="en-US" sz="1700" dirty="0" smtClean="0">
                <a:solidFill>
                  <a:srgbClr val="002060"/>
                </a:solidFill>
                <a:latin typeface="Times New Roman" panose="02020603050405020304" pitchFamily="18" charset="0"/>
                <a:cs typeface="Times New Roman" panose="02020603050405020304" pitchFamily="18" charset="0"/>
              </a:rPr>
              <a:t>proposers to estimate the work effort and time needed</a:t>
            </a:r>
            <a:endParaRPr lang="en-US" sz="1700"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sz="17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1700" dirty="0">
              <a:solidFill>
                <a:srgbClr val="002060"/>
              </a:solidFill>
            </a:endParaRPr>
          </a:p>
        </p:txBody>
      </p:sp>
      <p:sp>
        <p:nvSpPr>
          <p:cNvPr id="4" name="Content Placeholder 3"/>
          <p:cNvSpPr>
            <a:spLocks noGrp="1"/>
          </p:cNvSpPr>
          <p:nvPr>
            <p:ph sz="half" idx="2"/>
          </p:nvPr>
        </p:nvSpPr>
        <p:spPr>
          <a:xfrm>
            <a:off x="6347269" y="2644139"/>
            <a:ext cx="4184034" cy="3829194"/>
          </a:xfrm>
        </p:spPr>
        <p:txBody>
          <a:bodyPr>
            <a:noAutofit/>
          </a:bodyPr>
          <a:lstStyle/>
          <a:p>
            <a:pPr marL="0" indent="0">
              <a:buNone/>
            </a:pPr>
            <a:endParaRPr lang="en-US" sz="1700" b="1" u="sng"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1700" b="1" u="sng" dirty="0" smtClean="0">
                <a:solidFill>
                  <a:srgbClr val="002060"/>
                </a:solidFill>
                <a:latin typeface="Times New Roman" panose="02020603050405020304" pitchFamily="18" charset="0"/>
                <a:cs typeface="Times New Roman" panose="02020603050405020304" pitchFamily="18" charset="0"/>
              </a:rPr>
              <a:t>Scope of Services</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What services are the municipalities seeking</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Contract and Payment</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1700" b="1" u="sng" dirty="0" smtClean="0">
                <a:solidFill>
                  <a:srgbClr val="002060"/>
                </a:solidFill>
                <a:latin typeface="Times New Roman" panose="02020603050405020304" pitchFamily="18" charset="0"/>
                <a:cs typeface="Times New Roman" panose="02020603050405020304" pitchFamily="18" charset="0"/>
              </a:rPr>
              <a:t>Request </a:t>
            </a:r>
            <a:r>
              <a:rPr lang="en-US" sz="1700" b="1" u="sng" dirty="0">
                <a:solidFill>
                  <a:srgbClr val="002060"/>
                </a:solidFill>
                <a:latin typeface="Times New Roman" panose="02020603050405020304" pitchFamily="18" charset="0"/>
                <a:cs typeface="Times New Roman" panose="02020603050405020304" pitchFamily="18" charset="0"/>
              </a:rPr>
              <a:t>for </a:t>
            </a:r>
            <a:r>
              <a:rPr lang="en-US" sz="1700" b="1" u="sng" dirty="0" smtClean="0">
                <a:solidFill>
                  <a:srgbClr val="002060"/>
                </a:solidFill>
                <a:latin typeface="Times New Roman" panose="02020603050405020304" pitchFamily="18" charset="0"/>
                <a:cs typeface="Times New Roman" panose="02020603050405020304" pitchFamily="18" charset="0"/>
              </a:rPr>
              <a:t>Qualifications</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Statement of Qualifications</a:t>
            </a:r>
          </a:p>
          <a:p>
            <a:pPr lvl="2">
              <a:buFont typeface="Arial" panose="020B0604020202020204" pitchFamily="34" charset="0"/>
              <a:buChar char="•"/>
            </a:pPr>
            <a:r>
              <a:rPr lang="en-US" sz="1500" dirty="0" smtClean="0">
                <a:solidFill>
                  <a:srgbClr val="002060"/>
                </a:solidFill>
                <a:latin typeface="Times New Roman" panose="02020603050405020304" pitchFamily="18" charset="0"/>
                <a:cs typeface="Times New Roman" panose="02020603050405020304" pitchFamily="18" charset="0"/>
              </a:rPr>
              <a:t>General</a:t>
            </a:r>
            <a:endParaRPr lang="en-US" sz="1500" dirty="0">
              <a:solidFill>
                <a:srgbClr val="002060"/>
              </a:solidFill>
              <a:latin typeface="Times New Roman" panose="02020603050405020304" pitchFamily="18" charset="0"/>
              <a:cs typeface="Times New Roman" panose="02020603050405020304" pitchFamily="18" charset="0"/>
            </a:endParaRPr>
          </a:p>
          <a:p>
            <a:pPr lvl="2">
              <a:buFont typeface="Arial" panose="020B0604020202020204" pitchFamily="34" charset="0"/>
              <a:buChar char="•"/>
            </a:pPr>
            <a:r>
              <a:rPr lang="en-US" sz="1500" dirty="0">
                <a:solidFill>
                  <a:srgbClr val="002060"/>
                </a:solidFill>
                <a:latin typeface="Times New Roman" panose="02020603050405020304" pitchFamily="18" charset="0"/>
                <a:cs typeface="Times New Roman" panose="02020603050405020304" pitchFamily="18" charset="0"/>
              </a:rPr>
              <a:t>Introduction</a:t>
            </a:r>
          </a:p>
          <a:p>
            <a:pPr lvl="2">
              <a:buFont typeface="Arial" panose="020B0604020202020204" pitchFamily="34" charset="0"/>
              <a:buChar char="•"/>
            </a:pPr>
            <a:r>
              <a:rPr lang="en-US" sz="1500" dirty="0">
                <a:solidFill>
                  <a:srgbClr val="002060"/>
                </a:solidFill>
                <a:latin typeface="Times New Roman" panose="02020603050405020304" pitchFamily="18" charset="0"/>
                <a:cs typeface="Times New Roman" panose="02020603050405020304" pitchFamily="18" charset="0"/>
              </a:rPr>
              <a:t>Background and Experience</a:t>
            </a:r>
          </a:p>
          <a:p>
            <a:pPr lvl="2">
              <a:buFont typeface="Arial" panose="020B0604020202020204" pitchFamily="34" charset="0"/>
              <a:buChar char="•"/>
            </a:pPr>
            <a:r>
              <a:rPr lang="en-US" sz="1500" dirty="0">
                <a:solidFill>
                  <a:srgbClr val="002060"/>
                </a:solidFill>
                <a:latin typeface="Times New Roman" panose="02020603050405020304" pitchFamily="18" charset="0"/>
                <a:cs typeface="Times New Roman" panose="02020603050405020304" pitchFamily="18" charset="0"/>
              </a:rPr>
              <a:t>Specialized </a:t>
            </a:r>
            <a:r>
              <a:rPr lang="en-US" sz="1500" dirty="0" smtClean="0">
                <a:solidFill>
                  <a:srgbClr val="002060"/>
                </a:solidFill>
                <a:latin typeface="Times New Roman" panose="02020603050405020304" pitchFamily="18" charset="0"/>
                <a:cs typeface="Times New Roman" panose="02020603050405020304" pitchFamily="18" charset="0"/>
              </a:rPr>
              <a:t>Knowledge if needed</a:t>
            </a:r>
            <a:endParaRPr lang="en-US" sz="1500" dirty="0">
              <a:solidFill>
                <a:srgbClr val="002060"/>
              </a:solidFill>
              <a:latin typeface="Times New Roman" panose="02020603050405020304" pitchFamily="18" charset="0"/>
              <a:cs typeface="Times New Roman" panose="02020603050405020304" pitchFamily="18" charset="0"/>
            </a:endParaRPr>
          </a:p>
          <a:p>
            <a:pPr lvl="2">
              <a:buFont typeface="Arial" panose="020B0604020202020204" pitchFamily="34" charset="0"/>
              <a:buChar char="•"/>
            </a:pPr>
            <a:r>
              <a:rPr lang="en-US" sz="1500" dirty="0">
                <a:solidFill>
                  <a:srgbClr val="002060"/>
                </a:solidFill>
                <a:latin typeface="Times New Roman" panose="02020603050405020304" pitchFamily="18" charset="0"/>
                <a:cs typeface="Times New Roman" panose="02020603050405020304" pitchFamily="18" charset="0"/>
              </a:rPr>
              <a:t>Personnel/Professional Qualifications</a:t>
            </a:r>
          </a:p>
          <a:p>
            <a:pPr>
              <a:buFont typeface="Arial" panose="020B0604020202020204" pitchFamily="34" charset="0"/>
              <a:buChar char="•"/>
            </a:pPr>
            <a:endParaRPr lang="en-US" sz="17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63268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44600"/>
          </a:xfrm>
        </p:spPr>
        <p:txBody>
          <a:bodyPr>
            <a:normAutofit/>
          </a:bodyPr>
          <a:lstStyle/>
          <a:p>
            <a:r>
              <a:rPr lang="en-US" sz="2400" dirty="0" smtClean="0">
                <a:solidFill>
                  <a:schemeClr val="bg2"/>
                </a:solidFill>
                <a:latin typeface="Times New Roman" panose="02020603050405020304" pitchFamily="18" charset="0"/>
                <a:cs typeface="Times New Roman" panose="02020603050405020304" pitchFamily="18" charset="0"/>
              </a:rPr>
              <a:t>Procurement Planning: </a:t>
            </a:r>
            <a:r>
              <a:rPr lang="en-US" sz="2400" dirty="0">
                <a:solidFill>
                  <a:schemeClr val="bg2"/>
                </a:solidFill>
                <a:latin typeface="Times New Roman" panose="02020603050405020304" pitchFamily="18" charset="0"/>
                <a:cs typeface="Times New Roman" panose="02020603050405020304" pitchFamily="18" charset="0"/>
              </a:rPr>
              <a:t>C</a:t>
            </a:r>
            <a:r>
              <a:rPr lang="en-US" sz="2400" dirty="0" smtClean="0">
                <a:solidFill>
                  <a:schemeClr val="bg2"/>
                </a:solidFill>
                <a:latin typeface="Times New Roman" panose="02020603050405020304" pitchFamily="18" charset="0"/>
                <a:cs typeface="Times New Roman" panose="02020603050405020304" pitchFamily="18" charset="0"/>
              </a:rPr>
              <a:t>ompetitive </a:t>
            </a:r>
            <a:r>
              <a:rPr lang="en-US" sz="2400" dirty="0">
                <a:solidFill>
                  <a:schemeClr val="bg2"/>
                </a:solidFill>
                <a:latin typeface="Times New Roman" panose="02020603050405020304" pitchFamily="18" charset="0"/>
                <a:cs typeface="Times New Roman" panose="02020603050405020304" pitchFamily="18" charset="0"/>
              </a:rPr>
              <a:t>P</a:t>
            </a:r>
            <a:r>
              <a:rPr lang="en-US" sz="2400" dirty="0" smtClean="0">
                <a:solidFill>
                  <a:schemeClr val="bg2"/>
                </a:solidFill>
                <a:latin typeface="Times New Roman" panose="02020603050405020304" pitchFamily="18" charset="0"/>
                <a:cs typeface="Times New Roman" panose="02020603050405020304" pitchFamily="18" charset="0"/>
              </a:rPr>
              <a:t>roposal </a:t>
            </a:r>
            <a:r>
              <a:rPr lang="en-US" sz="2400" dirty="0">
                <a:solidFill>
                  <a:schemeClr val="bg2"/>
                </a:solidFill>
                <a:latin typeface="Times New Roman" panose="02020603050405020304" pitchFamily="18" charset="0"/>
                <a:cs typeface="Times New Roman" panose="02020603050405020304" pitchFamily="18" charset="0"/>
              </a:rPr>
              <a:t>P</a:t>
            </a:r>
            <a:r>
              <a:rPr lang="en-US" sz="2400" dirty="0" smtClean="0">
                <a:solidFill>
                  <a:schemeClr val="bg2"/>
                </a:solidFill>
                <a:latin typeface="Times New Roman" panose="02020603050405020304" pitchFamily="18" charset="0"/>
                <a:cs typeface="Times New Roman" panose="02020603050405020304" pitchFamily="18" charset="0"/>
              </a:rPr>
              <a:t>rocess</a:t>
            </a:r>
            <a:endParaRPr lang="en-US" sz="2400" dirty="0">
              <a:solidFill>
                <a:schemeClr val="bg2"/>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887630145"/>
              </p:ext>
            </p:extLst>
          </p:nvPr>
        </p:nvGraphicFramePr>
        <p:xfrm>
          <a:off x="1089891" y="2922117"/>
          <a:ext cx="9245601" cy="2595880"/>
        </p:xfrm>
        <a:graphic>
          <a:graphicData uri="http://schemas.openxmlformats.org/drawingml/2006/table">
            <a:tbl>
              <a:tblPr bandRow="1">
                <a:tableStyleId>{5C22544A-7EE6-4342-B048-85BDC9FD1C3A}</a:tableStyleId>
              </a:tblPr>
              <a:tblGrid>
                <a:gridCol w="4757215">
                  <a:extLst>
                    <a:ext uri="{9D8B030D-6E8A-4147-A177-3AD203B41FA5}">
                      <a16:colId xmlns:a16="http://schemas.microsoft.com/office/drawing/2014/main" val="363808500"/>
                    </a:ext>
                  </a:extLst>
                </a:gridCol>
                <a:gridCol w="2447149">
                  <a:extLst>
                    <a:ext uri="{9D8B030D-6E8A-4147-A177-3AD203B41FA5}">
                      <a16:colId xmlns:a16="http://schemas.microsoft.com/office/drawing/2014/main" val="1662756955"/>
                    </a:ext>
                  </a:extLst>
                </a:gridCol>
                <a:gridCol w="2041237">
                  <a:extLst>
                    <a:ext uri="{9D8B030D-6E8A-4147-A177-3AD203B41FA5}">
                      <a16:colId xmlns:a16="http://schemas.microsoft.com/office/drawing/2014/main" val="729577539"/>
                    </a:ext>
                  </a:extLst>
                </a:gridCol>
              </a:tblGrid>
              <a:tr h="370840">
                <a:tc>
                  <a:txBody>
                    <a:bodyPr/>
                    <a:lstStyle/>
                    <a:p>
                      <a:pPr algn="l" fontAlgn="b"/>
                      <a:r>
                        <a:rPr lang="en-US" sz="1800" b="1" i="0" u="none" strike="noStrike" dirty="0">
                          <a:solidFill>
                            <a:srgbClr val="000000"/>
                          </a:solidFill>
                          <a:effectLst/>
                          <a:latin typeface="Calibri" panose="020F0502020204030204" pitchFamily="34" charset="0"/>
                        </a:rPr>
                        <a:t>Requirements are:</a:t>
                      </a:r>
                    </a:p>
                  </a:txBody>
                  <a:tcPr marL="0" marR="0" marT="0" marB="0" anchor="b"/>
                </a:tc>
                <a:tc>
                  <a:txBody>
                    <a:bodyPr/>
                    <a:lstStyle/>
                    <a:p>
                      <a:pPr algn="l" fontAlgn="b"/>
                      <a:r>
                        <a:rPr lang="en-US" sz="1800" b="0" i="0" u="none" strike="noStrike" dirty="0" smtClean="0">
                          <a:solidFill>
                            <a:srgbClr val="000000"/>
                          </a:solidFill>
                          <a:effectLst/>
                          <a:latin typeface="Baskerville Old Face" panose="02020602080505020303" pitchFamily="18" charset="0"/>
                        </a:rPr>
                        <a:t>Repeat/Familiar    or</a:t>
                      </a:r>
                      <a:endParaRPr lang="en-US" sz="1800" b="0" i="0" u="none" strike="noStrike" dirty="0">
                        <a:solidFill>
                          <a:srgbClr val="000000"/>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New/Unfamiliar</a:t>
                      </a:r>
                    </a:p>
                  </a:txBody>
                  <a:tcPr marL="0" marR="0" marT="0" marB="0" anchor="b"/>
                </a:tc>
                <a:extLst>
                  <a:ext uri="{0D108BD9-81ED-4DB2-BD59-A6C34878D82A}">
                    <a16:rowId xmlns:a16="http://schemas.microsoft.com/office/drawing/2014/main" val="210763754"/>
                  </a:ext>
                </a:extLst>
              </a:tr>
              <a:tr h="370840">
                <a:tc>
                  <a:txBody>
                    <a:bodyPr/>
                    <a:lstStyle/>
                    <a:p>
                      <a:pPr algn="l" fontAlgn="b"/>
                      <a:r>
                        <a:rPr lang="en-US" sz="1800" b="1" i="0" u="none" strike="noStrike" dirty="0">
                          <a:solidFill>
                            <a:srgbClr val="000000"/>
                          </a:solidFill>
                          <a:effectLst/>
                          <a:latin typeface="Calibri" panose="020F0502020204030204" pitchFamily="34" charset="0"/>
                        </a:rPr>
                        <a:t>Project Goals/Objectives are:</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Well </a:t>
                      </a:r>
                      <a:r>
                        <a:rPr lang="en-US" sz="1800" b="0" i="0" u="none" strike="noStrike" dirty="0" smtClean="0">
                          <a:solidFill>
                            <a:srgbClr val="000000"/>
                          </a:solidFill>
                          <a:effectLst/>
                          <a:latin typeface="Baskerville Old Face" panose="02020602080505020303" pitchFamily="18" charset="0"/>
                        </a:rPr>
                        <a:t>defined   or</a:t>
                      </a:r>
                      <a:endParaRPr lang="en-US" sz="1800" b="0" i="0" u="none" strike="noStrike" dirty="0">
                        <a:solidFill>
                          <a:srgbClr val="000000"/>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General</a:t>
                      </a:r>
                    </a:p>
                  </a:txBody>
                  <a:tcPr marL="0" marR="0" marT="0" marB="0" anchor="b"/>
                </a:tc>
                <a:extLst>
                  <a:ext uri="{0D108BD9-81ED-4DB2-BD59-A6C34878D82A}">
                    <a16:rowId xmlns:a16="http://schemas.microsoft.com/office/drawing/2014/main" val="2510379715"/>
                  </a:ext>
                </a:extLst>
              </a:tr>
              <a:tr h="370840">
                <a:tc>
                  <a:txBody>
                    <a:bodyPr/>
                    <a:lstStyle/>
                    <a:p>
                      <a:pPr algn="l" fontAlgn="b"/>
                      <a:r>
                        <a:rPr lang="en-US" sz="1800" b="1" i="0" u="none" strike="noStrike" dirty="0">
                          <a:solidFill>
                            <a:srgbClr val="000000"/>
                          </a:solidFill>
                          <a:effectLst/>
                          <a:latin typeface="Calibri" panose="020F0502020204030204" pitchFamily="34" charset="0"/>
                        </a:rPr>
                        <a:t>Contract Tasks  are:</a:t>
                      </a:r>
                    </a:p>
                  </a:txBody>
                  <a:tcPr marL="0" marR="0" marT="0" marB="0" anchor="b"/>
                </a:tc>
                <a:tc>
                  <a:txBody>
                    <a:bodyPr/>
                    <a:lstStyle/>
                    <a:p>
                      <a:pPr algn="l" fontAlgn="b"/>
                      <a:r>
                        <a:rPr lang="en-US" sz="1800" b="0" i="0" u="none" strike="noStrike" dirty="0" smtClean="0">
                          <a:solidFill>
                            <a:srgbClr val="000000"/>
                          </a:solidFill>
                          <a:effectLst/>
                          <a:latin typeface="Baskerville Old Face" panose="02020602080505020303" pitchFamily="18" charset="0"/>
                        </a:rPr>
                        <a:t>Specified   or</a:t>
                      </a:r>
                      <a:endParaRPr lang="en-US" sz="1800" b="0" i="0" u="none" strike="noStrike" dirty="0">
                        <a:solidFill>
                          <a:srgbClr val="000000"/>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Proposed/Negotiated</a:t>
                      </a:r>
                    </a:p>
                  </a:txBody>
                  <a:tcPr marL="0" marR="0" marT="0" marB="0" anchor="b"/>
                </a:tc>
                <a:extLst>
                  <a:ext uri="{0D108BD9-81ED-4DB2-BD59-A6C34878D82A}">
                    <a16:rowId xmlns:a16="http://schemas.microsoft.com/office/drawing/2014/main" val="686875295"/>
                  </a:ext>
                </a:extLst>
              </a:tr>
              <a:tr h="370840">
                <a:tc>
                  <a:txBody>
                    <a:bodyPr/>
                    <a:lstStyle/>
                    <a:p>
                      <a:pPr algn="l" fontAlgn="b"/>
                      <a:r>
                        <a:rPr lang="en-US" sz="1800" b="1" i="0" u="none" strike="noStrike" dirty="0">
                          <a:solidFill>
                            <a:srgbClr val="000000"/>
                          </a:solidFill>
                          <a:effectLst/>
                          <a:latin typeface="Calibri" panose="020F0502020204030204" pitchFamily="34" charset="0"/>
                        </a:rPr>
                        <a:t>Performance Approach  is:</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Less </a:t>
                      </a:r>
                      <a:r>
                        <a:rPr lang="en-US" sz="1800" b="0" i="0" u="none" strike="noStrike" dirty="0" smtClean="0">
                          <a:solidFill>
                            <a:srgbClr val="000000"/>
                          </a:solidFill>
                          <a:effectLst/>
                          <a:latin typeface="Baskerville Old Face" panose="02020602080505020303" pitchFamily="18" charset="0"/>
                        </a:rPr>
                        <a:t>important  or</a:t>
                      </a:r>
                      <a:endParaRPr lang="en-US" sz="1800" b="0" i="0" u="none" strike="noStrike" dirty="0">
                        <a:solidFill>
                          <a:srgbClr val="000000"/>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More  Important</a:t>
                      </a:r>
                    </a:p>
                  </a:txBody>
                  <a:tcPr marL="0" marR="0" marT="0" marB="0" anchor="b"/>
                </a:tc>
                <a:extLst>
                  <a:ext uri="{0D108BD9-81ED-4DB2-BD59-A6C34878D82A}">
                    <a16:rowId xmlns:a16="http://schemas.microsoft.com/office/drawing/2014/main" val="3234289761"/>
                  </a:ext>
                </a:extLst>
              </a:tr>
              <a:tr h="370840">
                <a:tc>
                  <a:txBody>
                    <a:bodyPr/>
                    <a:lstStyle/>
                    <a:p>
                      <a:pPr algn="l" fontAlgn="b"/>
                      <a:r>
                        <a:rPr lang="en-US" sz="1800" b="1" i="0" u="none" strike="noStrike" dirty="0">
                          <a:solidFill>
                            <a:srgbClr val="000000"/>
                          </a:solidFill>
                          <a:effectLst/>
                          <a:latin typeface="Calibri" panose="020F0502020204030204" pitchFamily="34" charset="0"/>
                        </a:rPr>
                        <a:t>Particular vendor selections  are:</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Less </a:t>
                      </a:r>
                      <a:r>
                        <a:rPr lang="en-US" sz="1800" b="0" i="0" u="none" strike="noStrike" dirty="0" smtClean="0">
                          <a:solidFill>
                            <a:srgbClr val="000000"/>
                          </a:solidFill>
                          <a:effectLst/>
                          <a:latin typeface="Baskerville Old Face" panose="02020602080505020303" pitchFamily="18" charset="0"/>
                        </a:rPr>
                        <a:t>important   or</a:t>
                      </a:r>
                      <a:endParaRPr lang="en-US" sz="1800" b="0" i="0" u="none" strike="noStrike" dirty="0">
                        <a:solidFill>
                          <a:srgbClr val="000000"/>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More  Important</a:t>
                      </a:r>
                    </a:p>
                  </a:txBody>
                  <a:tcPr marL="0" marR="0" marT="0" marB="0" anchor="b"/>
                </a:tc>
                <a:extLst>
                  <a:ext uri="{0D108BD9-81ED-4DB2-BD59-A6C34878D82A}">
                    <a16:rowId xmlns:a16="http://schemas.microsoft.com/office/drawing/2014/main" val="3120530237"/>
                  </a:ext>
                </a:extLst>
              </a:tr>
              <a:tr h="370840">
                <a:tc>
                  <a:txBody>
                    <a:bodyPr/>
                    <a:lstStyle/>
                    <a:p>
                      <a:pPr algn="l" fontAlgn="b"/>
                      <a:r>
                        <a:rPr lang="en-US" sz="1800" b="1" i="0" u="none" strike="noStrike" dirty="0">
                          <a:solidFill>
                            <a:srgbClr val="000000"/>
                          </a:solidFill>
                          <a:effectLst/>
                          <a:latin typeface="Calibri" panose="020F0502020204030204" pitchFamily="34" charset="0"/>
                        </a:rPr>
                        <a:t>Price/Cost vs. Qualitative factors -:</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Price/Cost</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Qualitative factors</a:t>
                      </a:r>
                    </a:p>
                  </a:txBody>
                  <a:tcPr marL="0" marR="0" marT="0" marB="0" anchor="b"/>
                </a:tc>
                <a:extLst>
                  <a:ext uri="{0D108BD9-81ED-4DB2-BD59-A6C34878D82A}">
                    <a16:rowId xmlns:a16="http://schemas.microsoft.com/office/drawing/2014/main" val="3458701773"/>
                  </a:ext>
                </a:extLst>
              </a:tr>
              <a:tr h="370840">
                <a:tc>
                  <a:txBody>
                    <a:bodyPr/>
                    <a:lstStyle/>
                    <a:p>
                      <a:pPr algn="l" fontAlgn="b"/>
                      <a:r>
                        <a:rPr lang="en-US" sz="1800" b="1" i="0" u="none" strike="noStrike" dirty="0">
                          <a:solidFill>
                            <a:srgbClr val="000000"/>
                          </a:solidFill>
                          <a:effectLst/>
                          <a:latin typeface="Calibri" panose="020F0502020204030204" pitchFamily="34" charset="0"/>
                        </a:rPr>
                        <a:t>Evaluation of Offerors  are:</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Minimal to </a:t>
                      </a:r>
                      <a:r>
                        <a:rPr lang="en-US" sz="1800" b="0" i="0" u="none" strike="noStrike" dirty="0" smtClean="0">
                          <a:solidFill>
                            <a:srgbClr val="000000"/>
                          </a:solidFill>
                          <a:effectLst/>
                          <a:latin typeface="Baskerville Old Face" panose="02020602080505020303" pitchFamily="18" charset="0"/>
                        </a:rPr>
                        <a:t>Routine    or</a:t>
                      </a:r>
                      <a:endParaRPr lang="en-US" sz="1800" b="0" i="0" u="none" strike="noStrike" dirty="0">
                        <a:solidFill>
                          <a:srgbClr val="000000"/>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Extensive</a:t>
                      </a:r>
                    </a:p>
                  </a:txBody>
                  <a:tcPr marL="0" marR="0" marT="0" marB="0" anchor="b"/>
                </a:tc>
                <a:extLst>
                  <a:ext uri="{0D108BD9-81ED-4DB2-BD59-A6C34878D82A}">
                    <a16:rowId xmlns:a16="http://schemas.microsoft.com/office/drawing/2014/main" val="3652013149"/>
                  </a:ext>
                </a:extLst>
              </a:tr>
            </a:tbl>
          </a:graphicData>
        </a:graphic>
      </p:graphicFrame>
      <p:sp>
        <p:nvSpPr>
          <p:cNvPr id="8" name="TextBox 7"/>
          <p:cNvSpPr txBox="1"/>
          <p:nvPr/>
        </p:nvSpPr>
        <p:spPr>
          <a:xfrm>
            <a:off x="4459835" y="1990463"/>
            <a:ext cx="3389746" cy="461665"/>
          </a:xfrm>
          <a:prstGeom prst="rect">
            <a:avLst/>
          </a:prstGeom>
          <a:noFill/>
        </p:spPr>
        <p:txBody>
          <a:bodyPr wrap="square" rtlCol="0">
            <a:spAutoFit/>
          </a:bodyPr>
          <a:lstStyle/>
          <a:p>
            <a:r>
              <a:rPr lang="en-US" sz="2400" b="1" dirty="0" smtClean="0">
                <a:solidFill>
                  <a:srgbClr val="002060"/>
                </a:solidFill>
                <a:latin typeface="Times New Roman" panose="02020603050405020304" pitchFamily="18" charset="0"/>
                <a:cs typeface="Times New Roman" panose="02020603050405020304" pitchFamily="18" charset="0"/>
              </a:rPr>
              <a:t>Considerations</a:t>
            </a:r>
            <a:endParaRPr lang="en-US" sz="2400" b="1"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89891" y="2900065"/>
            <a:ext cx="4719782" cy="259588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828145" y="2900065"/>
            <a:ext cx="2475346" cy="259588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8303491" y="2909301"/>
            <a:ext cx="2050473" cy="259588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078335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chemeClr val="bg2"/>
                </a:solidFill>
                <a:latin typeface="Times New Roman" panose="02020603050405020304" pitchFamily="18" charset="0"/>
                <a:cs typeface="Times New Roman" panose="02020603050405020304" pitchFamily="18" charset="0"/>
              </a:rPr>
              <a:t>Procurement planning: Competitive </a:t>
            </a:r>
            <a:r>
              <a:rPr lang="en-US" sz="2400" dirty="0">
                <a:solidFill>
                  <a:schemeClr val="bg2"/>
                </a:solidFill>
                <a:latin typeface="Times New Roman" panose="02020603050405020304" pitchFamily="18" charset="0"/>
                <a:cs typeface="Times New Roman" panose="02020603050405020304" pitchFamily="18" charset="0"/>
              </a:rPr>
              <a:t>P</a:t>
            </a:r>
            <a:r>
              <a:rPr lang="en-US" sz="2400" dirty="0" smtClean="0">
                <a:solidFill>
                  <a:schemeClr val="bg2"/>
                </a:solidFill>
                <a:latin typeface="Times New Roman" panose="02020603050405020304" pitchFamily="18" charset="0"/>
                <a:cs typeface="Times New Roman" panose="02020603050405020304" pitchFamily="18" charset="0"/>
              </a:rPr>
              <a:t>roposal </a:t>
            </a:r>
            <a:r>
              <a:rPr lang="en-US" sz="2400" dirty="0">
                <a:solidFill>
                  <a:schemeClr val="bg2"/>
                </a:solidFill>
                <a:latin typeface="Times New Roman" panose="02020603050405020304" pitchFamily="18" charset="0"/>
                <a:cs typeface="Times New Roman" panose="02020603050405020304" pitchFamily="18" charset="0"/>
              </a:rPr>
              <a:t>P</a:t>
            </a:r>
            <a:r>
              <a:rPr lang="en-US" sz="2400" dirty="0" smtClean="0">
                <a:solidFill>
                  <a:schemeClr val="bg2"/>
                </a:solidFill>
                <a:latin typeface="Times New Roman" panose="02020603050405020304" pitchFamily="18" charset="0"/>
                <a:cs typeface="Times New Roman" panose="02020603050405020304" pitchFamily="18" charset="0"/>
              </a:rPr>
              <a:t>rocess</a:t>
            </a:r>
            <a:endParaRPr lang="en-US" sz="2400" dirty="0">
              <a:solidFill>
                <a:schemeClr val="bg2"/>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027516444"/>
              </p:ext>
            </p:extLst>
          </p:nvPr>
        </p:nvGraphicFramePr>
        <p:xfrm>
          <a:off x="1108363" y="2862503"/>
          <a:ext cx="9245601" cy="2595880"/>
        </p:xfrm>
        <a:graphic>
          <a:graphicData uri="http://schemas.openxmlformats.org/drawingml/2006/table">
            <a:tbl>
              <a:tblPr bandRow="1">
                <a:tableStyleId>{5C22544A-7EE6-4342-B048-85BDC9FD1C3A}</a:tableStyleId>
              </a:tblPr>
              <a:tblGrid>
                <a:gridCol w="4757215">
                  <a:extLst>
                    <a:ext uri="{9D8B030D-6E8A-4147-A177-3AD203B41FA5}">
                      <a16:colId xmlns:a16="http://schemas.microsoft.com/office/drawing/2014/main" val="363808500"/>
                    </a:ext>
                  </a:extLst>
                </a:gridCol>
                <a:gridCol w="2447149">
                  <a:extLst>
                    <a:ext uri="{9D8B030D-6E8A-4147-A177-3AD203B41FA5}">
                      <a16:colId xmlns:a16="http://schemas.microsoft.com/office/drawing/2014/main" val="1662756955"/>
                    </a:ext>
                  </a:extLst>
                </a:gridCol>
                <a:gridCol w="2041237">
                  <a:extLst>
                    <a:ext uri="{9D8B030D-6E8A-4147-A177-3AD203B41FA5}">
                      <a16:colId xmlns:a16="http://schemas.microsoft.com/office/drawing/2014/main" val="729577539"/>
                    </a:ext>
                  </a:extLst>
                </a:gridCol>
              </a:tblGrid>
              <a:tr h="370840">
                <a:tc>
                  <a:txBody>
                    <a:bodyPr/>
                    <a:lstStyle/>
                    <a:p>
                      <a:pPr algn="l" fontAlgn="b"/>
                      <a:r>
                        <a:rPr lang="en-US" sz="1800" b="1" i="0" u="none" strike="noStrike" dirty="0">
                          <a:solidFill>
                            <a:srgbClr val="000000"/>
                          </a:solidFill>
                          <a:effectLst/>
                          <a:latin typeface="Calibri" panose="020F0502020204030204" pitchFamily="34" charset="0"/>
                        </a:rPr>
                        <a:t>Requirements are:</a:t>
                      </a:r>
                    </a:p>
                  </a:txBody>
                  <a:tcPr marL="0" marR="0" marT="0" marB="0" anchor="b"/>
                </a:tc>
                <a:tc>
                  <a:txBody>
                    <a:bodyPr/>
                    <a:lstStyle/>
                    <a:p>
                      <a:pPr algn="l" fontAlgn="b"/>
                      <a:r>
                        <a:rPr lang="en-US" sz="1800" b="0" i="0" u="none" strike="noStrike" dirty="0" smtClean="0">
                          <a:solidFill>
                            <a:srgbClr val="000000"/>
                          </a:solidFill>
                          <a:effectLst/>
                          <a:latin typeface="Baskerville Old Face" panose="02020602080505020303" pitchFamily="18" charset="0"/>
                        </a:rPr>
                        <a:t>Repeat/Familiar    </a:t>
                      </a:r>
                      <a:r>
                        <a:rPr lang="en-US" sz="1800" b="0" i="0" u="none" strike="noStrike" dirty="0" smtClean="0">
                          <a:solidFill>
                            <a:schemeClr val="bg1">
                              <a:lumMod val="75000"/>
                            </a:schemeClr>
                          </a:solidFill>
                          <a:effectLst/>
                          <a:latin typeface="Baskerville Old Face" panose="02020602080505020303" pitchFamily="18" charset="0"/>
                        </a:rPr>
                        <a:t>or</a:t>
                      </a:r>
                      <a:endParaRPr lang="en-US" sz="1800" b="0" i="0" u="none" strike="noStrike" dirty="0">
                        <a:solidFill>
                          <a:schemeClr val="bg1">
                            <a:lumMod val="7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New/Unfamiliar</a:t>
                      </a:r>
                    </a:p>
                  </a:txBody>
                  <a:tcPr marL="0" marR="0" marT="0" marB="0" anchor="b"/>
                </a:tc>
                <a:extLst>
                  <a:ext uri="{0D108BD9-81ED-4DB2-BD59-A6C34878D82A}">
                    <a16:rowId xmlns:a16="http://schemas.microsoft.com/office/drawing/2014/main" val="210763754"/>
                  </a:ext>
                </a:extLst>
              </a:tr>
              <a:tr h="370840">
                <a:tc>
                  <a:txBody>
                    <a:bodyPr/>
                    <a:lstStyle/>
                    <a:p>
                      <a:pPr algn="l" fontAlgn="b"/>
                      <a:r>
                        <a:rPr lang="en-US" sz="1800" b="1" i="0" u="none" strike="noStrike" dirty="0">
                          <a:solidFill>
                            <a:srgbClr val="000000"/>
                          </a:solidFill>
                          <a:effectLst/>
                          <a:latin typeface="Calibri" panose="020F0502020204030204" pitchFamily="34" charset="0"/>
                        </a:rPr>
                        <a:t>Project Goals/Objectives are:</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Well </a:t>
                      </a:r>
                      <a:r>
                        <a:rPr lang="en-US" sz="1800" b="0" i="0" u="none" strike="noStrike" dirty="0" smtClean="0">
                          <a:solidFill>
                            <a:srgbClr val="000000"/>
                          </a:solidFill>
                          <a:effectLst/>
                          <a:latin typeface="Baskerville Old Face" panose="02020602080505020303" pitchFamily="18" charset="0"/>
                        </a:rPr>
                        <a:t>defined   </a:t>
                      </a:r>
                      <a:r>
                        <a:rPr lang="en-US" sz="1800" b="0" i="0" u="none" strike="noStrike" dirty="0" smtClean="0">
                          <a:solidFill>
                            <a:schemeClr val="bg1">
                              <a:lumMod val="95000"/>
                            </a:schemeClr>
                          </a:solidFill>
                          <a:effectLst/>
                          <a:latin typeface="Baskerville Old Face" panose="02020602080505020303" pitchFamily="18" charset="0"/>
                        </a:rPr>
                        <a:t>or</a:t>
                      </a:r>
                      <a:endParaRPr lang="en-US" sz="1800" b="0" i="0" u="none" strike="noStrike" dirty="0">
                        <a:solidFill>
                          <a:schemeClr val="bg1">
                            <a:lumMod val="9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General</a:t>
                      </a:r>
                    </a:p>
                  </a:txBody>
                  <a:tcPr marL="0" marR="0" marT="0" marB="0" anchor="b"/>
                </a:tc>
                <a:extLst>
                  <a:ext uri="{0D108BD9-81ED-4DB2-BD59-A6C34878D82A}">
                    <a16:rowId xmlns:a16="http://schemas.microsoft.com/office/drawing/2014/main" val="2510379715"/>
                  </a:ext>
                </a:extLst>
              </a:tr>
              <a:tr h="370840">
                <a:tc>
                  <a:txBody>
                    <a:bodyPr/>
                    <a:lstStyle/>
                    <a:p>
                      <a:pPr algn="l" fontAlgn="b"/>
                      <a:r>
                        <a:rPr lang="en-US" sz="1800" b="1" i="0" u="none" strike="noStrike" dirty="0">
                          <a:solidFill>
                            <a:srgbClr val="000000"/>
                          </a:solidFill>
                          <a:effectLst/>
                          <a:latin typeface="Calibri" panose="020F0502020204030204" pitchFamily="34" charset="0"/>
                        </a:rPr>
                        <a:t>Contract Tasks  are:</a:t>
                      </a:r>
                    </a:p>
                  </a:txBody>
                  <a:tcPr marL="0" marR="0" marT="0" marB="0" anchor="b"/>
                </a:tc>
                <a:tc>
                  <a:txBody>
                    <a:bodyPr/>
                    <a:lstStyle/>
                    <a:p>
                      <a:pPr algn="l" fontAlgn="b"/>
                      <a:r>
                        <a:rPr lang="en-US" sz="1800" b="0" i="0" u="none" strike="noStrike" dirty="0" smtClean="0">
                          <a:solidFill>
                            <a:srgbClr val="000000"/>
                          </a:solidFill>
                          <a:effectLst/>
                          <a:latin typeface="Baskerville Old Face" panose="02020602080505020303" pitchFamily="18" charset="0"/>
                        </a:rPr>
                        <a:t>Specified   </a:t>
                      </a:r>
                      <a:r>
                        <a:rPr lang="en-US" sz="1800" b="0" i="0" u="none" strike="noStrike" dirty="0" smtClean="0">
                          <a:solidFill>
                            <a:schemeClr val="bg1">
                              <a:lumMod val="75000"/>
                            </a:schemeClr>
                          </a:solidFill>
                          <a:effectLst/>
                          <a:latin typeface="Baskerville Old Face" panose="02020602080505020303" pitchFamily="18" charset="0"/>
                        </a:rPr>
                        <a:t>or</a:t>
                      </a:r>
                      <a:endParaRPr lang="en-US" sz="1800" b="0" i="0" u="none" strike="noStrike" dirty="0">
                        <a:solidFill>
                          <a:schemeClr val="bg1">
                            <a:lumMod val="7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Proposed/Negotiated</a:t>
                      </a:r>
                    </a:p>
                  </a:txBody>
                  <a:tcPr marL="0" marR="0" marT="0" marB="0" anchor="b"/>
                </a:tc>
                <a:extLst>
                  <a:ext uri="{0D108BD9-81ED-4DB2-BD59-A6C34878D82A}">
                    <a16:rowId xmlns:a16="http://schemas.microsoft.com/office/drawing/2014/main" val="686875295"/>
                  </a:ext>
                </a:extLst>
              </a:tr>
              <a:tr h="370840">
                <a:tc>
                  <a:txBody>
                    <a:bodyPr/>
                    <a:lstStyle/>
                    <a:p>
                      <a:pPr algn="l" fontAlgn="b"/>
                      <a:r>
                        <a:rPr lang="en-US" sz="1800" b="1" i="0" u="none" strike="noStrike" dirty="0">
                          <a:solidFill>
                            <a:srgbClr val="000000"/>
                          </a:solidFill>
                          <a:effectLst/>
                          <a:latin typeface="Calibri" panose="020F0502020204030204" pitchFamily="34" charset="0"/>
                        </a:rPr>
                        <a:t>Performance Approach  is:</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Less </a:t>
                      </a:r>
                      <a:r>
                        <a:rPr lang="en-US" sz="1800" b="0" i="0" u="none" strike="noStrike" dirty="0" smtClean="0">
                          <a:solidFill>
                            <a:srgbClr val="000000"/>
                          </a:solidFill>
                          <a:effectLst/>
                          <a:latin typeface="Baskerville Old Face" panose="02020602080505020303" pitchFamily="18" charset="0"/>
                        </a:rPr>
                        <a:t>important  </a:t>
                      </a:r>
                      <a:r>
                        <a:rPr lang="en-US" sz="1800" b="0" i="0" u="none" strike="noStrike" dirty="0" smtClean="0">
                          <a:solidFill>
                            <a:schemeClr val="bg1">
                              <a:lumMod val="85000"/>
                            </a:schemeClr>
                          </a:solidFill>
                          <a:effectLst/>
                          <a:latin typeface="Baskerville Old Face" panose="02020602080505020303" pitchFamily="18" charset="0"/>
                        </a:rPr>
                        <a:t>or</a:t>
                      </a:r>
                      <a:endParaRPr lang="en-US" sz="1800" b="0" i="0" u="none" strike="noStrike" dirty="0">
                        <a:solidFill>
                          <a:schemeClr val="bg1">
                            <a:lumMod val="8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More  Important</a:t>
                      </a:r>
                    </a:p>
                  </a:txBody>
                  <a:tcPr marL="0" marR="0" marT="0" marB="0" anchor="b"/>
                </a:tc>
                <a:extLst>
                  <a:ext uri="{0D108BD9-81ED-4DB2-BD59-A6C34878D82A}">
                    <a16:rowId xmlns:a16="http://schemas.microsoft.com/office/drawing/2014/main" val="3234289761"/>
                  </a:ext>
                </a:extLst>
              </a:tr>
              <a:tr h="370840">
                <a:tc>
                  <a:txBody>
                    <a:bodyPr/>
                    <a:lstStyle/>
                    <a:p>
                      <a:pPr algn="l" fontAlgn="b"/>
                      <a:r>
                        <a:rPr lang="en-US" sz="1800" b="1" i="0" u="none" strike="noStrike" dirty="0">
                          <a:solidFill>
                            <a:srgbClr val="000000"/>
                          </a:solidFill>
                          <a:effectLst/>
                          <a:latin typeface="Calibri" panose="020F0502020204030204" pitchFamily="34" charset="0"/>
                        </a:rPr>
                        <a:t>Particular vendor selections  are:</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Less </a:t>
                      </a:r>
                      <a:r>
                        <a:rPr lang="en-US" sz="1800" b="0" i="0" u="none" strike="noStrike" dirty="0" smtClean="0">
                          <a:solidFill>
                            <a:srgbClr val="000000"/>
                          </a:solidFill>
                          <a:effectLst/>
                          <a:latin typeface="Baskerville Old Face" panose="02020602080505020303" pitchFamily="18" charset="0"/>
                        </a:rPr>
                        <a:t>important   </a:t>
                      </a:r>
                      <a:r>
                        <a:rPr lang="en-US" sz="1800" b="0" i="0" u="none" strike="noStrike" dirty="0" smtClean="0">
                          <a:solidFill>
                            <a:schemeClr val="bg1">
                              <a:lumMod val="75000"/>
                            </a:schemeClr>
                          </a:solidFill>
                          <a:effectLst/>
                          <a:latin typeface="Baskerville Old Face" panose="02020602080505020303" pitchFamily="18" charset="0"/>
                        </a:rPr>
                        <a:t>or</a:t>
                      </a:r>
                      <a:endParaRPr lang="en-US" sz="1800" b="0" i="0" u="none" strike="noStrike" dirty="0">
                        <a:solidFill>
                          <a:schemeClr val="bg1">
                            <a:lumMod val="7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More  Important</a:t>
                      </a:r>
                    </a:p>
                  </a:txBody>
                  <a:tcPr marL="0" marR="0" marT="0" marB="0" anchor="b"/>
                </a:tc>
                <a:extLst>
                  <a:ext uri="{0D108BD9-81ED-4DB2-BD59-A6C34878D82A}">
                    <a16:rowId xmlns:a16="http://schemas.microsoft.com/office/drawing/2014/main" val="3120530237"/>
                  </a:ext>
                </a:extLst>
              </a:tr>
              <a:tr h="370840">
                <a:tc>
                  <a:txBody>
                    <a:bodyPr/>
                    <a:lstStyle/>
                    <a:p>
                      <a:pPr algn="l" fontAlgn="b"/>
                      <a:r>
                        <a:rPr lang="en-US" sz="1800" b="1" i="0" u="none" strike="noStrike" dirty="0">
                          <a:solidFill>
                            <a:srgbClr val="000000"/>
                          </a:solidFill>
                          <a:effectLst/>
                          <a:latin typeface="Calibri" panose="020F0502020204030204" pitchFamily="34" charset="0"/>
                        </a:rPr>
                        <a:t>Price/Cost vs. Qualitative factors -:</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Price/Cost</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Qualitative factors</a:t>
                      </a:r>
                    </a:p>
                  </a:txBody>
                  <a:tcPr marL="0" marR="0" marT="0" marB="0" anchor="b"/>
                </a:tc>
                <a:extLst>
                  <a:ext uri="{0D108BD9-81ED-4DB2-BD59-A6C34878D82A}">
                    <a16:rowId xmlns:a16="http://schemas.microsoft.com/office/drawing/2014/main" val="3458701773"/>
                  </a:ext>
                </a:extLst>
              </a:tr>
              <a:tr h="370840">
                <a:tc>
                  <a:txBody>
                    <a:bodyPr/>
                    <a:lstStyle/>
                    <a:p>
                      <a:pPr algn="l" fontAlgn="b"/>
                      <a:r>
                        <a:rPr lang="en-US" sz="1800" b="1" i="0" u="none" strike="noStrike" dirty="0">
                          <a:solidFill>
                            <a:srgbClr val="000000"/>
                          </a:solidFill>
                          <a:effectLst/>
                          <a:latin typeface="Calibri" panose="020F0502020204030204" pitchFamily="34" charset="0"/>
                        </a:rPr>
                        <a:t>Evaluation of Offerors  are:</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Minimal to </a:t>
                      </a:r>
                      <a:r>
                        <a:rPr lang="en-US" sz="1800" b="0" i="0" u="none" strike="noStrike" dirty="0" smtClean="0">
                          <a:solidFill>
                            <a:srgbClr val="000000"/>
                          </a:solidFill>
                          <a:effectLst/>
                          <a:latin typeface="Baskerville Old Face" panose="02020602080505020303" pitchFamily="18" charset="0"/>
                        </a:rPr>
                        <a:t>Routine    </a:t>
                      </a:r>
                      <a:r>
                        <a:rPr lang="en-US" sz="1800" b="0" i="0" u="none" strike="noStrike" dirty="0" smtClean="0">
                          <a:solidFill>
                            <a:schemeClr val="bg1">
                              <a:lumMod val="75000"/>
                            </a:schemeClr>
                          </a:solidFill>
                          <a:effectLst/>
                          <a:latin typeface="Baskerville Old Face" panose="02020602080505020303" pitchFamily="18" charset="0"/>
                        </a:rPr>
                        <a:t>or</a:t>
                      </a:r>
                      <a:endParaRPr lang="en-US" sz="1800" b="0" i="0" u="none" strike="noStrike" dirty="0">
                        <a:solidFill>
                          <a:schemeClr val="bg1">
                            <a:lumMod val="7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Extensive</a:t>
                      </a:r>
                    </a:p>
                  </a:txBody>
                  <a:tcPr marL="0" marR="0" marT="0" marB="0" anchor="b"/>
                </a:tc>
                <a:extLst>
                  <a:ext uri="{0D108BD9-81ED-4DB2-BD59-A6C34878D82A}">
                    <a16:rowId xmlns:a16="http://schemas.microsoft.com/office/drawing/2014/main" val="3652013149"/>
                  </a:ext>
                </a:extLst>
              </a:tr>
            </a:tbl>
          </a:graphicData>
        </a:graphic>
      </p:graphicFrame>
      <p:sp>
        <p:nvSpPr>
          <p:cNvPr id="8" name="TextBox 7"/>
          <p:cNvSpPr txBox="1"/>
          <p:nvPr/>
        </p:nvSpPr>
        <p:spPr>
          <a:xfrm>
            <a:off x="2984962" y="2077178"/>
            <a:ext cx="3389746" cy="461665"/>
          </a:xfrm>
          <a:prstGeom prst="rect">
            <a:avLst/>
          </a:prstGeom>
          <a:noFill/>
        </p:spPr>
        <p:txBody>
          <a:bodyPr wrap="square" rtlCol="0">
            <a:spAutoFit/>
          </a:bodyPr>
          <a:lstStyle/>
          <a:p>
            <a:r>
              <a:rPr lang="en-US" sz="2400" b="1" dirty="0" smtClean="0">
                <a:solidFill>
                  <a:srgbClr val="002060"/>
                </a:solidFill>
                <a:latin typeface="Times New Roman" panose="02020603050405020304" pitchFamily="18" charset="0"/>
                <a:cs typeface="Times New Roman" panose="02020603050405020304" pitchFamily="18" charset="0"/>
              </a:rPr>
              <a:t>Considerations</a:t>
            </a:r>
            <a:endParaRPr lang="en-US" sz="2400" b="1"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89891" y="2900065"/>
            <a:ext cx="4719782" cy="259588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828145" y="2900065"/>
            <a:ext cx="2475346" cy="259588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8303491" y="2780145"/>
            <a:ext cx="2050473" cy="2826328"/>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8303491" y="3347950"/>
            <a:ext cx="3629892" cy="1138773"/>
          </a:xfrm>
          <a:prstGeom prst="rect">
            <a:avLst/>
          </a:prstGeom>
          <a:noFill/>
        </p:spPr>
        <p:txBody>
          <a:bodyPr wrap="square" rtlCol="0">
            <a:spAutoFit/>
          </a:bodyPr>
          <a:lstStyle/>
          <a:p>
            <a:r>
              <a:rPr lang="en-US" sz="1700" b="1" u="sng"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Single Step Process</a:t>
            </a:r>
          </a:p>
          <a:p>
            <a:pPr marL="285750" indent="-285750">
              <a:buFont typeface="Wingdings" panose="05000000000000000000" pitchFamily="2" charset="2"/>
              <a:buChar char="§"/>
            </a:pPr>
            <a:r>
              <a:rPr lang="en-US" sz="17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Issue Solicitation</a:t>
            </a:r>
          </a:p>
          <a:p>
            <a:pPr marL="285750" indent="-285750">
              <a:buFont typeface="Wingdings" panose="05000000000000000000" pitchFamily="2" charset="2"/>
              <a:buChar char="§"/>
            </a:pPr>
            <a:r>
              <a:rPr lang="en-US" sz="17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Receive/Review Proposals</a:t>
            </a:r>
          </a:p>
          <a:p>
            <a:pPr marL="285750" indent="-285750">
              <a:buFont typeface="Wingdings" panose="05000000000000000000" pitchFamily="2" charset="2"/>
              <a:buChar char="§"/>
            </a:pPr>
            <a:r>
              <a:rPr lang="en-US" sz="17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Select Contractor</a:t>
            </a:r>
            <a:endParaRPr lang="en-US" sz="17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917867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493" y="966592"/>
            <a:ext cx="8596668" cy="655529"/>
          </a:xfrm>
        </p:spPr>
        <p:txBody>
          <a:bodyPr>
            <a:normAutofit/>
          </a:bodyPr>
          <a:lstStyle/>
          <a:p>
            <a:r>
              <a:rPr lang="en-US" dirty="0" smtClean="0">
                <a:solidFill>
                  <a:schemeClr val="bg2"/>
                </a:solidFill>
                <a:latin typeface="Times New Roman" panose="02020603050405020304" pitchFamily="18" charset="0"/>
                <a:cs typeface="Times New Roman" panose="02020603050405020304" pitchFamily="18" charset="0"/>
              </a:rPr>
              <a:t>Contact Information</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1"/>
          </p:nvPr>
        </p:nvSpPr>
        <p:spPr>
          <a:xfrm>
            <a:off x="519200" y="2309247"/>
            <a:ext cx="5422390" cy="3861769"/>
          </a:xfrm>
        </p:spPr>
        <p:txBody>
          <a:bodyPr>
            <a:normAutofit fontScale="92500" lnSpcReduction="10000"/>
          </a:bodyPr>
          <a:lstStyle/>
          <a:p>
            <a:pPr>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Kristie Galy, Program Manager</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hlinkClick r:id="rId2"/>
              </a:rPr>
              <a:t>Kristie.galy2@la.gov</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(225) 342-2800</a:t>
            </a:r>
          </a:p>
          <a:p>
            <a:pPr>
              <a:buFont typeface="Arial" panose="020B0604020202020204" pitchFamily="34" charset="0"/>
              <a:buChar char="•"/>
            </a:pPr>
            <a:endParaRPr lang="en-US"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Denease McGee, LCDBG Grant Representative</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hlinkClick r:id="rId3"/>
              </a:rPr>
              <a:t>Denease.mcgee2@la.gov</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(225) 342-7530</a:t>
            </a:r>
          </a:p>
          <a:p>
            <a:pPr>
              <a:buFont typeface="Arial" panose="020B0604020202020204" pitchFamily="34" charset="0"/>
              <a:buChar char="•"/>
            </a:pPr>
            <a:endParaRPr lang="en-US"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William Hall, CDBG Financial Analyst</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hlinkClick r:id="rId4"/>
              </a:rPr>
              <a:t>William.hall@la.gov</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(225) 219-3613</a:t>
            </a:r>
          </a:p>
          <a:p>
            <a:endParaRPr lang="en-US"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23534" y="2392585"/>
            <a:ext cx="3250504" cy="3012509"/>
          </a:xfrm>
          <a:prstGeom prst="rect">
            <a:avLst/>
          </a:prstGeom>
        </p:spPr>
      </p:pic>
    </p:spTree>
    <p:extLst>
      <p:ext uri="{BB962C8B-B14F-4D97-AF65-F5344CB8AC3E}">
        <p14:creationId xmlns:p14="http://schemas.microsoft.com/office/powerpoint/2010/main" val="3005002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latin typeface="Times New Roman" panose="02020603050405020304" pitchFamily="18" charset="0"/>
                <a:cs typeface="Times New Roman" panose="02020603050405020304" pitchFamily="18" charset="0"/>
              </a:rPr>
              <a:t>Procurement Planning: </a:t>
            </a:r>
            <a:r>
              <a:rPr lang="en-US" sz="2400" dirty="0">
                <a:solidFill>
                  <a:schemeClr val="bg2"/>
                </a:solidFill>
                <a:latin typeface="Times New Roman" panose="02020603050405020304" pitchFamily="18" charset="0"/>
                <a:cs typeface="Times New Roman" panose="02020603050405020304" pitchFamily="18" charset="0"/>
              </a:rPr>
              <a:t>C</a:t>
            </a:r>
            <a:r>
              <a:rPr lang="en-US" sz="2400" dirty="0" smtClean="0">
                <a:solidFill>
                  <a:schemeClr val="bg2"/>
                </a:solidFill>
                <a:latin typeface="Times New Roman" panose="02020603050405020304" pitchFamily="18" charset="0"/>
                <a:cs typeface="Times New Roman" panose="02020603050405020304" pitchFamily="18" charset="0"/>
              </a:rPr>
              <a:t>ompetitive </a:t>
            </a:r>
            <a:r>
              <a:rPr lang="en-US" sz="2400" dirty="0">
                <a:solidFill>
                  <a:schemeClr val="bg2"/>
                </a:solidFill>
                <a:latin typeface="Times New Roman" panose="02020603050405020304" pitchFamily="18" charset="0"/>
                <a:cs typeface="Times New Roman" panose="02020603050405020304" pitchFamily="18" charset="0"/>
              </a:rPr>
              <a:t>P</a:t>
            </a:r>
            <a:r>
              <a:rPr lang="en-US" sz="2400" dirty="0" smtClean="0">
                <a:solidFill>
                  <a:schemeClr val="bg2"/>
                </a:solidFill>
                <a:latin typeface="Times New Roman" panose="02020603050405020304" pitchFamily="18" charset="0"/>
                <a:cs typeface="Times New Roman" panose="02020603050405020304" pitchFamily="18" charset="0"/>
              </a:rPr>
              <a:t>roposal </a:t>
            </a:r>
            <a:r>
              <a:rPr lang="en-US" sz="2400" dirty="0">
                <a:solidFill>
                  <a:schemeClr val="bg2"/>
                </a:solidFill>
                <a:latin typeface="Times New Roman" panose="02020603050405020304" pitchFamily="18" charset="0"/>
                <a:cs typeface="Times New Roman" panose="02020603050405020304" pitchFamily="18" charset="0"/>
              </a:rPr>
              <a:t>P</a:t>
            </a:r>
            <a:r>
              <a:rPr lang="en-US" sz="2400" dirty="0" smtClean="0">
                <a:solidFill>
                  <a:schemeClr val="bg2"/>
                </a:solidFill>
                <a:latin typeface="Times New Roman" panose="02020603050405020304" pitchFamily="18" charset="0"/>
                <a:cs typeface="Times New Roman" panose="02020603050405020304" pitchFamily="18" charset="0"/>
              </a:rPr>
              <a:t>rocess</a:t>
            </a:r>
            <a:endParaRPr lang="en-US" sz="2400" dirty="0">
              <a:solidFill>
                <a:schemeClr val="bg2"/>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202491225"/>
              </p:ext>
            </p:extLst>
          </p:nvPr>
        </p:nvGraphicFramePr>
        <p:xfrm>
          <a:off x="1108363" y="2862503"/>
          <a:ext cx="9245601" cy="2595880"/>
        </p:xfrm>
        <a:graphic>
          <a:graphicData uri="http://schemas.openxmlformats.org/drawingml/2006/table">
            <a:tbl>
              <a:tblPr bandRow="1">
                <a:tableStyleId>{5C22544A-7EE6-4342-B048-85BDC9FD1C3A}</a:tableStyleId>
              </a:tblPr>
              <a:tblGrid>
                <a:gridCol w="4757215">
                  <a:extLst>
                    <a:ext uri="{9D8B030D-6E8A-4147-A177-3AD203B41FA5}">
                      <a16:colId xmlns:a16="http://schemas.microsoft.com/office/drawing/2014/main" val="363808500"/>
                    </a:ext>
                  </a:extLst>
                </a:gridCol>
                <a:gridCol w="2447149">
                  <a:extLst>
                    <a:ext uri="{9D8B030D-6E8A-4147-A177-3AD203B41FA5}">
                      <a16:colId xmlns:a16="http://schemas.microsoft.com/office/drawing/2014/main" val="1662756955"/>
                    </a:ext>
                  </a:extLst>
                </a:gridCol>
                <a:gridCol w="2041237">
                  <a:extLst>
                    <a:ext uri="{9D8B030D-6E8A-4147-A177-3AD203B41FA5}">
                      <a16:colId xmlns:a16="http://schemas.microsoft.com/office/drawing/2014/main" val="729577539"/>
                    </a:ext>
                  </a:extLst>
                </a:gridCol>
              </a:tblGrid>
              <a:tr h="370840">
                <a:tc>
                  <a:txBody>
                    <a:bodyPr/>
                    <a:lstStyle/>
                    <a:p>
                      <a:pPr algn="l" fontAlgn="b"/>
                      <a:r>
                        <a:rPr lang="en-US" sz="1800" b="1" i="0" u="none" strike="noStrike" dirty="0">
                          <a:solidFill>
                            <a:srgbClr val="000000"/>
                          </a:solidFill>
                          <a:effectLst/>
                          <a:latin typeface="Calibri" panose="020F0502020204030204" pitchFamily="34" charset="0"/>
                        </a:rPr>
                        <a:t>Requirements are:</a:t>
                      </a:r>
                    </a:p>
                  </a:txBody>
                  <a:tcPr marL="0" marR="0" marT="0" marB="0" anchor="b"/>
                </a:tc>
                <a:tc>
                  <a:txBody>
                    <a:bodyPr/>
                    <a:lstStyle/>
                    <a:p>
                      <a:pPr algn="l" fontAlgn="b"/>
                      <a:r>
                        <a:rPr lang="en-US" sz="1800" b="0" i="0" u="none" strike="noStrike" dirty="0" smtClean="0">
                          <a:solidFill>
                            <a:srgbClr val="000000"/>
                          </a:solidFill>
                          <a:effectLst/>
                          <a:latin typeface="Baskerville Old Face" panose="02020602080505020303" pitchFamily="18" charset="0"/>
                        </a:rPr>
                        <a:t>Repeat/Familiar    </a:t>
                      </a:r>
                      <a:r>
                        <a:rPr lang="en-US" sz="1800" b="0" i="0" u="none" strike="noStrike" dirty="0" smtClean="0">
                          <a:solidFill>
                            <a:schemeClr val="bg1">
                              <a:lumMod val="75000"/>
                            </a:schemeClr>
                          </a:solidFill>
                          <a:effectLst/>
                          <a:latin typeface="Baskerville Old Face" panose="02020602080505020303" pitchFamily="18" charset="0"/>
                        </a:rPr>
                        <a:t>or</a:t>
                      </a:r>
                      <a:endParaRPr lang="en-US" sz="1800" b="0" i="0" u="none" strike="noStrike" dirty="0">
                        <a:solidFill>
                          <a:schemeClr val="bg1">
                            <a:lumMod val="7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New/Unfamiliar</a:t>
                      </a:r>
                    </a:p>
                  </a:txBody>
                  <a:tcPr marL="0" marR="0" marT="0" marB="0" anchor="b"/>
                </a:tc>
                <a:extLst>
                  <a:ext uri="{0D108BD9-81ED-4DB2-BD59-A6C34878D82A}">
                    <a16:rowId xmlns:a16="http://schemas.microsoft.com/office/drawing/2014/main" val="210763754"/>
                  </a:ext>
                </a:extLst>
              </a:tr>
              <a:tr h="370840">
                <a:tc>
                  <a:txBody>
                    <a:bodyPr/>
                    <a:lstStyle/>
                    <a:p>
                      <a:pPr algn="l" fontAlgn="b"/>
                      <a:r>
                        <a:rPr lang="en-US" sz="1800" b="1" i="0" u="none" strike="noStrike" dirty="0">
                          <a:solidFill>
                            <a:srgbClr val="000000"/>
                          </a:solidFill>
                          <a:effectLst/>
                          <a:latin typeface="Calibri" panose="020F0502020204030204" pitchFamily="34" charset="0"/>
                        </a:rPr>
                        <a:t>Project Goals/Objectives are:</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Well </a:t>
                      </a:r>
                      <a:r>
                        <a:rPr lang="en-US" sz="1800" b="0" i="0" u="none" strike="noStrike" dirty="0" smtClean="0">
                          <a:solidFill>
                            <a:srgbClr val="000000"/>
                          </a:solidFill>
                          <a:effectLst/>
                          <a:latin typeface="Baskerville Old Face" panose="02020602080505020303" pitchFamily="18" charset="0"/>
                        </a:rPr>
                        <a:t>defined   </a:t>
                      </a:r>
                      <a:r>
                        <a:rPr lang="en-US" sz="1800" b="0" i="0" u="none" strike="noStrike" dirty="0" smtClean="0">
                          <a:solidFill>
                            <a:schemeClr val="bg1">
                              <a:lumMod val="95000"/>
                            </a:schemeClr>
                          </a:solidFill>
                          <a:effectLst/>
                          <a:latin typeface="Baskerville Old Face" panose="02020602080505020303" pitchFamily="18" charset="0"/>
                        </a:rPr>
                        <a:t>or</a:t>
                      </a:r>
                      <a:endParaRPr lang="en-US" sz="1800" b="0" i="0" u="none" strike="noStrike" dirty="0">
                        <a:solidFill>
                          <a:schemeClr val="bg1">
                            <a:lumMod val="9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General</a:t>
                      </a:r>
                    </a:p>
                  </a:txBody>
                  <a:tcPr marL="0" marR="0" marT="0" marB="0" anchor="b"/>
                </a:tc>
                <a:extLst>
                  <a:ext uri="{0D108BD9-81ED-4DB2-BD59-A6C34878D82A}">
                    <a16:rowId xmlns:a16="http://schemas.microsoft.com/office/drawing/2014/main" val="2510379715"/>
                  </a:ext>
                </a:extLst>
              </a:tr>
              <a:tr h="370840">
                <a:tc>
                  <a:txBody>
                    <a:bodyPr/>
                    <a:lstStyle/>
                    <a:p>
                      <a:pPr algn="l" fontAlgn="b"/>
                      <a:r>
                        <a:rPr lang="en-US" sz="1800" b="1" i="0" u="none" strike="noStrike" dirty="0">
                          <a:solidFill>
                            <a:srgbClr val="000000"/>
                          </a:solidFill>
                          <a:effectLst/>
                          <a:latin typeface="Calibri" panose="020F0502020204030204" pitchFamily="34" charset="0"/>
                        </a:rPr>
                        <a:t>Contract Tasks  are:</a:t>
                      </a:r>
                    </a:p>
                  </a:txBody>
                  <a:tcPr marL="0" marR="0" marT="0" marB="0" anchor="b"/>
                </a:tc>
                <a:tc>
                  <a:txBody>
                    <a:bodyPr/>
                    <a:lstStyle/>
                    <a:p>
                      <a:pPr algn="l" fontAlgn="b"/>
                      <a:r>
                        <a:rPr lang="en-US" sz="1800" b="0" i="0" u="none" strike="noStrike" dirty="0" smtClean="0">
                          <a:solidFill>
                            <a:srgbClr val="000000"/>
                          </a:solidFill>
                          <a:effectLst/>
                          <a:latin typeface="Baskerville Old Face" panose="02020602080505020303" pitchFamily="18" charset="0"/>
                        </a:rPr>
                        <a:t>Specified   </a:t>
                      </a:r>
                      <a:r>
                        <a:rPr lang="en-US" sz="1800" b="0" i="0" u="none" strike="noStrike" dirty="0" smtClean="0">
                          <a:solidFill>
                            <a:schemeClr val="bg1">
                              <a:lumMod val="75000"/>
                            </a:schemeClr>
                          </a:solidFill>
                          <a:effectLst/>
                          <a:latin typeface="Baskerville Old Face" panose="02020602080505020303" pitchFamily="18" charset="0"/>
                        </a:rPr>
                        <a:t>or</a:t>
                      </a:r>
                      <a:endParaRPr lang="en-US" sz="1800" b="0" i="0" u="none" strike="noStrike" dirty="0">
                        <a:solidFill>
                          <a:schemeClr val="bg1">
                            <a:lumMod val="7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Proposed/Negotiated</a:t>
                      </a:r>
                    </a:p>
                  </a:txBody>
                  <a:tcPr marL="0" marR="0" marT="0" marB="0" anchor="b"/>
                </a:tc>
                <a:extLst>
                  <a:ext uri="{0D108BD9-81ED-4DB2-BD59-A6C34878D82A}">
                    <a16:rowId xmlns:a16="http://schemas.microsoft.com/office/drawing/2014/main" val="686875295"/>
                  </a:ext>
                </a:extLst>
              </a:tr>
              <a:tr h="370840">
                <a:tc>
                  <a:txBody>
                    <a:bodyPr/>
                    <a:lstStyle/>
                    <a:p>
                      <a:pPr algn="l" fontAlgn="b"/>
                      <a:r>
                        <a:rPr lang="en-US" sz="1800" b="1" i="0" u="none" strike="noStrike" dirty="0">
                          <a:solidFill>
                            <a:srgbClr val="000000"/>
                          </a:solidFill>
                          <a:effectLst/>
                          <a:latin typeface="Calibri" panose="020F0502020204030204" pitchFamily="34" charset="0"/>
                        </a:rPr>
                        <a:t>Performance Approach  is:</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Less </a:t>
                      </a:r>
                      <a:r>
                        <a:rPr lang="en-US" sz="1800" b="0" i="0" u="none" strike="noStrike" dirty="0" smtClean="0">
                          <a:solidFill>
                            <a:srgbClr val="000000"/>
                          </a:solidFill>
                          <a:effectLst/>
                          <a:latin typeface="Baskerville Old Face" panose="02020602080505020303" pitchFamily="18" charset="0"/>
                        </a:rPr>
                        <a:t>important  </a:t>
                      </a:r>
                      <a:r>
                        <a:rPr lang="en-US" sz="1800" b="0" i="0" u="none" strike="noStrike" dirty="0" smtClean="0">
                          <a:solidFill>
                            <a:schemeClr val="bg1">
                              <a:lumMod val="85000"/>
                            </a:schemeClr>
                          </a:solidFill>
                          <a:effectLst/>
                          <a:latin typeface="Baskerville Old Face" panose="02020602080505020303" pitchFamily="18" charset="0"/>
                        </a:rPr>
                        <a:t>or</a:t>
                      </a:r>
                      <a:endParaRPr lang="en-US" sz="1800" b="0" i="0" u="none" strike="noStrike" dirty="0">
                        <a:solidFill>
                          <a:schemeClr val="bg1">
                            <a:lumMod val="8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More  Important</a:t>
                      </a:r>
                    </a:p>
                  </a:txBody>
                  <a:tcPr marL="0" marR="0" marT="0" marB="0" anchor="b"/>
                </a:tc>
                <a:extLst>
                  <a:ext uri="{0D108BD9-81ED-4DB2-BD59-A6C34878D82A}">
                    <a16:rowId xmlns:a16="http://schemas.microsoft.com/office/drawing/2014/main" val="3234289761"/>
                  </a:ext>
                </a:extLst>
              </a:tr>
              <a:tr h="370840">
                <a:tc>
                  <a:txBody>
                    <a:bodyPr/>
                    <a:lstStyle/>
                    <a:p>
                      <a:pPr algn="l" fontAlgn="b"/>
                      <a:r>
                        <a:rPr lang="en-US" sz="1800" b="1" i="0" u="none" strike="noStrike" dirty="0">
                          <a:solidFill>
                            <a:srgbClr val="000000"/>
                          </a:solidFill>
                          <a:effectLst/>
                          <a:latin typeface="Calibri" panose="020F0502020204030204" pitchFamily="34" charset="0"/>
                        </a:rPr>
                        <a:t>Particular vendor selections  are:</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Less </a:t>
                      </a:r>
                      <a:r>
                        <a:rPr lang="en-US" sz="1800" b="0" i="0" u="none" strike="noStrike" dirty="0" smtClean="0">
                          <a:solidFill>
                            <a:srgbClr val="000000"/>
                          </a:solidFill>
                          <a:effectLst/>
                          <a:latin typeface="Baskerville Old Face" panose="02020602080505020303" pitchFamily="18" charset="0"/>
                        </a:rPr>
                        <a:t>important   </a:t>
                      </a:r>
                      <a:r>
                        <a:rPr lang="en-US" sz="1800" b="0" i="0" u="none" strike="noStrike" dirty="0" smtClean="0">
                          <a:solidFill>
                            <a:schemeClr val="bg1">
                              <a:lumMod val="75000"/>
                            </a:schemeClr>
                          </a:solidFill>
                          <a:effectLst/>
                          <a:latin typeface="Baskerville Old Face" panose="02020602080505020303" pitchFamily="18" charset="0"/>
                        </a:rPr>
                        <a:t>or</a:t>
                      </a:r>
                      <a:endParaRPr lang="en-US" sz="1800" b="0" i="0" u="none" strike="noStrike" dirty="0">
                        <a:solidFill>
                          <a:schemeClr val="bg1">
                            <a:lumMod val="7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More  Important</a:t>
                      </a:r>
                    </a:p>
                  </a:txBody>
                  <a:tcPr marL="0" marR="0" marT="0" marB="0" anchor="b"/>
                </a:tc>
                <a:extLst>
                  <a:ext uri="{0D108BD9-81ED-4DB2-BD59-A6C34878D82A}">
                    <a16:rowId xmlns:a16="http://schemas.microsoft.com/office/drawing/2014/main" val="3120530237"/>
                  </a:ext>
                </a:extLst>
              </a:tr>
              <a:tr h="370840">
                <a:tc>
                  <a:txBody>
                    <a:bodyPr/>
                    <a:lstStyle/>
                    <a:p>
                      <a:pPr algn="l" fontAlgn="b"/>
                      <a:r>
                        <a:rPr lang="en-US" sz="1800" b="1" i="0" u="none" strike="noStrike" dirty="0">
                          <a:solidFill>
                            <a:srgbClr val="000000"/>
                          </a:solidFill>
                          <a:effectLst/>
                          <a:latin typeface="Calibri" panose="020F0502020204030204" pitchFamily="34" charset="0"/>
                        </a:rPr>
                        <a:t>Price/Cost vs. Qualitative factors -:</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Price/Cost</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Qualitative factors</a:t>
                      </a:r>
                    </a:p>
                  </a:txBody>
                  <a:tcPr marL="0" marR="0" marT="0" marB="0" anchor="b"/>
                </a:tc>
                <a:extLst>
                  <a:ext uri="{0D108BD9-81ED-4DB2-BD59-A6C34878D82A}">
                    <a16:rowId xmlns:a16="http://schemas.microsoft.com/office/drawing/2014/main" val="3458701773"/>
                  </a:ext>
                </a:extLst>
              </a:tr>
              <a:tr h="370840">
                <a:tc>
                  <a:txBody>
                    <a:bodyPr/>
                    <a:lstStyle/>
                    <a:p>
                      <a:pPr algn="l" fontAlgn="b"/>
                      <a:r>
                        <a:rPr lang="en-US" sz="1800" b="1" i="0" u="none" strike="noStrike" dirty="0">
                          <a:solidFill>
                            <a:srgbClr val="000000"/>
                          </a:solidFill>
                          <a:effectLst/>
                          <a:latin typeface="Calibri" panose="020F0502020204030204" pitchFamily="34" charset="0"/>
                        </a:rPr>
                        <a:t>Evaluation of Offerors  are:</a:t>
                      </a: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Minimal to </a:t>
                      </a:r>
                      <a:r>
                        <a:rPr lang="en-US" sz="1800" b="0" i="0" u="none" strike="noStrike" dirty="0" smtClean="0">
                          <a:solidFill>
                            <a:srgbClr val="000000"/>
                          </a:solidFill>
                          <a:effectLst/>
                          <a:latin typeface="Baskerville Old Face" panose="02020602080505020303" pitchFamily="18" charset="0"/>
                        </a:rPr>
                        <a:t>Routine    </a:t>
                      </a:r>
                      <a:r>
                        <a:rPr lang="en-US" sz="1800" b="0" i="0" u="none" strike="noStrike" dirty="0" smtClean="0">
                          <a:solidFill>
                            <a:schemeClr val="bg1">
                              <a:lumMod val="75000"/>
                            </a:schemeClr>
                          </a:solidFill>
                          <a:effectLst/>
                          <a:latin typeface="Baskerville Old Face" panose="02020602080505020303" pitchFamily="18" charset="0"/>
                        </a:rPr>
                        <a:t>or</a:t>
                      </a:r>
                      <a:endParaRPr lang="en-US" sz="1800" b="0" i="0" u="none" strike="noStrike" dirty="0">
                        <a:solidFill>
                          <a:schemeClr val="bg1">
                            <a:lumMod val="75000"/>
                          </a:schemeClr>
                        </a:solidFill>
                        <a:effectLst/>
                        <a:latin typeface="Baskerville Old Face" panose="02020602080505020303" pitchFamily="18" charset="0"/>
                      </a:endParaRPr>
                    </a:p>
                  </a:txBody>
                  <a:tcPr marL="0" marR="0" marT="0" marB="0" anchor="b"/>
                </a:tc>
                <a:tc>
                  <a:txBody>
                    <a:bodyPr/>
                    <a:lstStyle/>
                    <a:p>
                      <a:pPr algn="l" fontAlgn="b"/>
                      <a:r>
                        <a:rPr lang="en-US" sz="1800" b="0" i="0" u="none" strike="noStrike" dirty="0">
                          <a:solidFill>
                            <a:srgbClr val="000000"/>
                          </a:solidFill>
                          <a:effectLst/>
                          <a:latin typeface="Baskerville Old Face" panose="02020602080505020303" pitchFamily="18" charset="0"/>
                        </a:rPr>
                        <a:t>Extensive</a:t>
                      </a:r>
                    </a:p>
                  </a:txBody>
                  <a:tcPr marL="0" marR="0" marT="0" marB="0" anchor="b"/>
                </a:tc>
                <a:extLst>
                  <a:ext uri="{0D108BD9-81ED-4DB2-BD59-A6C34878D82A}">
                    <a16:rowId xmlns:a16="http://schemas.microsoft.com/office/drawing/2014/main" val="3652013149"/>
                  </a:ext>
                </a:extLst>
              </a:tr>
            </a:tbl>
          </a:graphicData>
        </a:graphic>
      </p:graphicFrame>
      <p:sp>
        <p:nvSpPr>
          <p:cNvPr id="8" name="TextBox 7"/>
          <p:cNvSpPr txBox="1"/>
          <p:nvPr/>
        </p:nvSpPr>
        <p:spPr>
          <a:xfrm>
            <a:off x="4133272" y="1924392"/>
            <a:ext cx="3389746" cy="461665"/>
          </a:xfrm>
          <a:prstGeom prst="rect">
            <a:avLst/>
          </a:prstGeom>
          <a:noFill/>
        </p:spPr>
        <p:txBody>
          <a:bodyPr wrap="square" rtlCol="0">
            <a:spAutoFit/>
          </a:bodyPr>
          <a:lstStyle/>
          <a:p>
            <a:r>
              <a:rPr lang="en-US" sz="2400" b="1" dirty="0" smtClean="0">
                <a:solidFill>
                  <a:srgbClr val="002060"/>
                </a:solidFill>
                <a:latin typeface="Times New Roman" panose="02020603050405020304" pitchFamily="18" charset="0"/>
                <a:cs typeface="Times New Roman" panose="02020603050405020304" pitchFamily="18" charset="0"/>
              </a:rPr>
              <a:t>Considerations</a:t>
            </a:r>
            <a:endParaRPr lang="en-US" sz="2400" b="1"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89891" y="2900065"/>
            <a:ext cx="4719782" cy="259588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828145" y="2900065"/>
            <a:ext cx="2475346" cy="259588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4655127" y="2866550"/>
            <a:ext cx="3648364" cy="2826328"/>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4753688" y="2851482"/>
            <a:ext cx="3528292" cy="1923604"/>
          </a:xfrm>
          <a:prstGeom prst="rect">
            <a:avLst/>
          </a:prstGeom>
          <a:noFill/>
        </p:spPr>
        <p:txBody>
          <a:bodyPr wrap="square" rtlCol="0">
            <a:spAutoFit/>
          </a:bodyPr>
          <a:lstStyle/>
          <a:p>
            <a:r>
              <a:rPr lang="en-US" sz="1700" b="1" u="sng"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Two Step Process:</a:t>
            </a:r>
          </a:p>
          <a:p>
            <a:pPr marL="285750" indent="-285750">
              <a:buFont typeface="Wingdings" panose="05000000000000000000" pitchFamily="2" charset="2"/>
              <a:buChar char="§"/>
            </a:pPr>
            <a:r>
              <a:rPr lang="en-US" sz="17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Issue Solicitation</a:t>
            </a:r>
          </a:p>
          <a:p>
            <a:pPr marL="285750" indent="-285750">
              <a:buFont typeface="Wingdings" panose="05000000000000000000" pitchFamily="2" charset="2"/>
              <a:buChar char="§"/>
            </a:pPr>
            <a:r>
              <a:rPr lang="en-US" sz="17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Receive/Review Proposals</a:t>
            </a:r>
          </a:p>
          <a:p>
            <a:pPr marL="285750" indent="-285750">
              <a:buFont typeface="Wingdings" panose="05000000000000000000" pitchFamily="2" charset="2"/>
              <a:buChar char="§"/>
            </a:pPr>
            <a:r>
              <a:rPr lang="en-US" sz="17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Determine Qualified</a:t>
            </a:r>
          </a:p>
          <a:p>
            <a:pPr marL="285750" indent="-285750">
              <a:buFont typeface="Wingdings" panose="05000000000000000000" pitchFamily="2" charset="2"/>
              <a:buChar char="§"/>
            </a:pPr>
            <a:r>
              <a:rPr lang="en-US" sz="17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en-US" sz="17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Determine most advantageous</a:t>
            </a:r>
            <a:endParaRPr lang="en-US" sz="17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buFont typeface="Wingdings" panose="05000000000000000000" pitchFamily="2" charset="2"/>
              <a:buChar char="§"/>
            </a:pPr>
            <a:r>
              <a:rPr lang="en-US" sz="17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RE-evaluate listed offers</a:t>
            </a:r>
          </a:p>
          <a:p>
            <a:pPr marL="285750" indent="-285750">
              <a:buFont typeface="Wingdings" panose="05000000000000000000" pitchFamily="2" charset="2"/>
              <a:buChar char="§"/>
            </a:pPr>
            <a:r>
              <a:rPr lang="en-US" sz="17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en-US" sz="1700" b="1" dirty="0" smtClean="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Choose best approach</a:t>
            </a:r>
            <a:r>
              <a:rPr lang="en-US" sz="1600" b="1" dirty="0" smtClean="0">
                <a:solidFill>
                  <a:srgbClr val="FF0000"/>
                </a:solidFill>
                <a:latin typeface="Verdana" panose="020B0604030504040204" pitchFamily="34" charset="0"/>
                <a:ea typeface="Verdana" panose="020B0604030504040204" pitchFamily="34" charset="0"/>
              </a:rPr>
              <a:t>   </a:t>
            </a:r>
            <a:endParaRPr lang="en-US" sz="1600" b="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04328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276" y="894202"/>
            <a:ext cx="8596668" cy="768263"/>
          </a:xfrm>
        </p:spPr>
        <p:txBody>
          <a:bodyPr>
            <a:noAutofit/>
          </a:bodyPr>
          <a:lstStyle/>
          <a:p>
            <a:r>
              <a:rPr lang="en-US" sz="2000" dirty="0" smtClean="0">
                <a:solidFill>
                  <a:schemeClr val="bg2"/>
                </a:solidFill>
                <a:latin typeface="Times New Roman" panose="02020603050405020304" pitchFamily="18" charset="0"/>
                <a:cs typeface="Times New Roman" panose="02020603050405020304" pitchFamily="18" charset="0"/>
              </a:rPr>
              <a:t>Procurement planning: </a:t>
            </a:r>
            <a:r>
              <a:rPr lang="en-US" sz="2000" dirty="0">
                <a:solidFill>
                  <a:schemeClr val="bg2"/>
                </a:solidFill>
                <a:latin typeface="Times New Roman" panose="02020603050405020304" pitchFamily="18" charset="0"/>
                <a:cs typeface="Times New Roman" panose="02020603050405020304" pitchFamily="18" charset="0"/>
              </a:rPr>
              <a:t>C</a:t>
            </a:r>
            <a:r>
              <a:rPr lang="en-US" sz="2000" dirty="0" smtClean="0">
                <a:solidFill>
                  <a:schemeClr val="bg2"/>
                </a:solidFill>
                <a:latin typeface="Times New Roman" panose="02020603050405020304" pitchFamily="18" charset="0"/>
                <a:cs typeface="Times New Roman" panose="02020603050405020304" pitchFamily="18" charset="0"/>
              </a:rPr>
              <a:t>ompetitive Proposal Process</a:t>
            </a:r>
            <a:endParaRPr lang="en-US" sz="2000" dirty="0">
              <a:solidFill>
                <a:schemeClr val="bg2"/>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137160" y="1821896"/>
            <a:ext cx="2974109" cy="461665"/>
          </a:xfrm>
          <a:prstGeom prst="rect">
            <a:avLst/>
          </a:prstGeom>
          <a:noFill/>
        </p:spPr>
        <p:txBody>
          <a:bodyPr wrap="square" rtlCol="0">
            <a:spAutoFit/>
          </a:bodyPr>
          <a:lstStyle/>
          <a:p>
            <a:r>
              <a:rPr lang="en-US" sz="2400" b="1" dirty="0" smtClean="0">
                <a:solidFill>
                  <a:srgbClr val="002060"/>
                </a:solidFill>
                <a:latin typeface="Times New Roman" panose="02020603050405020304" pitchFamily="18" charset="0"/>
                <a:cs typeface="Times New Roman" panose="02020603050405020304" pitchFamily="18" charset="0"/>
              </a:rPr>
              <a:t>One Step Events:</a:t>
            </a:r>
            <a:endParaRPr lang="en-US" sz="24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204255909"/>
              </p:ext>
            </p:extLst>
          </p:nvPr>
        </p:nvGraphicFramePr>
        <p:xfrm>
          <a:off x="2378902" y="2403171"/>
          <a:ext cx="2567708" cy="3657600"/>
        </p:xfrm>
        <a:graphic>
          <a:graphicData uri="http://schemas.openxmlformats.org/drawingml/2006/table">
            <a:tbl>
              <a:tblPr bandRow="1">
                <a:tableStyleId>{5C22544A-7EE6-4342-B048-85BDC9FD1C3A}</a:tableStyleId>
              </a:tblPr>
              <a:tblGrid>
                <a:gridCol w="2567708">
                  <a:extLst>
                    <a:ext uri="{9D8B030D-6E8A-4147-A177-3AD203B41FA5}">
                      <a16:colId xmlns:a16="http://schemas.microsoft.com/office/drawing/2014/main" val="3369875994"/>
                    </a:ext>
                  </a:extLst>
                </a:gridCol>
              </a:tblGrid>
              <a:tr h="323626">
                <a:tc>
                  <a:txBody>
                    <a:bodyPr/>
                    <a:lstStyle/>
                    <a:p>
                      <a:r>
                        <a:rPr lang="en-US" dirty="0" smtClean="0"/>
                        <a:t>Issue RFP/RFQ</a:t>
                      </a:r>
                      <a:endParaRPr lang="en-US" dirty="0"/>
                    </a:p>
                  </a:txBody>
                  <a:tcPr/>
                </a:tc>
                <a:extLst>
                  <a:ext uri="{0D108BD9-81ED-4DB2-BD59-A6C34878D82A}">
                    <a16:rowId xmlns:a16="http://schemas.microsoft.com/office/drawing/2014/main" val="2519055738"/>
                  </a:ext>
                </a:extLst>
              </a:tr>
              <a:tr h="323626">
                <a:tc>
                  <a:txBody>
                    <a:bodyPr/>
                    <a:lstStyle/>
                    <a:p>
                      <a:r>
                        <a:rPr lang="en-US" dirty="0" smtClean="0"/>
                        <a:t>Receive Proposals</a:t>
                      </a:r>
                      <a:endParaRPr lang="en-US" dirty="0"/>
                    </a:p>
                  </a:txBody>
                  <a:tcPr/>
                </a:tc>
                <a:extLst>
                  <a:ext uri="{0D108BD9-81ED-4DB2-BD59-A6C34878D82A}">
                    <a16:rowId xmlns:a16="http://schemas.microsoft.com/office/drawing/2014/main" val="128817094"/>
                  </a:ext>
                </a:extLst>
              </a:tr>
              <a:tr h="323626">
                <a:tc>
                  <a:txBody>
                    <a:bodyPr/>
                    <a:lstStyle/>
                    <a:p>
                      <a:r>
                        <a:rPr lang="en-US" dirty="0" smtClean="0"/>
                        <a:t>Review</a:t>
                      </a:r>
                      <a:endParaRPr lang="en-US" dirty="0"/>
                    </a:p>
                  </a:txBody>
                  <a:tcPr/>
                </a:tc>
                <a:extLst>
                  <a:ext uri="{0D108BD9-81ED-4DB2-BD59-A6C34878D82A}">
                    <a16:rowId xmlns:a16="http://schemas.microsoft.com/office/drawing/2014/main" val="2855566786"/>
                  </a:ext>
                </a:extLst>
              </a:tr>
              <a:tr h="323626">
                <a:tc>
                  <a:txBody>
                    <a:bodyPr/>
                    <a:lstStyle/>
                    <a:p>
                      <a:r>
                        <a:rPr lang="en-US" dirty="0" smtClean="0"/>
                        <a:t>Compare/Evaluate</a:t>
                      </a:r>
                      <a:endParaRPr lang="en-US" dirty="0"/>
                    </a:p>
                  </a:txBody>
                  <a:tcPr/>
                </a:tc>
                <a:extLst>
                  <a:ext uri="{0D108BD9-81ED-4DB2-BD59-A6C34878D82A}">
                    <a16:rowId xmlns:a16="http://schemas.microsoft.com/office/drawing/2014/main" val="578335499"/>
                  </a:ext>
                </a:extLst>
              </a:tr>
              <a:tr h="323626">
                <a:tc>
                  <a:txBody>
                    <a:bodyPr/>
                    <a:lstStyle/>
                    <a:p>
                      <a:r>
                        <a:rPr lang="en-US" dirty="0" smtClean="0"/>
                        <a:t>Score</a:t>
                      </a:r>
                      <a:endParaRPr lang="en-US" dirty="0"/>
                    </a:p>
                  </a:txBody>
                  <a:tcPr/>
                </a:tc>
                <a:extLst>
                  <a:ext uri="{0D108BD9-81ED-4DB2-BD59-A6C34878D82A}">
                    <a16:rowId xmlns:a16="http://schemas.microsoft.com/office/drawing/2014/main" val="1353248050"/>
                  </a:ext>
                </a:extLst>
              </a:tr>
              <a:tr h="323626">
                <a:tc>
                  <a:txBody>
                    <a:bodyPr/>
                    <a:lstStyle/>
                    <a:p>
                      <a:r>
                        <a:rPr lang="en-US" dirty="0" smtClean="0"/>
                        <a:t>Rank</a:t>
                      </a:r>
                      <a:endParaRPr lang="en-US" dirty="0"/>
                    </a:p>
                  </a:txBody>
                  <a:tcPr/>
                </a:tc>
                <a:extLst>
                  <a:ext uri="{0D108BD9-81ED-4DB2-BD59-A6C34878D82A}">
                    <a16:rowId xmlns:a16="http://schemas.microsoft.com/office/drawing/2014/main" val="3402250054"/>
                  </a:ext>
                </a:extLst>
              </a:tr>
              <a:tr h="323626">
                <a:tc>
                  <a:txBody>
                    <a:bodyPr/>
                    <a:lstStyle/>
                    <a:p>
                      <a:r>
                        <a:rPr lang="en-US" dirty="0" smtClean="0"/>
                        <a:t>Select</a:t>
                      </a:r>
                      <a:endParaRPr lang="en-US" dirty="0"/>
                    </a:p>
                  </a:txBody>
                  <a:tcPr/>
                </a:tc>
                <a:extLst>
                  <a:ext uri="{0D108BD9-81ED-4DB2-BD59-A6C34878D82A}">
                    <a16:rowId xmlns:a16="http://schemas.microsoft.com/office/drawing/2014/main" val="2925927951"/>
                  </a:ext>
                </a:extLst>
              </a:tr>
              <a:tr h="323626">
                <a:tc>
                  <a:txBody>
                    <a:bodyPr/>
                    <a:lstStyle/>
                    <a:p>
                      <a:r>
                        <a:rPr lang="en-US" dirty="0" smtClean="0"/>
                        <a:t>Document Selection</a:t>
                      </a:r>
                      <a:endParaRPr lang="en-US" dirty="0"/>
                    </a:p>
                  </a:txBody>
                  <a:tcPr/>
                </a:tc>
                <a:extLst>
                  <a:ext uri="{0D108BD9-81ED-4DB2-BD59-A6C34878D82A}">
                    <a16:rowId xmlns:a16="http://schemas.microsoft.com/office/drawing/2014/main" val="470969182"/>
                  </a:ext>
                </a:extLst>
              </a:tr>
              <a:tr h="323626">
                <a:tc>
                  <a:txBody>
                    <a:bodyPr/>
                    <a:lstStyle/>
                    <a:p>
                      <a:r>
                        <a:rPr lang="en-US" dirty="0" smtClean="0"/>
                        <a:t>Award</a:t>
                      </a:r>
                      <a:endParaRPr lang="en-US" dirty="0"/>
                    </a:p>
                  </a:txBody>
                  <a:tcPr/>
                </a:tc>
                <a:extLst>
                  <a:ext uri="{0D108BD9-81ED-4DB2-BD59-A6C34878D82A}">
                    <a16:rowId xmlns:a16="http://schemas.microsoft.com/office/drawing/2014/main" val="3973017733"/>
                  </a:ext>
                </a:extLst>
              </a:tr>
              <a:tr h="323626">
                <a:tc>
                  <a:txBody>
                    <a:bodyPr/>
                    <a:lstStyle/>
                    <a:p>
                      <a:r>
                        <a:rPr lang="en-US" dirty="0" smtClean="0"/>
                        <a:t>Debrief Unsuccessful</a:t>
                      </a:r>
                      <a:endParaRPr lang="en-US" dirty="0"/>
                    </a:p>
                  </a:txBody>
                  <a:tcPr/>
                </a:tc>
                <a:extLst>
                  <a:ext uri="{0D108BD9-81ED-4DB2-BD59-A6C34878D82A}">
                    <a16:rowId xmlns:a16="http://schemas.microsoft.com/office/drawing/2014/main" val="224529918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51864004"/>
              </p:ext>
            </p:extLst>
          </p:nvPr>
        </p:nvGraphicFramePr>
        <p:xfrm>
          <a:off x="7587291" y="2026224"/>
          <a:ext cx="3435927" cy="4754880"/>
        </p:xfrm>
        <a:graphic>
          <a:graphicData uri="http://schemas.openxmlformats.org/drawingml/2006/table">
            <a:tbl>
              <a:tblPr bandRow="1">
                <a:tableStyleId>{5C22544A-7EE6-4342-B048-85BDC9FD1C3A}</a:tableStyleId>
              </a:tblPr>
              <a:tblGrid>
                <a:gridCol w="3435927">
                  <a:extLst>
                    <a:ext uri="{9D8B030D-6E8A-4147-A177-3AD203B41FA5}">
                      <a16:colId xmlns:a16="http://schemas.microsoft.com/office/drawing/2014/main" val="3047471013"/>
                    </a:ext>
                  </a:extLst>
                </a:gridCol>
              </a:tblGrid>
              <a:tr h="0">
                <a:tc>
                  <a:txBody>
                    <a:bodyPr/>
                    <a:lstStyle/>
                    <a:p>
                      <a:r>
                        <a:rPr lang="en-US" dirty="0" smtClean="0"/>
                        <a:t>Issue RFP/RFQ</a:t>
                      </a:r>
                      <a:endParaRPr lang="en-US" dirty="0"/>
                    </a:p>
                  </a:txBody>
                  <a:tcPr/>
                </a:tc>
                <a:extLst>
                  <a:ext uri="{0D108BD9-81ED-4DB2-BD59-A6C34878D82A}">
                    <a16:rowId xmlns:a16="http://schemas.microsoft.com/office/drawing/2014/main" val="2721434952"/>
                  </a:ext>
                </a:extLst>
              </a:tr>
              <a:tr h="297417">
                <a:tc>
                  <a:txBody>
                    <a:bodyPr/>
                    <a:lstStyle/>
                    <a:p>
                      <a:r>
                        <a:rPr lang="en-US" dirty="0" smtClean="0"/>
                        <a:t>Conduct pre proposal conference</a:t>
                      </a:r>
                      <a:endParaRPr lang="en-US" dirty="0"/>
                    </a:p>
                  </a:txBody>
                  <a:tcPr/>
                </a:tc>
                <a:extLst>
                  <a:ext uri="{0D108BD9-81ED-4DB2-BD59-A6C34878D82A}">
                    <a16:rowId xmlns:a16="http://schemas.microsoft.com/office/drawing/2014/main" val="2473089866"/>
                  </a:ext>
                </a:extLst>
              </a:tr>
              <a:tr h="297417">
                <a:tc>
                  <a:txBody>
                    <a:bodyPr/>
                    <a:lstStyle/>
                    <a:p>
                      <a:r>
                        <a:rPr lang="en-US" dirty="0" smtClean="0"/>
                        <a:t>Receive Proposals</a:t>
                      </a:r>
                      <a:endParaRPr lang="en-US" dirty="0"/>
                    </a:p>
                  </a:txBody>
                  <a:tcPr/>
                </a:tc>
                <a:extLst>
                  <a:ext uri="{0D108BD9-81ED-4DB2-BD59-A6C34878D82A}">
                    <a16:rowId xmlns:a16="http://schemas.microsoft.com/office/drawing/2014/main" val="2447777217"/>
                  </a:ext>
                </a:extLst>
              </a:tr>
              <a:tr h="297417">
                <a:tc>
                  <a:txBody>
                    <a:bodyPr/>
                    <a:lstStyle/>
                    <a:p>
                      <a:r>
                        <a:rPr lang="en-US" dirty="0" smtClean="0"/>
                        <a:t>Review  all proposals</a:t>
                      </a:r>
                      <a:endParaRPr lang="en-US" dirty="0"/>
                    </a:p>
                  </a:txBody>
                  <a:tcPr/>
                </a:tc>
                <a:extLst>
                  <a:ext uri="{0D108BD9-81ED-4DB2-BD59-A6C34878D82A}">
                    <a16:rowId xmlns:a16="http://schemas.microsoft.com/office/drawing/2014/main" val="2448254104"/>
                  </a:ext>
                </a:extLst>
              </a:tr>
              <a:tr h="297417">
                <a:tc>
                  <a:txBody>
                    <a:bodyPr/>
                    <a:lstStyle/>
                    <a:p>
                      <a:r>
                        <a:rPr lang="en-US" dirty="0" smtClean="0"/>
                        <a:t>Initially evaluate all proposals</a:t>
                      </a:r>
                      <a:endParaRPr lang="en-US" dirty="0"/>
                    </a:p>
                  </a:txBody>
                  <a:tcPr/>
                </a:tc>
                <a:extLst>
                  <a:ext uri="{0D108BD9-81ED-4DB2-BD59-A6C34878D82A}">
                    <a16:rowId xmlns:a16="http://schemas.microsoft.com/office/drawing/2014/main" val="1836732646"/>
                  </a:ext>
                </a:extLst>
              </a:tr>
              <a:tr h="297417">
                <a:tc>
                  <a:txBody>
                    <a:bodyPr/>
                    <a:lstStyle/>
                    <a:p>
                      <a:r>
                        <a:rPr lang="en-US" dirty="0" smtClean="0"/>
                        <a:t>Determine qualified</a:t>
                      </a:r>
                      <a:endParaRPr lang="en-US" dirty="0"/>
                    </a:p>
                  </a:txBody>
                  <a:tcPr/>
                </a:tc>
                <a:extLst>
                  <a:ext uri="{0D108BD9-81ED-4DB2-BD59-A6C34878D82A}">
                    <a16:rowId xmlns:a16="http://schemas.microsoft.com/office/drawing/2014/main" val="1992800122"/>
                  </a:ext>
                </a:extLst>
              </a:tr>
              <a:tr h="297417">
                <a:tc>
                  <a:txBody>
                    <a:bodyPr/>
                    <a:lstStyle/>
                    <a:p>
                      <a:r>
                        <a:rPr lang="en-US" dirty="0" smtClean="0"/>
                        <a:t>Determine most advantageous</a:t>
                      </a:r>
                      <a:endParaRPr lang="en-US" dirty="0"/>
                    </a:p>
                  </a:txBody>
                  <a:tcPr/>
                </a:tc>
                <a:extLst>
                  <a:ext uri="{0D108BD9-81ED-4DB2-BD59-A6C34878D82A}">
                    <a16:rowId xmlns:a16="http://schemas.microsoft.com/office/drawing/2014/main" val="1099669085"/>
                  </a:ext>
                </a:extLst>
              </a:tr>
              <a:tr h="297417">
                <a:tc>
                  <a:txBody>
                    <a:bodyPr/>
                    <a:lstStyle/>
                    <a:p>
                      <a:r>
                        <a:rPr lang="en-US" dirty="0" smtClean="0"/>
                        <a:t>Interview [or reevaluate] most adv </a:t>
                      </a:r>
                      <a:endParaRPr lang="en-US" dirty="0"/>
                    </a:p>
                  </a:txBody>
                  <a:tcPr/>
                </a:tc>
                <a:extLst>
                  <a:ext uri="{0D108BD9-81ED-4DB2-BD59-A6C34878D82A}">
                    <a16:rowId xmlns:a16="http://schemas.microsoft.com/office/drawing/2014/main" val="2286060301"/>
                  </a:ext>
                </a:extLst>
              </a:tr>
              <a:tr h="297417">
                <a:tc>
                  <a:txBody>
                    <a:bodyPr/>
                    <a:lstStyle/>
                    <a:p>
                      <a:r>
                        <a:rPr lang="en-US" dirty="0" smtClean="0"/>
                        <a:t>Re –score or rank</a:t>
                      </a:r>
                      <a:endParaRPr lang="en-US" dirty="0"/>
                    </a:p>
                  </a:txBody>
                  <a:tcPr/>
                </a:tc>
                <a:extLst>
                  <a:ext uri="{0D108BD9-81ED-4DB2-BD59-A6C34878D82A}">
                    <a16:rowId xmlns:a16="http://schemas.microsoft.com/office/drawing/2014/main" val="3718681376"/>
                  </a:ext>
                </a:extLst>
              </a:tr>
              <a:tr h="297417">
                <a:tc>
                  <a:txBody>
                    <a:bodyPr/>
                    <a:lstStyle/>
                    <a:p>
                      <a:r>
                        <a:rPr lang="en-US" dirty="0" smtClean="0"/>
                        <a:t>Select/Offer  BAFO </a:t>
                      </a:r>
                      <a:r>
                        <a:rPr lang="en-US" sz="1100" dirty="0" smtClean="0"/>
                        <a:t>Best and</a:t>
                      </a:r>
                      <a:r>
                        <a:rPr lang="en-US" sz="1100" baseline="0" dirty="0" smtClean="0"/>
                        <a:t> Final Offer</a:t>
                      </a:r>
                      <a:endParaRPr lang="en-US" sz="1100" dirty="0"/>
                    </a:p>
                  </a:txBody>
                  <a:tcPr/>
                </a:tc>
                <a:extLst>
                  <a:ext uri="{0D108BD9-81ED-4DB2-BD59-A6C34878D82A}">
                    <a16:rowId xmlns:a16="http://schemas.microsoft.com/office/drawing/2014/main" val="3630023520"/>
                  </a:ext>
                </a:extLst>
              </a:tr>
              <a:tr h="297417">
                <a:tc>
                  <a:txBody>
                    <a:bodyPr/>
                    <a:lstStyle/>
                    <a:p>
                      <a:r>
                        <a:rPr lang="en-US" dirty="0" smtClean="0"/>
                        <a:t>Negotiate final terms</a:t>
                      </a:r>
                      <a:endParaRPr lang="en-US" dirty="0"/>
                    </a:p>
                  </a:txBody>
                  <a:tcPr/>
                </a:tc>
                <a:extLst>
                  <a:ext uri="{0D108BD9-81ED-4DB2-BD59-A6C34878D82A}">
                    <a16:rowId xmlns:a16="http://schemas.microsoft.com/office/drawing/2014/main" val="1896186713"/>
                  </a:ext>
                </a:extLst>
              </a:tr>
              <a:tr h="297417">
                <a:tc>
                  <a:txBody>
                    <a:bodyPr/>
                    <a:lstStyle/>
                    <a:p>
                      <a:r>
                        <a:rPr lang="en-US" dirty="0" smtClean="0"/>
                        <a:t>Award</a:t>
                      </a:r>
                      <a:endParaRPr lang="en-US" dirty="0"/>
                    </a:p>
                  </a:txBody>
                  <a:tcPr/>
                </a:tc>
                <a:extLst>
                  <a:ext uri="{0D108BD9-81ED-4DB2-BD59-A6C34878D82A}">
                    <a16:rowId xmlns:a16="http://schemas.microsoft.com/office/drawing/2014/main" val="3822013611"/>
                  </a:ext>
                </a:extLst>
              </a:tr>
              <a:tr h="297417">
                <a:tc>
                  <a:txBody>
                    <a:bodyPr/>
                    <a:lstStyle/>
                    <a:p>
                      <a:r>
                        <a:rPr lang="en-US" dirty="0" smtClean="0"/>
                        <a:t>Debrief Unsuccessful</a:t>
                      </a:r>
                      <a:endParaRPr lang="en-US" dirty="0"/>
                    </a:p>
                  </a:txBody>
                  <a:tcPr/>
                </a:tc>
                <a:extLst>
                  <a:ext uri="{0D108BD9-81ED-4DB2-BD59-A6C34878D82A}">
                    <a16:rowId xmlns:a16="http://schemas.microsoft.com/office/drawing/2014/main" val="3523022564"/>
                  </a:ext>
                </a:extLst>
              </a:tr>
            </a:tbl>
          </a:graphicData>
        </a:graphic>
      </p:graphicFrame>
      <p:sp>
        <p:nvSpPr>
          <p:cNvPr id="12" name="TextBox 11"/>
          <p:cNvSpPr txBox="1"/>
          <p:nvPr/>
        </p:nvSpPr>
        <p:spPr>
          <a:xfrm>
            <a:off x="4946610" y="1848711"/>
            <a:ext cx="2974109" cy="461665"/>
          </a:xfrm>
          <a:prstGeom prst="rect">
            <a:avLst/>
          </a:prstGeom>
          <a:noFill/>
        </p:spPr>
        <p:txBody>
          <a:bodyPr wrap="square" rtlCol="0">
            <a:spAutoFit/>
          </a:bodyPr>
          <a:lstStyle/>
          <a:p>
            <a:r>
              <a:rPr lang="en-US" sz="2400" b="1" dirty="0" smtClean="0">
                <a:solidFill>
                  <a:srgbClr val="002060"/>
                </a:solidFill>
                <a:latin typeface="Times New Roman" panose="02020603050405020304" pitchFamily="18" charset="0"/>
                <a:cs typeface="Times New Roman" panose="02020603050405020304" pitchFamily="18" charset="0"/>
              </a:rPr>
              <a:t>Two Step Events:</a:t>
            </a:r>
            <a:endParaRPr lang="en-US" sz="24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9175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74737" y="2563443"/>
            <a:ext cx="10515600" cy="1325563"/>
          </a:xfrm>
        </p:spPr>
        <p:txBody>
          <a:bodyPr/>
          <a:lstStyle/>
          <a:p>
            <a:pPr algn="ctr"/>
            <a:r>
              <a:rPr lang="en-US" dirty="0" smtClean="0">
                <a:solidFill>
                  <a:srgbClr val="002060"/>
                </a:solidFill>
                <a:latin typeface="Times New Roman" panose="02020603050405020304" pitchFamily="18" charset="0"/>
                <a:cs typeface="Times New Roman" panose="02020603050405020304" pitchFamily="18" charset="0"/>
              </a:rPr>
              <a:t>Evaluation Factors</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18719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latin typeface="Times New Roman" panose="02020603050405020304" pitchFamily="18" charset="0"/>
                <a:cs typeface="Times New Roman" panose="02020603050405020304" pitchFamily="18" charset="0"/>
              </a:rPr>
              <a:t>Evaluation Factors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Select the source or sources whose proposal is the best value to the Government;  the best value may not be the lowest price if other </a:t>
            </a:r>
            <a:r>
              <a:rPr lang="en-US" sz="1700" b="1" dirty="0">
                <a:solidFill>
                  <a:srgbClr val="002060"/>
                </a:solidFill>
                <a:latin typeface="Times New Roman" panose="02020603050405020304" pitchFamily="18" charset="0"/>
                <a:cs typeface="Times New Roman" panose="02020603050405020304" pitchFamily="18" charset="0"/>
              </a:rPr>
              <a:t>evaluation factors</a:t>
            </a:r>
            <a:r>
              <a:rPr lang="en-US" sz="1700" dirty="0">
                <a:solidFill>
                  <a:srgbClr val="002060"/>
                </a:solidFill>
                <a:latin typeface="Times New Roman" panose="02020603050405020304" pitchFamily="18" charset="0"/>
                <a:cs typeface="Times New Roman" panose="02020603050405020304" pitchFamily="18" charset="0"/>
              </a:rPr>
              <a:t> can establish a better </a:t>
            </a:r>
            <a:r>
              <a:rPr lang="en-US" sz="1700" dirty="0" smtClean="0">
                <a:solidFill>
                  <a:srgbClr val="002060"/>
                </a:solidFill>
                <a:latin typeface="Times New Roman" panose="02020603050405020304" pitchFamily="18" charset="0"/>
                <a:cs typeface="Times New Roman" panose="02020603050405020304" pitchFamily="18" charset="0"/>
              </a:rPr>
              <a:t>value</a:t>
            </a:r>
            <a:endParaRPr lang="en-US" sz="1700"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Evaluation factors </a:t>
            </a:r>
            <a:r>
              <a:rPr lang="en-US" sz="1700" dirty="0" smtClean="0">
                <a:solidFill>
                  <a:srgbClr val="002060"/>
                </a:solidFill>
                <a:latin typeface="Times New Roman" panose="02020603050405020304" pitchFamily="18" charset="0"/>
                <a:cs typeface="Times New Roman" panose="02020603050405020304" pitchFamily="18" charset="0"/>
              </a:rPr>
              <a:t>must</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Represent </a:t>
            </a:r>
            <a:r>
              <a:rPr lang="en-US" sz="1700" dirty="0">
                <a:solidFill>
                  <a:srgbClr val="002060"/>
                </a:solidFill>
                <a:latin typeface="Times New Roman" panose="02020603050405020304" pitchFamily="18" charset="0"/>
                <a:cs typeface="Times New Roman" panose="02020603050405020304" pitchFamily="18" charset="0"/>
              </a:rPr>
              <a:t>the key areas of importance and emphasis to be considered in the source selection decision; </a:t>
            </a:r>
            <a:r>
              <a:rPr lang="en-US" sz="1700" dirty="0" smtClean="0">
                <a:solidFill>
                  <a:srgbClr val="002060"/>
                </a:solidFill>
                <a:latin typeface="Times New Roman" panose="02020603050405020304" pitchFamily="18" charset="0"/>
                <a:cs typeface="Times New Roman" panose="02020603050405020304" pitchFamily="18" charset="0"/>
              </a:rPr>
              <a:t>and</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Support </a:t>
            </a:r>
            <a:r>
              <a:rPr lang="en-US" sz="1700" dirty="0">
                <a:solidFill>
                  <a:srgbClr val="002060"/>
                </a:solidFill>
                <a:latin typeface="Times New Roman" panose="02020603050405020304" pitchFamily="18" charset="0"/>
                <a:cs typeface="Times New Roman" panose="02020603050405020304" pitchFamily="18" charset="0"/>
              </a:rPr>
              <a:t>meaningful comparison and discrimination between and among competing proposals.</a:t>
            </a:r>
          </a:p>
          <a:p>
            <a:pPr>
              <a:buFont typeface="Arial" panose="020B0604020202020204" pitchFamily="34" charset="0"/>
              <a:buChar char="•"/>
            </a:pPr>
            <a:endParaRPr lang="en-US" sz="17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635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latin typeface="Times New Roman" panose="02020603050405020304" pitchFamily="18" charset="0"/>
                <a:cs typeface="Times New Roman" panose="02020603050405020304" pitchFamily="18" charset="0"/>
              </a:rPr>
              <a:t>Evaluation Factor Components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868076" y="2367207"/>
            <a:ext cx="9282546" cy="3754874"/>
          </a:xfrm>
          <a:prstGeom prst="rect">
            <a:avLst/>
          </a:prstGeom>
          <a:noFill/>
        </p:spPr>
        <p:txBody>
          <a:bodyPr wrap="square" rtlCol="0">
            <a:spAutoFit/>
          </a:bodyPr>
          <a:lstStyle/>
          <a:p>
            <a:r>
              <a:rPr lang="en-US" sz="1700" b="1" u="sng" dirty="0" smtClean="0">
                <a:solidFill>
                  <a:srgbClr val="002060"/>
                </a:solidFill>
                <a:latin typeface="Times New Roman" panose="02020603050405020304" pitchFamily="18" charset="0"/>
                <a:cs typeface="Times New Roman" panose="02020603050405020304" pitchFamily="18" charset="0"/>
              </a:rPr>
              <a:t>Evaluation Factor</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Subject Area; measurement indicator</a:t>
            </a:r>
          </a:p>
          <a:p>
            <a:pPr marL="342900" indent="-34290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Rating Criteria</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What specific information or data will be evaluated</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Rating Factor Rationale</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How will this evaluation factor relate to contractor performance</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Submission Requirements</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What information does the solicitation require proposers to submit to conduct the evaluation</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Evaluation Basis</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How will the proposers information be compared and scored to determine contractor selection</a:t>
            </a:r>
            <a:endParaRPr lang="en-US" sz="17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91234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3959" y="817419"/>
            <a:ext cx="8596668" cy="749474"/>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Example</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814494" y="2066060"/>
            <a:ext cx="9282546" cy="4278094"/>
          </a:xfrm>
          <a:prstGeom prst="rect">
            <a:avLst/>
          </a:prstGeom>
          <a:noFill/>
        </p:spPr>
        <p:txBody>
          <a:bodyPr wrap="square" rtlCol="0">
            <a:spAutoFit/>
          </a:bodyPr>
          <a:lstStyle/>
          <a:p>
            <a:r>
              <a:rPr lang="en-US" sz="1700" b="1" u="sng" dirty="0" smtClean="0">
                <a:solidFill>
                  <a:srgbClr val="002060"/>
                </a:solidFill>
                <a:latin typeface="Times New Roman" panose="02020603050405020304" pitchFamily="18" charset="0"/>
                <a:cs typeface="Times New Roman" panose="02020603050405020304" pitchFamily="18" charset="0"/>
              </a:rPr>
              <a:t>Evaluation Factor</a:t>
            </a:r>
          </a:p>
          <a:p>
            <a:pPr marL="800100" lvl="1" indent="-342900">
              <a:buFont typeface="Arial" panose="020B0604020202020204" pitchFamily="34" charset="0"/>
              <a:buChar char="•"/>
            </a:pPr>
            <a:r>
              <a:rPr lang="en-US" sz="1700" b="1" dirty="0" smtClean="0">
                <a:solidFill>
                  <a:srgbClr val="002060"/>
                </a:solidFill>
                <a:latin typeface="Times New Roman" panose="02020603050405020304" pitchFamily="18" charset="0"/>
                <a:cs typeface="Times New Roman" panose="02020603050405020304" pitchFamily="18" charset="0"/>
              </a:rPr>
              <a:t> </a:t>
            </a:r>
            <a:r>
              <a:rPr lang="en-US" sz="1700" dirty="0" smtClean="0">
                <a:solidFill>
                  <a:srgbClr val="002060"/>
                </a:solidFill>
                <a:latin typeface="Times New Roman" panose="02020603050405020304" pitchFamily="18" charset="0"/>
                <a:cs typeface="Times New Roman" panose="02020603050405020304" pitchFamily="18" charset="0"/>
              </a:rPr>
              <a:t>Proposer’s Capabilities: Size of Staff</a:t>
            </a:r>
          </a:p>
          <a:p>
            <a:pPr marL="342900" indent="-34290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Rating Criteria</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Proposer’s personnel by job specialty and number</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Rating Factor Rationale</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Assumes larger workforce available will be more responsive and timely in contract performance</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Submission Requirements</a:t>
            </a:r>
          </a:p>
          <a:p>
            <a:pPr marL="800100" lvl="1"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Proposers will submit the job specialties required for the project and the number of those employed by the firm</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Evaluation Basis</a:t>
            </a:r>
          </a:p>
          <a:p>
            <a:pPr marL="800100" lvl="1" indent="-342900">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P</a:t>
            </a:r>
            <a:r>
              <a:rPr lang="en-US" sz="1700" dirty="0" smtClean="0">
                <a:solidFill>
                  <a:srgbClr val="002060"/>
                </a:solidFill>
                <a:latin typeface="Times New Roman" panose="02020603050405020304" pitchFamily="18" charset="0"/>
                <a:cs typeface="Times New Roman" panose="02020603050405020304" pitchFamily="18" charset="0"/>
              </a:rPr>
              <a:t>oints </a:t>
            </a:r>
            <a:r>
              <a:rPr lang="en-US" sz="1700" dirty="0">
                <a:solidFill>
                  <a:srgbClr val="002060"/>
                </a:solidFill>
                <a:latin typeface="Times New Roman" panose="02020603050405020304" pitchFamily="18" charset="0"/>
                <a:cs typeface="Times New Roman" panose="02020603050405020304" pitchFamily="18" charset="0"/>
              </a:rPr>
              <a:t>awarded by number of positions and weighted </a:t>
            </a:r>
            <a:r>
              <a:rPr lang="en-US" sz="1700" dirty="0" smtClean="0">
                <a:solidFill>
                  <a:srgbClr val="002060"/>
                </a:solidFill>
                <a:latin typeface="Times New Roman" panose="02020603050405020304" pitchFamily="18" charset="0"/>
                <a:cs typeface="Times New Roman" panose="02020603050405020304" pitchFamily="18" charset="0"/>
              </a:rPr>
              <a:t>by </a:t>
            </a:r>
            <a:r>
              <a:rPr lang="en-US" sz="1700" dirty="0">
                <a:solidFill>
                  <a:srgbClr val="002060"/>
                </a:solidFill>
                <a:latin typeface="Times New Roman" panose="02020603050405020304" pitchFamily="18" charset="0"/>
                <a:cs typeface="Times New Roman" panose="02020603050405020304" pitchFamily="18" charset="0"/>
              </a:rPr>
              <a:t>skill level </a:t>
            </a:r>
          </a:p>
        </p:txBody>
      </p:sp>
    </p:spTree>
    <p:extLst>
      <p:ext uri="{BB962C8B-B14F-4D97-AF65-F5344CB8AC3E}">
        <p14:creationId xmlns:p14="http://schemas.microsoft.com/office/powerpoint/2010/main" val="34034932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latin typeface="Times New Roman" panose="02020603050405020304" pitchFamily="18" charset="0"/>
                <a:cs typeface="Times New Roman" panose="02020603050405020304" pitchFamily="18" charset="0"/>
              </a:rPr>
              <a:t>Evaluation Factors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336240" y="2010519"/>
            <a:ext cx="11855760" cy="4985980"/>
          </a:xfrm>
          <a:prstGeom prst="rect">
            <a:avLst/>
          </a:prstGeom>
          <a:noFill/>
        </p:spPr>
        <p:txBody>
          <a:bodyPr wrap="square" rtlCol="0">
            <a:spAutoFit/>
          </a:bodyPr>
          <a:lstStyle/>
          <a:p>
            <a:r>
              <a:rPr lang="en-US" sz="1700" b="1" u="sng" dirty="0" smtClean="0">
                <a:solidFill>
                  <a:srgbClr val="002060"/>
                </a:solidFill>
                <a:latin typeface="Times New Roman" panose="02020603050405020304" pitchFamily="18" charset="0"/>
                <a:cs typeface="Times New Roman" panose="02020603050405020304" pitchFamily="18" charset="0"/>
              </a:rPr>
              <a:t>Qualifications</a:t>
            </a:r>
          </a:p>
          <a:p>
            <a:pPr marL="914400" lvl="1" indent="-4572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What licenses, certifications, academic credentials do proposers have?</a:t>
            </a:r>
            <a:r>
              <a:rPr lang="en-US" sz="1700" b="1" dirty="0" smtClean="0">
                <a:solidFill>
                  <a:srgbClr val="002060"/>
                </a:solidFill>
                <a:latin typeface="Times New Roman" panose="02020603050405020304" pitchFamily="18" charset="0"/>
                <a:cs typeface="Times New Roman" panose="02020603050405020304" pitchFamily="18" charset="0"/>
              </a:rPr>
              <a:t> - </a:t>
            </a:r>
            <a:r>
              <a:rPr lang="en-US" sz="1700" dirty="0" smtClean="0">
                <a:solidFill>
                  <a:srgbClr val="002060"/>
                </a:solidFill>
                <a:latin typeface="Times New Roman" panose="02020603050405020304" pitchFamily="18" charset="0"/>
                <a:cs typeface="Times New Roman" panose="02020603050405020304" pitchFamily="18" charset="0"/>
              </a:rPr>
              <a:t>What licenses, certifications, academic credentials do proposers have?</a:t>
            </a:r>
            <a:endParaRPr lang="en-US" sz="1700" b="1" dirty="0" smtClean="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Experience</a:t>
            </a:r>
          </a:p>
          <a:p>
            <a:pPr marL="914400" lvl="1" indent="-4572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What have proposers done relevant to the procurement [types of/ comparable projects]?</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914400" lvl="1" indent="-4572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 What have proposers done?</a:t>
            </a:r>
            <a:endParaRPr lang="en-US" sz="1700" b="1" dirty="0" smtClean="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Capabilities </a:t>
            </a:r>
          </a:p>
          <a:p>
            <a:pPr marL="914400" lvl="1" indent="-4572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What can proposers do? [size of staff; technical abilities]</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914400" lvl="1" indent="-4572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What can proposers do?</a:t>
            </a:r>
            <a:endParaRPr lang="en-US" sz="1700" b="1" dirty="0" smtClean="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Past Performance</a:t>
            </a:r>
          </a:p>
          <a:p>
            <a:pPr marL="914400" lvl="1" indent="-457200">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H</a:t>
            </a:r>
            <a:r>
              <a:rPr lang="en-US" sz="1700" dirty="0" smtClean="0">
                <a:solidFill>
                  <a:srgbClr val="002060"/>
                </a:solidFill>
                <a:latin typeface="Times New Roman" panose="02020603050405020304" pitchFamily="18" charset="0"/>
                <a:cs typeface="Times New Roman" panose="02020603050405020304" pitchFamily="18" charset="0"/>
              </a:rPr>
              <a:t>ow well have proposers done it?</a:t>
            </a:r>
            <a:endParaRPr lang="en-US" sz="1700" b="1" dirty="0" smtClean="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Price/Cost </a:t>
            </a:r>
          </a:p>
          <a:p>
            <a:pPr marL="914400" lvl="1" indent="-4572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For RFPs Price/Cost must be evaluated</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914400" lvl="1" indent="-4572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How well have proposers done it?</a:t>
            </a:r>
            <a:endParaRPr lang="en-US" sz="1700" b="1" dirty="0" smtClean="0">
              <a:solidFill>
                <a:srgbClr val="002060"/>
              </a:solidFill>
              <a:latin typeface="Times New Roman" panose="02020603050405020304" pitchFamily="18" charset="0"/>
              <a:cs typeface="Times New Roman" panose="02020603050405020304" pitchFamily="18" charset="0"/>
            </a:endParaRPr>
          </a:p>
          <a:p>
            <a:endParaRPr lang="en-US" sz="2000" b="1" dirty="0" smtClean="0">
              <a:solidFill>
                <a:srgbClr val="002060"/>
              </a:solidFill>
              <a:latin typeface="Times New Roman" panose="02020603050405020304" pitchFamily="18" charset="0"/>
              <a:cs typeface="Times New Roman" panose="02020603050405020304" pitchFamily="18" charset="0"/>
            </a:endParaRPr>
          </a:p>
          <a:p>
            <a:r>
              <a:rPr lang="en-US" sz="1700" b="1" dirty="0" smtClean="0">
                <a:solidFill>
                  <a:srgbClr val="002060"/>
                </a:solidFill>
                <a:latin typeface="Times New Roman" panose="02020603050405020304" pitchFamily="18" charset="0"/>
                <a:cs typeface="Times New Roman" panose="02020603050405020304" pitchFamily="18" charset="0"/>
              </a:rPr>
              <a:t>“</a:t>
            </a:r>
            <a:r>
              <a:rPr lang="en-US" sz="1700" b="1" dirty="0">
                <a:solidFill>
                  <a:srgbClr val="002060"/>
                </a:solidFill>
                <a:latin typeface="Times New Roman" panose="02020603050405020304" pitchFamily="18" charset="0"/>
                <a:cs typeface="Times New Roman" panose="02020603050405020304" pitchFamily="18" charset="0"/>
              </a:rPr>
              <a:t>The quality of the product or service shall be addressed in every source selection through consideration of one or more non-cost evaluation factors”</a:t>
            </a:r>
          </a:p>
          <a:p>
            <a:endParaRPr lang="en-US" sz="2000" b="1" dirty="0"/>
          </a:p>
        </p:txBody>
      </p:sp>
      <p:sp>
        <p:nvSpPr>
          <p:cNvPr id="4" name="TextBox 3"/>
          <p:cNvSpPr txBox="1"/>
          <p:nvPr/>
        </p:nvSpPr>
        <p:spPr>
          <a:xfrm>
            <a:off x="6733323" y="893741"/>
            <a:ext cx="4955757" cy="646331"/>
          </a:xfrm>
          <a:prstGeom prst="rect">
            <a:avLst/>
          </a:prstGeom>
          <a:noFill/>
        </p:spPr>
        <p:txBody>
          <a:bodyPr wrap="square" rtlCol="0">
            <a:spAutoFit/>
          </a:bodyPr>
          <a:lstStyle/>
          <a:p>
            <a:r>
              <a:rPr lang="en-US" b="1" dirty="0" smtClean="0">
                <a:solidFill>
                  <a:schemeClr val="bg2"/>
                </a:solidFill>
                <a:latin typeface="Times New Roman" panose="02020603050405020304" pitchFamily="18" charset="0"/>
                <a:ea typeface="Verdana" panose="020B0604030504040204" pitchFamily="34" charset="0"/>
                <a:cs typeface="Times New Roman" panose="02020603050405020304" pitchFamily="18" charset="0"/>
              </a:rPr>
              <a:t>* Do not have to use all four categories</a:t>
            </a:r>
          </a:p>
          <a:p>
            <a:r>
              <a:rPr lang="en-US" b="1" dirty="0" smtClean="0">
                <a:solidFill>
                  <a:schemeClr val="bg2"/>
                </a:solidFill>
                <a:latin typeface="Times New Roman" panose="02020603050405020304" pitchFamily="18" charset="0"/>
                <a:ea typeface="Verdana" panose="020B0604030504040204" pitchFamily="34" charset="0"/>
                <a:cs typeface="Times New Roman" panose="02020603050405020304" pitchFamily="18" charset="0"/>
              </a:rPr>
              <a:t>Can use more than factor in the same category *</a:t>
            </a:r>
            <a:endParaRPr lang="en-US" b="1" dirty="0">
              <a:solidFill>
                <a:schemeClr val="bg2"/>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1419721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latin typeface="Times New Roman" panose="02020603050405020304" pitchFamily="18" charset="0"/>
                <a:cs typeface="Times New Roman" panose="02020603050405020304" pitchFamily="18" charset="0"/>
              </a:rPr>
              <a:t>Evaluation Factors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924965" y="2438083"/>
            <a:ext cx="9282546" cy="3231654"/>
          </a:xfrm>
          <a:prstGeom prst="rect">
            <a:avLst/>
          </a:prstGeom>
          <a:noFill/>
        </p:spPr>
        <p:txBody>
          <a:bodyPr wrap="square" rtlCol="0">
            <a:spAutoFit/>
          </a:bodyPr>
          <a:lstStyle/>
          <a:p>
            <a:r>
              <a:rPr lang="en-US" sz="1700" b="1" u="sng" dirty="0" smtClean="0">
                <a:solidFill>
                  <a:srgbClr val="002060"/>
                </a:solidFill>
                <a:latin typeface="Times New Roman" panose="02020603050405020304" pitchFamily="18" charset="0"/>
                <a:cs typeface="Times New Roman" panose="02020603050405020304" pitchFamily="18" charset="0"/>
              </a:rPr>
              <a:t>Qualifications</a:t>
            </a:r>
          </a:p>
          <a:p>
            <a:pPr marL="742950" lvl="1" indent="-28575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Lesser evaluation weight or threshold</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700" b="1" dirty="0" smtClean="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Experience</a:t>
            </a:r>
          </a:p>
          <a:p>
            <a:pPr marL="742950" lvl="1" indent="-28575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Lesser </a:t>
            </a:r>
            <a:r>
              <a:rPr lang="en-US" sz="1700" dirty="0">
                <a:solidFill>
                  <a:srgbClr val="002060"/>
                </a:solidFill>
                <a:latin typeface="Times New Roman" panose="02020603050405020304" pitchFamily="18" charset="0"/>
                <a:cs typeface="Times New Roman" panose="02020603050405020304" pitchFamily="18" charset="0"/>
              </a:rPr>
              <a:t>evaluation weight or threshold</a:t>
            </a:r>
            <a:endParaRPr lang="en-US" sz="1700" b="1"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Capabilities</a:t>
            </a:r>
          </a:p>
          <a:p>
            <a:pPr marL="742950" lvl="1" indent="-28575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Medium weight</a:t>
            </a:r>
            <a:endParaRPr lang="en-US" sz="1700" b="1" dirty="0" smtClean="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a:p>
            <a:r>
              <a:rPr lang="en-US" sz="1700" b="1" u="sng" dirty="0" smtClean="0">
                <a:solidFill>
                  <a:srgbClr val="002060"/>
                </a:solidFill>
                <a:latin typeface="Times New Roman" panose="02020603050405020304" pitchFamily="18" charset="0"/>
                <a:cs typeface="Times New Roman" panose="02020603050405020304" pitchFamily="18" charset="0"/>
              </a:rPr>
              <a:t>Past Performance</a:t>
            </a:r>
          </a:p>
          <a:p>
            <a:pPr marL="742950" lvl="1" indent="-28575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Heavy weight</a:t>
            </a:r>
            <a:endParaRPr lang="en-US" sz="1700" b="1"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7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40346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bg2"/>
                </a:solidFill>
                <a:latin typeface="Times New Roman" panose="02020603050405020304" pitchFamily="18" charset="0"/>
                <a:cs typeface="Times New Roman" panose="02020603050405020304" pitchFamily="18" charset="0"/>
              </a:rPr>
              <a:t>Experience</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idx="1"/>
          </p:nvPr>
        </p:nvSpPr>
        <p:spPr>
          <a:xfrm>
            <a:off x="2176372" y="5480137"/>
            <a:ext cx="7214447" cy="1158658"/>
          </a:xfrm>
        </p:spPr>
        <p:txBody>
          <a:bodyPr/>
          <a:lstStyle/>
          <a:p>
            <a:r>
              <a:rPr lang="en-US" sz="1700" b="1" u="sng" dirty="0" smtClean="0">
                <a:solidFill>
                  <a:srgbClr val="002060"/>
                </a:solidFill>
                <a:latin typeface="Times New Roman" panose="02020603050405020304" pitchFamily="18" charset="0"/>
                <a:cs typeface="Times New Roman" panose="02020603050405020304" pitchFamily="18" charset="0"/>
              </a:rPr>
              <a:t>Experience –  easy to evaluate but limited usefulness in establishing value</a:t>
            </a:r>
            <a:endParaRPr lang="en-US" sz="1700" b="1" u="sng" dirty="0">
              <a:solidFill>
                <a:srgbClr val="002060"/>
              </a:solidFill>
              <a:latin typeface="Times New Roman" panose="02020603050405020304" pitchFamily="18" charset="0"/>
              <a:cs typeface="Times New Roman" panose="02020603050405020304" pitchFamily="18" charset="0"/>
            </a:endParaRPr>
          </a:p>
          <a:p>
            <a:endParaRPr lang="en-US" dirty="0"/>
          </a:p>
        </p:txBody>
      </p:sp>
      <p:pic>
        <p:nvPicPr>
          <p:cNvPr id="9" name="Content Placeholder 8"/>
          <p:cNvPicPr>
            <a:picLocks noGrp="1" noChangeAspect="1"/>
          </p:cNvPicPr>
          <p:nvPr>
            <p:ph sz="half" idx="2"/>
          </p:nvPr>
        </p:nvPicPr>
        <p:blipFill>
          <a:blip r:embed="rId3"/>
          <a:stretch>
            <a:fillRect/>
          </a:stretch>
        </p:blipFill>
        <p:spPr>
          <a:xfrm>
            <a:off x="491893" y="2520773"/>
            <a:ext cx="4483774" cy="2575952"/>
          </a:xfrm>
          <a:prstGeom prst="rect">
            <a:avLst/>
          </a:prstGeom>
        </p:spPr>
      </p:pic>
      <p:pic>
        <p:nvPicPr>
          <p:cNvPr id="10" name="Content Placeholder 9"/>
          <p:cNvPicPr>
            <a:picLocks noGrp="1" noChangeAspect="1"/>
          </p:cNvPicPr>
          <p:nvPr>
            <p:ph sz="quarter" idx="4"/>
          </p:nvPr>
        </p:nvPicPr>
        <p:blipFill>
          <a:blip r:embed="rId4"/>
          <a:stretch>
            <a:fillRect/>
          </a:stretch>
        </p:blipFill>
        <p:spPr>
          <a:xfrm>
            <a:off x="5138803" y="2520773"/>
            <a:ext cx="4449871" cy="2524800"/>
          </a:xfrm>
          <a:prstGeom prst="rect">
            <a:avLst/>
          </a:prstGeom>
        </p:spPr>
      </p:pic>
    </p:spTree>
    <p:extLst>
      <p:ext uri="{BB962C8B-B14F-4D97-AF65-F5344CB8AC3E}">
        <p14:creationId xmlns:p14="http://schemas.microsoft.com/office/powerpoint/2010/main" val="26362835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Evaluation Factor components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1700" dirty="0">
                <a:solidFill>
                  <a:srgbClr val="002060"/>
                </a:solidFill>
                <a:latin typeface="Times New Roman" panose="02020603050405020304" pitchFamily="18" charset="0"/>
                <a:cs typeface="Times New Roman" panose="02020603050405020304" pitchFamily="18" charset="0"/>
              </a:rPr>
              <a:t>2 CFR 200.320(b)(2)</a:t>
            </a:r>
          </a:p>
          <a:p>
            <a:endParaRPr lang="en-US" sz="1700" dirty="0">
              <a:solidFill>
                <a:srgbClr val="002060"/>
              </a:solidFill>
              <a:latin typeface="Times New Roman" panose="02020603050405020304" pitchFamily="18" charset="0"/>
              <a:cs typeface="Times New Roman" panose="02020603050405020304" pitchFamily="18" charset="0"/>
            </a:endParaRPr>
          </a:p>
          <a:p>
            <a:r>
              <a:rPr lang="en-US" sz="1700" dirty="0">
                <a:solidFill>
                  <a:srgbClr val="002060"/>
                </a:solidFill>
                <a:latin typeface="Times New Roman" panose="02020603050405020304" pitchFamily="18" charset="0"/>
                <a:cs typeface="Times New Roman" panose="02020603050405020304" pitchFamily="18" charset="0"/>
              </a:rPr>
              <a:t>“The non-Federal entity must have a </a:t>
            </a:r>
            <a:r>
              <a:rPr lang="en-US" sz="1700" u="sng" dirty="0">
                <a:solidFill>
                  <a:srgbClr val="002060"/>
                </a:solidFill>
                <a:latin typeface="Times New Roman" panose="02020603050405020304" pitchFamily="18" charset="0"/>
                <a:cs typeface="Times New Roman" panose="02020603050405020304" pitchFamily="18" charset="0"/>
              </a:rPr>
              <a:t>written method for conducting </a:t>
            </a:r>
            <a:r>
              <a:rPr lang="en-US" sz="1700" dirty="0">
                <a:solidFill>
                  <a:srgbClr val="002060"/>
                </a:solidFill>
                <a:latin typeface="Times New Roman" panose="02020603050405020304" pitchFamily="18" charset="0"/>
                <a:cs typeface="Times New Roman" panose="02020603050405020304" pitchFamily="18" charset="0"/>
              </a:rPr>
              <a:t>technical evaluations of the proposals received and making selections;”</a:t>
            </a:r>
          </a:p>
          <a:p>
            <a:endParaRPr lang="en-US" dirty="0">
              <a:solidFill>
                <a:srgbClr val="002060"/>
              </a:solidFill>
            </a:endParaRPr>
          </a:p>
        </p:txBody>
      </p:sp>
    </p:spTree>
    <p:extLst>
      <p:ext uri="{BB962C8B-B14F-4D97-AF65-F5344CB8AC3E}">
        <p14:creationId xmlns:p14="http://schemas.microsoft.com/office/powerpoint/2010/main" val="180799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969" y="891436"/>
            <a:ext cx="8596668" cy="599161"/>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Agenda</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52074" y="2010277"/>
            <a:ext cx="8596668" cy="3880773"/>
          </a:xfrm>
        </p:spPr>
        <p:txBody>
          <a:bodyPr>
            <a:normAutofit/>
          </a:bodyPr>
          <a:lstStyle/>
          <a:p>
            <a:pPr>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Procurement General Principles/Policies</a:t>
            </a:r>
          </a:p>
          <a:p>
            <a:pPr>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Federal Procurement Procedures and Records</a:t>
            </a:r>
          </a:p>
          <a:p>
            <a:pPr>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Procurement Planning</a:t>
            </a:r>
          </a:p>
          <a:p>
            <a:pPr lvl="1">
              <a:buFont typeface="Arial" panose="020B0604020202020204" pitchFamily="34" charset="0"/>
              <a:buChar char="•"/>
            </a:pPr>
            <a:r>
              <a:rPr lang="en-US" sz="1500" dirty="0" smtClean="0">
                <a:solidFill>
                  <a:srgbClr val="002060"/>
                </a:solidFill>
                <a:latin typeface="Times New Roman" panose="02020603050405020304" pitchFamily="18" charset="0"/>
                <a:cs typeface="Times New Roman" panose="02020603050405020304" pitchFamily="18" charset="0"/>
              </a:rPr>
              <a:t>Process</a:t>
            </a:r>
            <a:endParaRPr lang="en-US" sz="15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500" dirty="0" smtClean="0">
                <a:solidFill>
                  <a:srgbClr val="002060"/>
                </a:solidFill>
                <a:latin typeface="Times New Roman" panose="02020603050405020304" pitchFamily="18" charset="0"/>
                <a:cs typeface="Times New Roman" panose="02020603050405020304" pitchFamily="18" charset="0"/>
              </a:rPr>
              <a:t>Evaluation</a:t>
            </a:r>
          </a:p>
          <a:p>
            <a:pPr>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Format of Competitive Proposals</a:t>
            </a:r>
          </a:p>
          <a:p>
            <a:pPr>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Final Notes</a:t>
            </a:r>
            <a:endParaRPr lang="en-US" sz="1700" dirty="0">
              <a:solidFill>
                <a:srgbClr val="00206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5753798" y="2160589"/>
            <a:ext cx="3788931" cy="3121215"/>
          </a:xfrm>
          <a:prstGeom prst="rect">
            <a:avLst/>
          </a:prstGeom>
        </p:spPr>
      </p:pic>
    </p:spTree>
    <p:extLst>
      <p:ext uri="{BB962C8B-B14F-4D97-AF65-F5344CB8AC3E}">
        <p14:creationId xmlns:p14="http://schemas.microsoft.com/office/powerpoint/2010/main" val="431749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Ratings/evaluation methods</a:t>
            </a:r>
            <a:endParaRPr lang="en-US" dirty="0"/>
          </a:p>
        </p:txBody>
      </p:sp>
      <p:sp>
        <p:nvSpPr>
          <p:cNvPr id="3" name="Content Placeholder 2"/>
          <p:cNvSpPr>
            <a:spLocks noGrp="1"/>
          </p:cNvSpPr>
          <p:nvPr>
            <p:ph idx="1"/>
          </p:nvPr>
        </p:nvSpPr>
        <p:spPr>
          <a:xfrm>
            <a:off x="581192" y="1945178"/>
            <a:ext cx="11029615" cy="3913621"/>
          </a:xfrm>
        </p:spPr>
        <p:txBody>
          <a:bodyPr>
            <a:normAutofit fontScale="85000" lnSpcReduction="20000"/>
          </a:bodyPr>
          <a:lstStyle/>
          <a:p>
            <a:pPr>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Comparative Point Scale</a:t>
            </a:r>
          </a:p>
          <a:p>
            <a:pPr>
              <a:buFont typeface="Arial" panose="020B0604020202020204" pitchFamily="34" charset="0"/>
              <a:buChar char="•"/>
            </a:pPr>
            <a:endParaRPr lang="en-US" sz="2000" b="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Grouping Point Scale</a:t>
            </a:r>
          </a:p>
          <a:p>
            <a:pPr>
              <a:buFont typeface="Arial" panose="020B0604020202020204" pitchFamily="34" charset="0"/>
              <a:buChar char="•"/>
            </a:pPr>
            <a:endParaRPr lang="en-US" sz="2000" b="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Ordinal Ranking</a:t>
            </a:r>
          </a:p>
          <a:p>
            <a:pPr>
              <a:buFont typeface="Arial" panose="020B0604020202020204" pitchFamily="34" charset="0"/>
              <a:buChar char="•"/>
            </a:pPr>
            <a:endParaRPr lang="en-US" sz="2000" b="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Weighted Pointed System</a:t>
            </a:r>
          </a:p>
          <a:p>
            <a:pPr>
              <a:buFont typeface="Arial" panose="020B0604020202020204" pitchFamily="34" charset="0"/>
              <a:buChar char="•"/>
            </a:pPr>
            <a:endParaRPr lang="en-US" sz="2000" b="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Adjectival Rating Systems </a:t>
            </a:r>
          </a:p>
          <a:p>
            <a:pPr marL="0" indent="0">
              <a:buNone/>
            </a:pPr>
            <a:endParaRPr lang="en-US" sz="2000" b="1"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en-US" sz="2000" b="1" dirty="0" smtClean="0">
                <a:solidFill>
                  <a:srgbClr val="002060"/>
                </a:solidFill>
                <a:latin typeface="Times New Roman" panose="02020603050405020304" pitchFamily="18" charset="0"/>
                <a:cs typeface="Times New Roman" panose="02020603050405020304" pitchFamily="18" charset="0"/>
              </a:rPr>
              <a:t>* Evaluation </a:t>
            </a:r>
            <a:r>
              <a:rPr lang="en-US" sz="2000" b="1" dirty="0">
                <a:solidFill>
                  <a:srgbClr val="002060"/>
                </a:solidFill>
                <a:latin typeface="Times New Roman" panose="02020603050405020304" pitchFamily="18" charset="0"/>
                <a:cs typeface="Times New Roman" panose="02020603050405020304" pitchFamily="18" charset="0"/>
              </a:rPr>
              <a:t>Factor</a:t>
            </a:r>
            <a:r>
              <a:rPr lang="en-US" sz="2000" dirty="0">
                <a:solidFill>
                  <a:srgbClr val="002060"/>
                </a:solidFill>
                <a:latin typeface="Times New Roman" panose="02020603050405020304" pitchFamily="18" charset="0"/>
                <a:cs typeface="Times New Roman" panose="02020603050405020304" pitchFamily="18" charset="0"/>
              </a:rPr>
              <a:t>-  </a:t>
            </a:r>
            <a:r>
              <a:rPr lang="en-US" sz="2000" u="sng" dirty="0">
                <a:solidFill>
                  <a:srgbClr val="002060"/>
                </a:solidFill>
                <a:latin typeface="Times New Roman" panose="02020603050405020304" pitchFamily="18" charset="0"/>
                <a:cs typeface="Times New Roman" panose="02020603050405020304" pitchFamily="18" charset="0"/>
              </a:rPr>
              <a:t>Experience</a:t>
            </a:r>
            <a:r>
              <a:rPr lang="en-US" sz="2000" dirty="0">
                <a:solidFill>
                  <a:srgbClr val="002060"/>
                </a:solidFill>
                <a:latin typeface="Times New Roman" panose="02020603050405020304" pitchFamily="18" charset="0"/>
                <a:cs typeface="Times New Roman" panose="02020603050405020304" pitchFamily="18" charset="0"/>
              </a:rPr>
              <a:t>: Number of Projects in the last 5 </a:t>
            </a:r>
            <a:r>
              <a:rPr lang="en-US" sz="2000" dirty="0" smtClean="0">
                <a:solidFill>
                  <a:srgbClr val="002060"/>
                </a:solidFill>
                <a:latin typeface="Times New Roman" panose="02020603050405020304" pitchFamily="18" charset="0"/>
                <a:cs typeface="Times New Roman" panose="02020603050405020304" pitchFamily="18" charset="0"/>
              </a:rPr>
              <a:t>years *</a:t>
            </a:r>
            <a:endParaRPr lang="en-US" sz="2000" dirty="0">
              <a:solidFill>
                <a:srgbClr val="002060"/>
              </a:solidFill>
              <a:latin typeface="Times New Roman" panose="02020603050405020304" pitchFamily="18" charset="0"/>
              <a:cs typeface="Times New Roman" panose="02020603050405020304" pitchFamily="18" charset="0"/>
            </a:endParaRPr>
          </a:p>
          <a:p>
            <a:pPr algn="ctr"/>
            <a:endParaRPr lang="en-US" dirty="0"/>
          </a:p>
        </p:txBody>
      </p:sp>
    </p:spTree>
    <p:extLst>
      <p:ext uri="{BB962C8B-B14F-4D97-AF65-F5344CB8AC3E}">
        <p14:creationId xmlns:p14="http://schemas.microsoft.com/office/powerpoint/2010/main" val="1004702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Ratings/evaluation method</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2" y="2180496"/>
            <a:ext cx="11029615" cy="761487"/>
          </a:xfrm>
        </p:spPr>
        <p:txBody>
          <a:bodyPr>
            <a:normAutofit/>
          </a:bodyPr>
          <a:lstStyle/>
          <a:p>
            <a:r>
              <a:rPr lang="en-US" sz="1700" b="1" dirty="0">
                <a:solidFill>
                  <a:srgbClr val="002060"/>
                </a:solidFill>
                <a:latin typeface="Times New Roman" panose="02020603050405020304" pitchFamily="18" charset="0"/>
                <a:cs typeface="Times New Roman" panose="02020603050405020304" pitchFamily="18" charset="0"/>
              </a:rPr>
              <a:t>Evaluation Factor</a:t>
            </a:r>
            <a:r>
              <a:rPr lang="en-US" sz="1700" dirty="0">
                <a:solidFill>
                  <a:srgbClr val="002060"/>
                </a:solidFill>
                <a:latin typeface="Times New Roman" panose="02020603050405020304" pitchFamily="18" charset="0"/>
                <a:cs typeface="Times New Roman" panose="02020603050405020304" pitchFamily="18" charset="0"/>
              </a:rPr>
              <a:t>-  </a:t>
            </a:r>
            <a:r>
              <a:rPr lang="en-US" sz="1700" u="sng" dirty="0">
                <a:solidFill>
                  <a:srgbClr val="002060"/>
                </a:solidFill>
                <a:latin typeface="Times New Roman" panose="02020603050405020304" pitchFamily="18" charset="0"/>
                <a:cs typeface="Times New Roman" panose="02020603050405020304" pitchFamily="18" charset="0"/>
              </a:rPr>
              <a:t>Experience</a:t>
            </a:r>
            <a:r>
              <a:rPr lang="en-US" sz="1700" dirty="0">
                <a:solidFill>
                  <a:srgbClr val="002060"/>
                </a:solidFill>
                <a:latin typeface="Times New Roman" panose="02020603050405020304" pitchFamily="18" charset="0"/>
                <a:cs typeface="Times New Roman" panose="02020603050405020304" pitchFamily="18" charset="0"/>
              </a:rPr>
              <a:t>: Number of Projects in the last 5 </a:t>
            </a:r>
            <a:r>
              <a:rPr lang="en-US" sz="1700" dirty="0" smtClean="0">
                <a:solidFill>
                  <a:srgbClr val="002060"/>
                </a:solidFill>
                <a:latin typeface="Times New Roman" panose="02020603050405020304" pitchFamily="18" charset="0"/>
                <a:cs typeface="Times New Roman" panose="02020603050405020304" pitchFamily="18" charset="0"/>
              </a:rPr>
              <a:t>years</a:t>
            </a:r>
            <a:endParaRPr lang="en-US" sz="1700" dirty="0">
              <a:solidFill>
                <a:srgbClr val="00206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95192" y="3106900"/>
            <a:ext cx="9239332" cy="2990707"/>
          </a:xfrm>
          <a:prstGeom prst="rect">
            <a:avLst/>
          </a:prstGeom>
        </p:spPr>
      </p:pic>
    </p:spTree>
    <p:extLst>
      <p:ext uri="{BB962C8B-B14F-4D97-AF65-F5344CB8AC3E}">
        <p14:creationId xmlns:p14="http://schemas.microsoft.com/office/powerpoint/2010/main" val="14913024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ratings/evaluation method</a:t>
            </a:r>
            <a:endParaRPr lang="en-US"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3"/>
          <a:stretch>
            <a:fillRect/>
          </a:stretch>
        </p:blipFill>
        <p:spPr>
          <a:xfrm>
            <a:off x="892965" y="2206163"/>
            <a:ext cx="10372820" cy="3678238"/>
          </a:xfrm>
          <a:prstGeom prst="rect">
            <a:avLst/>
          </a:prstGeom>
        </p:spPr>
      </p:pic>
    </p:spTree>
    <p:extLst>
      <p:ext uri="{BB962C8B-B14F-4D97-AF65-F5344CB8AC3E}">
        <p14:creationId xmlns:p14="http://schemas.microsoft.com/office/powerpoint/2010/main" val="7374459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Ratings/evaluation method</a:t>
            </a:r>
            <a:endParaRPr lang="en-US"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3"/>
          <a:stretch>
            <a:fillRect/>
          </a:stretch>
        </p:blipFill>
        <p:spPr>
          <a:xfrm>
            <a:off x="1804987" y="2872581"/>
            <a:ext cx="8582025" cy="2295525"/>
          </a:xfrm>
          <a:prstGeom prst="rect">
            <a:avLst/>
          </a:prstGeom>
        </p:spPr>
      </p:pic>
    </p:spTree>
    <p:extLst>
      <p:ext uri="{BB962C8B-B14F-4D97-AF65-F5344CB8AC3E}">
        <p14:creationId xmlns:p14="http://schemas.microsoft.com/office/powerpoint/2010/main" val="39263780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Ratings/evaluation method</a:t>
            </a:r>
            <a:endParaRPr lang="en-US"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3"/>
          <a:stretch>
            <a:fillRect/>
          </a:stretch>
        </p:blipFill>
        <p:spPr>
          <a:xfrm>
            <a:off x="1375876" y="2181225"/>
            <a:ext cx="9440248" cy="3678238"/>
          </a:xfrm>
          <a:prstGeom prst="rect">
            <a:avLst/>
          </a:prstGeom>
        </p:spPr>
      </p:pic>
    </p:spTree>
    <p:extLst>
      <p:ext uri="{BB962C8B-B14F-4D97-AF65-F5344CB8AC3E}">
        <p14:creationId xmlns:p14="http://schemas.microsoft.com/office/powerpoint/2010/main" val="2527966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Ratings/evaluation method</a:t>
            </a:r>
            <a:endParaRPr lang="en-US" dirty="0">
              <a:latin typeface="Times New Roman" panose="02020603050405020304" pitchFamily="18" charset="0"/>
              <a:cs typeface="Times New Roman" panose="02020603050405020304" pitchFamily="18" charset="0"/>
            </a:endParaRPr>
          </a:p>
        </p:txBody>
      </p:sp>
      <p:sp>
        <p:nvSpPr>
          <p:cNvPr id="11" name="Content Placeholder 2"/>
          <p:cNvSpPr>
            <a:spLocks noGrp="1"/>
          </p:cNvSpPr>
          <p:nvPr>
            <p:ph idx="1"/>
          </p:nvPr>
        </p:nvSpPr>
        <p:spPr>
          <a:xfrm>
            <a:off x="6084180" y="5391746"/>
            <a:ext cx="6079933" cy="966838"/>
          </a:xfrm>
        </p:spPr>
        <p:txBody>
          <a:bodyPr>
            <a:normAutofit/>
          </a:bodyPr>
          <a:lstStyle/>
          <a:p>
            <a:pPr marL="0" indent="0">
              <a:buNone/>
            </a:pPr>
            <a:r>
              <a:rPr lang="en-US" sz="1700" dirty="0" smtClean="0">
                <a:solidFill>
                  <a:srgbClr val="002060"/>
                </a:solidFill>
                <a:latin typeface="Times New Roman" panose="02020603050405020304" pitchFamily="18" charset="0"/>
                <a:cs typeface="Times New Roman" panose="02020603050405020304" pitchFamily="18" charset="0"/>
              </a:rPr>
              <a:t>* OCD-LGA will go into more depth regarding ratings and evaluations when we work with each municipality. *  </a:t>
            </a:r>
            <a:endParaRPr lang="en-US" sz="1700" dirty="0">
              <a:solidFill>
                <a:srgbClr val="00206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219419" y="2787528"/>
            <a:ext cx="5701722" cy="3921903"/>
          </a:xfrm>
          <a:prstGeom prst="rect">
            <a:avLst/>
          </a:prstGeom>
        </p:spPr>
      </p:pic>
      <p:pic>
        <p:nvPicPr>
          <p:cNvPr id="7" name="Picture 6"/>
          <p:cNvPicPr>
            <a:picLocks noChangeAspect="1"/>
          </p:cNvPicPr>
          <p:nvPr/>
        </p:nvPicPr>
        <p:blipFill>
          <a:blip r:embed="rId4"/>
          <a:stretch>
            <a:fillRect/>
          </a:stretch>
        </p:blipFill>
        <p:spPr>
          <a:xfrm>
            <a:off x="6096000" y="1917245"/>
            <a:ext cx="6068113" cy="2831234"/>
          </a:xfrm>
          <a:prstGeom prst="rect">
            <a:avLst/>
          </a:prstGeom>
        </p:spPr>
      </p:pic>
      <p:sp>
        <p:nvSpPr>
          <p:cNvPr id="8" name="TextBox 7"/>
          <p:cNvSpPr txBox="1"/>
          <p:nvPr/>
        </p:nvSpPr>
        <p:spPr>
          <a:xfrm>
            <a:off x="487288" y="1823874"/>
            <a:ext cx="4377404" cy="353943"/>
          </a:xfrm>
          <a:prstGeom prst="rect">
            <a:avLst/>
          </a:prstGeom>
          <a:noFill/>
        </p:spPr>
        <p:txBody>
          <a:bodyPr wrap="square" rtlCol="0">
            <a:spAutoFit/>
          </a:bodyPr>
          <a:lstStyle/>
          <a:p>
            <a:r>
              <a:rPr lang="en-US" sz="1700" dirty="0" smtClean="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Adjectival Rating  Must have definitions!</a:t>
            </a:r>
            <a:endParaRPr lang="en-US" sz="17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10" name="TextBox 9"/>
          <p:cNvSpPr txBox="1"/>
          <p:nvPr/>
        </p:nvSpPr>
        <p:spPr>
          <a:xfrm>
            <a:off x="428415" y="2279130"/>
            <a:ext cx="5667585" cy="353943"/>
          </a:xfrm>
          <a:prstGeom prst="rect">
            <a:avLst/>
          </a:prstGeom>
          <a:noFill/>
        </p:spPr>
        <p:txBody>
          <a:bodyPr wrap="square" rtlCol="0">
            <a:spAutoFit/>
          </a:bodyPr>
          <a:lstStyle/>
          <a:p>
            <a:r>
              <a:rPr lang="en-US" sz="1700" dirty="0" smtClean="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Adjectival Rating typically used for “Past Performance”</a:t>
            </a:r>
            <a:endParaRPr lang="en-US" sz="17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503482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074988"/>
            <a:ext cx="11029950" cy="1014412"/>
          </a:xfrm>
        </p:spPr>
        <p:txBody>
          <a:bodyPr/>
          <a:lstStyle/>
          <a:p>
            <a:pPr algn="ctr"/>
            <a:r>
              <a:rPr lang="en-US" dirty="0" smtClean="0">
                <a:solidFill>
                  <a:srgbClr val="002060"/>
                </a:solidFill>
                <a:latin typeface="Times New Roman" panose="02020603050405020304" pitchFamily="18" charset="0"/>
                <a:cs typeface="Times New Roman" panose="02020603050405020304" pitchFamily="18" charset="0"/>
              </a:rPr>
              <a:t>Helpful Information</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0042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1192" y="702156"/>
            <a:ext cx="11029616" cy="832282"/>
          </a:xfrm>
        </p:spPr>
        <p:txBody>
          <a:bodyPr/>
          <a:lstStyle/>
          <a:p>
            <a:r>
              <a:rPr lang="en-US" dirty="0">
                <a:latin typeface="Times New Roman" panose="02020603050405020304" pitchFamily="18" charset="0"/>
                <a:cs typeface="Times New Roman" panose="02020603050405020304" pitchFamily="18" charset="0"/>
              </a:rPr>
              <a:t>Federal grant administrative Requirements</a:t>
            </a:r>
          </a:p>
        </p:txBody>
      </p:sp>
      <p:sp>
        <p:nvSpPr>
          <p:cNvPr id="3" name="Content Placeholder 2"/>
          <p:cNvSpPr>
            <a:spLocks noGrp="1"/>
          </p:cNvSpPr>
          <p:nvPr>
            <p:ph idx="1"/>
          </p:nvPr>
        </p:nvSpPr>
        <p:spPr>
          <a:xfrm>
            <a:off x="581192" y="1784960"/>
            <a:ext cx="11029615" cy="3492556"/>
          </a:xfrm>
        </p:spPr>
        <p:txBody>
          <a:bodyPr/>
          <a:lstStyle/>
          <a:p>
            <a:pPr>
              <a:buFont typeface="Arial" panose="020B0604020202020204" pitchFamily="34" charset="0"/>
              <a:buChar char="•"/>
            </a:pPr>
            <a:r>
              <a:rPr lang="en-US" sz="1400" b="1" dirty="0">
                <a:solidFill>
                  <a:srgbClr val="002060"/>
                </a:solidFill>
                <a:latin typeface="Times New Roman" panose="02020603050405020304" pitchFamily="18" charset="0"/>
                <a:cs typeface="Times New Roman" panose="02020603050405020304" pitchFamily="18" charset="0"/>
              </a:rPr>
              <a:t>Office of Community Development is federally funded by the U.S. Department of Housing and Urban </a:t>
            </a:r>
            <a:r>
              <a:rPr lang="en-US" sz="1400" b="1" dirty="0" smtClean="0">
                <a:solidFill>
                  <a:srgbClr val="002060"/>
                </a:solidFill>
                <a:latin typeface="Times New Roman" panose="02020603050405020304" pitchFamily="18" charset="0"/>
                <a:cs typeface="Times New Roman" panose="02020603050405020304" pitchFamily="18" charset="0"/>
              </a:rPr>
              <a:t>Development</a:t>
            </a:r>
          </a:p>
          <a:p>
            <a:pPr>
              <a:buFont typeface="Arial" panose="020B0604020202020204" pitchFamily="34" charset="0"/>
              <a:buChar char="•"/>
            </a:pPr>
            <a:r>
              <a:rPr lang="en-US" sz="1400" b="1" dirty="0" smtClean="0">
                <a:solidFill>
                  <a:srgbClr val="002060"/>
                </a:solidFill>
                <a:latin typeface="Times New Roman" panose="02020603050405020304" pitchFamily="18" charset="0"/>
                <a:cs typeface="Times New Roman" panose="02020603050405020304" pitchFamily="18" charset="0"/>
              </a:rPr>
              <a:t>Department’s Procurement guidance is provided by HUD Handbook 7460.8</a:t>
            </a:r>
          </a:p>
          <a:p>
            <a:pPr>
              <a:buFont typeface="Arial" panose="020B0604020202020204" pitchFamily="34" charset="0"/>
              <a:buChar char="•"/>
            </a:pPr>
            <a:r>
              <a:rPr lang="en-US" sz="1400" b="1" dirty="0" smtClean="0">
                <a:solidFill>
                  <a:srgbClr val="002060"/>
                </a:solidFill>
                <a:latin typeface="Times New Roman" panose="02020603050405020304" pitchFamily="18" charset="0"/>
                <a:cs typeface="Times New Roman" panose="02020603050405020304" pitchFamily="18" charset="0"/>
              </a:rPr>
              <a:t>OCD’s Procurement guidance is provided on our website</a:t>
            </a:r>
            <a:endParaRPr lang="en-US" sz="1400" dirty="0" smtClean="0">
              <a:solidFill>
                <a:srgbClr val="002060"/>
              </a:solidFill>
              <a:latin typeface="Times New Roman" panose="02020603050405020304" pitchFamily="18" charset="0"/>
              <a:cs typeface="Times New Roman" panose="02020603050405020304" pitchFamily="18" charset="0"/>
            </a:endParaRPr>
          </a:p>
          <a:p>
            <a:pPr lvl="1" algn="ctr"/>
            <a:r>
              <a:rPr lang="en-US" sz="1400" dirty="0" smtClean="0">
                <a:latin typeface="Times New Roman" panose="02020603050405020304" pitchFamily="18" charset="0"/>
                <a:cs typeface="Times New Roman" panose="02020603050405020304" pitchFamily="18" charset="0"/>
                <a:hlinkClick r:id="rId3"/>
              </a:rPr>
              <a:t>Forms and Information - Louisiana Division of Administration (la.gov)</a:t>
            </a:r>
            <a:endParaRPr lang="en-US" sz="1400" dirty="0" smtClean="0">
              <a:latin typeface="Times New Roman" panose="02020603050405020304" pitchFamily="18" charset="0"/>
              <a:cs typeface="Times New Roman" panose="02020603050405020304" pitchFamily="18" charset="0"/>
            </a:endParaRPr>
          </a:p>
          <a:p>
            <a:endParaRPr lang="en-US" sz="1800" dirty="0" smtClean="0">
              <a:latin typeface="Times New Roman" panose="02020603050405020304" pitchFamily="18" charset="0"/>
              <a:cs typeface="Times New Roman" panose="02020603050405020304" pitchFamily="18" charset="0"/>
            </a:endParaRPr>
          </a:p>
          <a:p>
            <a:endParaRPr lang="en-US" dirty="0" smtClean="0"/>
          </a:p>
          <a:p>
            <a:endParaRPr lang="en-US" dirty="0" smtClean="0"/>
          </a:p>
          <a:p>
            <a:endParaRPr lang="en-US" dirty="0"/>
          </a:p>
        </p:txBody>
      </p:sp>
      <p:pic>
        <p:nvPicPr>
          <p:cNvPr id="5" name="Picture 4"/>
          <p:cNvPicPr>
            <a:picLocks noChangeAspect="1"/>
          </p:cNvPicPr>
          <p:nvPr/>
        </p:nvPicPr>
        <p:blipFill>
          <a:blip r:embed="rId4"/>
          <a:stretch>
            <a:fillRect/>
          </a:stretch>
        </p:blipFill>
        <p:spPr>
          <a:xfrm>
            <a:off x="2074587" y="3372260"/>
            <a:ext cx="7920903" cy="3371440"/>
          </a:xfrm>
          <a:prstGeom prst="rect">
            <a:avLst/>
          </a:prstGeom>
          <a:ln w="19050">
            <a:solidFill>
              <a:schemeClr val="accent1"/>
            </a:solidFill>
          </a:ln>
        </p:spPr>
      </p:pic>
      <p:cxnSp>
        <p:nvCxnSpPr>
          <p:cNvPr id="6" name="Straight Arrow Connector 5"/>
          <p:cNvCxnSpPr/>
          <p:nvPr/>
        </p:nvCxnSpPr>
        <p:spPr>
          <a:xfrm>
            <a:off x="4639479" y="5941067"/>
            <a:ext cx="1819564" cy="0"/>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58634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679" y="765959"/>
            <a:ext cx="10515600" cy="737164"/>
          </a:xfrm>
        </p:spPr>
        <p:txBody>
          <a:bodyPr/>
          <a:lstStyle/>
          <a:p>
            <a:r>
              <a:rPr lang="en-US" dirty="0" smtClean="0">
                <a:latin typeface="Times New Roman" panose="02020603050405020304" pitchFamily="18" charset="0"/>
                <a:cs typeface="Times New Roman" panose="02020603050405020304" pitchFamily="18" charset="0"/>
              </a:rPr>
              <a:t>Helpful Information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1625" y="1903956"/>
            <a:ext cx="10515600" cy="4842941"/>
          </a:xfrm>
        </p:spPr>
        <p:txBody>
          <a:bodyPr>
            <a:noAutofit/>
          </a:bodyPr>
          <a:lstStyle/>
          <a:p>
            <a:pPr marL="0" indent="0">
              <a:buNone/>
            </a:pPr>
            <a:r>
              <a:rPr lang="en-US" sz="1700" b="1" u="sng" dirty="0" smtClean="0">
                <a:solidFill>
                  <a:srgbClr val="002060"/>
                </a:solidFill>
                <a:latin typeface="Times New Roman" panose="02020603050405020304" pitchFamily="18" charset="0"/>
                <a:cs typeface="Times New Roman" panose="02020603050405020304" pitchFamily="18" charset="0"/>
              </a:rPr>
              <a:t>2 CFR § 200.101 Applicability.</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“The requirements established in this part apply to Federal agencies that make Federal </a:t>
            </a:r>
            <a:r>
              <a:rPr lang="en-US" sz="1700" b="1" dirty="0" smtClean="0">
                <a:solidFill>
                  <a:srgbClr val="002060"/>
                </a:solidFill>
                <a:latin typeface="Times New Roman" panose="02020603050405020304" pitchFamily="18" charset="0"/>
                <a:cs typeface="Times New Roman" panose="02020603050405020304" pitchFamily="18" charset="0"/>
              </a:rPr>
              <a:t>awards to non-Federal entities. </a:t>
            </a:r>
            <a:r>
              <a:rPr lang="en-US" sz="1700" dirty="0" smtClean="0">
                <a:solidFill>
                  <a:srgbClr val="002060"/>
                </a:solidFill>
                <a:latin typeface="Times New Roman" panose="02020603050405020304" pitchFamily="18" charset="0"/>
                <a:cs typeface="Times New Roman" panose="02020603050405020304" pitchFamily="18" charset="0"/>
              </a:rPr>
              <a:t>These requirements are applicable to all costs related to Federal awards.”</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a:t>
            </a:r>
            <a:r>
              <a:rPr lang="en-US" sz="1700" b="1" i="1" dirty="0" smtClean="0">
                <a:solidFill>
                  <a:srgbClr val="002060"/>
                </a:solidFill>
                <a:latin typeface="Times New Roman" panose="02020603050405020304" pitchFamily="18" charset="0"/>
                <a:cs typeface="Times New Roman" panose="02020603050405020304" pitchFamily="18" charset="0"/>
              </a:rPr>
              <a:t>Administrative requirements.</a:t>
            </a:r>
            <a:r>
              <a:rPr lang="en-US" sz="1700" dirty="0" smtClean="0">
                <a:solidFill>
                  <a:srgbClr val="002060"/>
                </a:solidFill>
                <a:latin typeface="Times New Roman" panose="02020603050405020304" pitchFamily="18" charset="0"/>
                <a:cs typeface="Times New Roman" panose="02020603050405020304" pitchFamily="18" charset="0"/>
              </a:rPr>
              <a:t> </a:t>
            </a:r>
            <a:r>
              <a:rPr lang="en-US" sz="1700" dirty="0" smtClean="0">
                <a:solidFill>
                  <a:srgbClr val="002060"/>
                </a:solidFill>
                <a:latin typeface="Times New Roman" panose="02020603050405020304" pitchFamily="18" charset="0"/>
                <a:cs typeface="Times New Roman" panose="02020603050405020304" pitchFamily="18" charset="0"/>
                <a:hlinkClick r:id="rId3"/>
              </a:rPr>
              <a:t>Subparts B</a:t>
            </a:r>
            <a:r>
              <a:rPr lang="en-US" sz="1700" dirty="0" smtClean="0">
                <a:solidFill>
                  <a:srgbClr val="002060"/>
                </a:solidFill>
                <a:latin typeface="Times New Roman" panose="02020603050405020304" pitchFamily="18" charset="0"/>
                <a:cs typeface="Times New Roman" panose="02020603050405020304" pitchFamily="18" charset="0"/>
              </a:rPr>
              <a:t> through </a:t>
            </a:r>
            <a:r>
              <a:rPr lang="en-US" sz="1700" dirty="0" smtClean="0">
                <a:solidFill>
                  <a:srgbClr val="002060"/>
                </a:solidFill>
                <a:latin typeface="Times New Roman" panose="02020603050405020304" pitchFamily="18" charset="0"/>
                <a:cs typeface="Times New Roman" panose="02020603050405020304" pitchFamily="18" charset="0"/>
                <a:hlinkClick r:id="rId4"/>
              </a:rPr>
              <a:t>D of this part</a:t>
            </a:r>
            <a:r>
              <a:rPr lang="en-US" sz="1700" dirty="0" smtClean="0">
                <a:solidFill>
                  <a:srgbClr val="002060"/>
                </a:solidFill>
                <a:latin typeface="Times New Roman" panose="02020603050405020304" pitchFamily="18" charset="0"/>
                <a:cs typeface="Times New Roman" panose="02020603050405020304" pitchFamily="18" charset="0"/>
              </a:rPr>
              <a:t> [Procurement] set forth the uniform administrative requirements for grant and cooperative agreements…”</a:t>
            </a:r>
          </a:p>
          <a:p>
            <a:pPr marL="0" indent="0">
              <a:buNone/>
            </a:pPr>
            <a:r>
              <a:rPr lang="en-US" sz="1700" b="1" u="sng" dirty="0" smtClean="0">
                <a:solidFill>
                  <a:srgbClr val="002060"/>
                </a:solidFill>
                <a:latin typeface="Times New Roman" panose="02020603050405020304" pitchFamily="18" charset="0"/>
                <a:cs typeface="Times New Roman" panose="02020603050405020304" pitchFamily="18" charset="0"/>
              </a:rPr>
              <a:t>§ 200.1 Definitions.</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a:t>
            </a:r>
            <a:r>
              <a:rPr lang="en-US" sz="1700" b="1" i="1" dirty="0" smtClean="0">
                <a:solidFill>
                  <a:srgbClr val="002060"/>
                </a:solidFill>
                <a:latin typeface="Times New Roman" panose="02020603050405020304" pitchFamily="18" charset="0"/>
                <a:cs typeface="Times New Roman" panose="02020603050405020304" pitchFamily="18" charset="0"/>
              </a:rPr>
              <a:t>Non-Federal entity (NFE)</a:t>
            </a:r>
            <a:r>
              <a:rPr lang="en-US" sz="1700" dirty="0" smtClean="0">
                <a:solidFill>
                  <a:srgbClr val="002060"/>
                </a:solidFill>
                <a:latin typeface="Times New Roman" panose="02020603050405020304" pitchFamily="18" charset="0"/>
                <a:cs typeface="Times New Roman" panose="02020603050405020304" pitchFamily="18" charset="0"/>
              </a:rPr>
              <a:t> means a State, </a:t>
            </a:r>
            <a:r>
              <a:rPr lang="en-US" sz="1700" b="1" dirty="0" smtClean="0">
                <a:solidFill>
                  <a:srgbClr val="002060"/>
                </a:solidFill>
                <a:latin typeface="Times New Roman" panose="02020603050405020304" pitchFamily="18" charset="0"/>
                <a:cs typeface="Times New Roman" panose="02020603050405020304" pitchFamily="18" charset="0"/>
              </a:rPr>
              <a:t>local government</a:t>
            </a:r>
            <a:r>
              <a:rPr lang="en-US" sz="1700" dirty="0" smtClean="0">
                <a:solidFill>
                  <a:srgbClr val="002060"/>
                </a:solidFill>
                <a:latin typeface="Times New Roman" panose="02020603050405020304" pitchFamily="18" charset="0"/>
                <a:cs typeface="Times New Roman" panose="02020603050405020304" pitchFamily="18" charset="0"/>
              </a:rPr>
              <a:t>, Indian tribe, Institution of Higher Education (IHE), or </a:t>
            </a:r>
            <a:r>
              <a:rPr lang="en-US" sz="1700" b="1" dirty="0" smtClean="0">
                <a:solidFill>
                  <a:srgbClr val="002060"/>
                </a:solidFill>
                <a:latin typeface="Times New Roman" panose="02020603050405020304" pitchFamily="18" charset="0"/>
                <a:cs typeface="Times New Roman" panose="02020603050405020304" pitchFamily="18" charset="0"/>
              </a:rPr>
              <a:t>nonprofit organization </a:t>
            </a:r>
            <a:r>
              <a:rPr lang="en-US" sz="1700" dirty="0" smtClean="0">
                <a:solidFill>
                  <a:srgbClr val="002060"/>
                </a:solidFill>
                <a:latin typeface="Times New Roman" panose="02020603050405020304" pitchFamily="18" charset="0"/>
                <a:cs typeface="Times New Roman" panose="02020603050405020304" pitchFamily="18" charset="0"/>
              </a:rPr>
              <a:t>that carries out a Federal award as a recipient or subrecipient..”</a:t>
            </a:r>
          </a:p>
          <a:p>
            <a:pPr marL="0" indent="0">
              <a:buNone/>
            </a:pPr>
            <a:r>
              <a:rPr lang="en-US" sz="1700" b="1" u="sng" dirty="0" smtClean="0">
                <a:solidFill>
                  <a:srgbClr val="002060"/>
                </a:solidFill>
                <a:latin typeface="Times New Roman" panose="02020603050405020304" pitchFamily="18" charset="0"/>
                <a:cs typeface="Times New Roman" panose="02020603050405020304" pitchFamily="18" charset="0"/>
              </a:rPr>
              <a:t>§ 200.318 General procurement standards.</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“The non-Federal entity </a:t>
            </a:r>
            <a:r>
              <a:rPr lang="en-US" sz="1700" u="sng" dirty="0" smtClean="0">
                <a:solidFill>
                  <a:srgbClr val="002060"/>
                </a:solidFill>
                <a:latin typeface="Times New Roman" panose="02020603050405020304" pitchFamily="18" charset="0"/>
                <a:cs typeface="Times New Roman" panose="02020603050405020304" pitchFamily="18" charset="0"/>
              </a:rPr>
              <a:t>must have </a:t>
            </a:r>
            <a:r>
              <a:rPr lang="en-US" sz="1700" dirty="0" smtClean="0">
                <a:solidFill>
                  <a:srgbClr val="002060"/>
                </a:solidFill>
                <a:latin typeface="Times New Roman" panose="02020603050405020304" pitchFamily="18" charset="0"/>
                <a:cs typeface="Times New Roman" panose="02020603050405020304" pitchFamily="18" charset="0"/>
              </a:rPr>
              <a:t>and use </a:t>
            </a:r>
            <a:r>
              <a:rPr lang="en-US" sz="1700" u="sng" dirty="0" smtClean="0">
                <a:solidFill>
                  <a:srgbClr val="002060"/>
                </a:solidFill>
                <a:latin typeface="Times New Roman" panose="02020603050405020304" pitchFamily="18" charset="0"/>
                <a:cs typeface="Times New Roman" panose="02020603050405020304" pitchFamily="18" charset="0"/>
              </a:rPr>
              <a:t>documented procurement </a:t>
            </a:r>
            <a:r>
              <a:rPr lang="en-US" sz="1700" dirty="0" smtClean="0">
                <a:solidFill>
                  <a:srgbClr val="002060"/>
                </a:solidFill>
                <a:latin typeface="Times New Roman" panose="02020603050405020304" pitchFamily="18" charset="0"/>
                <a:cs typeface="Times New Roman" panose="02020603050405020304" pitchFamily="18" charset="0"/>
              </a:rPr>
              <a:t>procedures, consistent with State, local, and tribal laws and regulations and the standards of this section, for the acquisition of property or services required under a Federal award or subaward.”</a:t>
            </a:r>
          </a:p>
        </p:txBody>
      </p:sp>
    </p:spTree>
    <p:extLst>
      <p:ext uri="{BB962C8B-B14F-4D97-AF65-F5344CB8AC3E}">
        <p14:creationId xmlns:p14="http://schemas.microsoft.com/office/powerpoint/2010/main" val="7101788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29014"/>
            <a:ext cx="8596668" cy="711896"/>
          </a:xfrm>
        </p:spPr>
        <p:txBody>
          <a:bodyPr/>
          <a:lstStyle/>
          <a:p>
            <a:r>
              <a:rPr lang="en-US" dirty="0">
                <a:latin typeface="Times New Roman" panose="02020603050405020304" pitchFamily="18" charset="0"/>
                <a:cs typeface="Times New Roman" panose="02020603050405020304" pitchFamily="18" charset="0"/>
              </a:rPr>
              <a:t>Helpful Information</a:t>
            </a:r>
            <a:endParaRPr lang="en-US" dirty="0"/>
          </a:p>
        </p:txBody>
      </p:sp>
      <p:sp>
        <p:nvSpPr>
          <p:cNvPr id="3" name="Content Placeholder 2"/>
          <p:cNvSpPr>
            <a:spLocks noGrp="1"/>
          </p:cNvSpPr>
          <p:nvPr>
            <p:ph idx="1"/>
          </p:nvPr>
        </p:nvSpPr>
        <p:spPr>
          <a:xfrm>
            <a:off x="739965" y="2361005"/>
            <a:ext cx="8596668" cy="3880773"/>
          </a:xfrm>
        </p:spPr>
        <p:txBody>
          <a:bodyPr>
            <a:normAutofit/>
          </a:bodyPr>
          <a:lstStyle/>
          <a:p>
            <a:pPr marL="0" indent="0">
              <a:buNone/>
            </a:pPr>
            <a:r>
              <a:rPr lang="en-US" sz="1700" b="1" u="sng" dirty="0">
                <a:solidFill>
                  <a:srgbClr val="002060"/>
                </a:solidFill>
                <a:latin typeface="Times New Roman" panose="02020603050405020304" pitchFamily="18" charset="0"/>
                <a:cs typeface="Times New Roman" panose="02020603050405020304" pitchFamily="18" charset="0"/>
              </a:rPr>
              <a:t>2 </a:t>
            </a:r>
            <a:r>
              <a:rPr lang="en-US" sz="1700" b="1" u="sng" dirty="0" smtClean="0">
                <a:solidFill>
                  <a:srgbClr val="002060"/>
                </a:solidFill>
                <a:latin typeface="Times New Roman" panose="02020603050405020304" pitchFamily="18" charset="0"/>
                <a:cs typeface="Times New Roman" panose="02020603050405020304" pitchFamily="18" charset="0"/>
              </a:rPr>
              <a:t>CFR </a:t>
            </a:r>
            <a:r>
              <a:rPr lang="en-US" sz="1700" b="1" u="sng" dirty="0">
                <a:solidFill>
                  <a:srgbClr val="002060"/>
                </a:solidFill>
                <a:latin typeface="Times New Roman" panose="02020603050405020304" pitchFamily="18" charset="0"/>
                <a:cs typeface="Times New Roman" panose="02020603050405020304" pitchFamily="18" charset="0"/>
              </a:rPr>
              <a:t>§ </a:t>
            </a:r>
            <a:r>
              <a:rPr lang="en-US" sz="1700" b="1" u="sng" dirty="0" smtClean="0">
                <a:solidFill>
                  <a:srgbClr val="002060"/>
                </a:solidFill>
                <a:latin typeface="Times New Roman" panose="02020603050405020304" pitchFamily="18" charset="0"/>
                <a:cs typeface="Times New Roman" panose="02020603050405020304" pitchFamily="18" charset="0"/>
              </a:rPr>
              <a:t>200.319 </a:t>
            </a:r>
            <a:endParaRPr lang="en-US" sz="1700" b="1" u="sng"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“All procurement transactions must be conducted in a manner providing full and open competition consistent with the standards of this section. In order to ensure objective contractor performance and eliminate unfair competitive advantage, …</a:t>
            </a: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Competition …contractors that </a:t>
            </a:r>
            <a:r>
              <a:rPr lang="en-US" sz="1700" b="1" dirty="0">
                <a:solidFill>
                  <a:srgbClr val="002060"/>
                </a:solidFill>
                <a:latin typeface="Times New Roman" panose="02020603050405020304" pitchFamily="18" charset="0"/>
                <a:cs typeface="Times New Roman" panose="02020603050405020304" pitchFamily="18" charset="0"/>
              </a:rPr>
              <a:t>develop or draft </a:t>
            </a:r>
            <a:r>
              <a:rPr lang="en-US" sz="1700" dirty="0">
                <a:solidFill>
                  <a:srgbClr val="002060"/>
                </a:solidFill>
                <a:latin typeface="Times New Roman" panose="02020603050405020304" pitchFamily="18" charset="0"/>
                <a:cs typeface="Times New Roman" panose="02020603050405020304" pitchFamily="18" charset="0"/>
              </a:rPr>
              <a:t>specifications, requirements, statements of work, or invitations for bids or </a:t>
            </a:r>
            <a:r>
              <a:rPr lang="en-US" sz="1700" b="1" dirty="0">
                <a:solidFill>
                  <a:srgbClr val="002060"/>
                </a:solidFill>
                <a:latin typeface="Times New Roman" panose="02020603050405020304" pitchFamily="18" charset="0"/>
                <a:cs typeface="Times New Roman" panose="02020603050405020304" pitchFamily="18" charset="0"/>
              </a:rPr>
              <a:t>requests for proposals must be excluded </a:t>
            </a:r>
            <a:r>
              <a:rPr lang="en-US" sz="1700" dirty="0">
                <a:solidFill>
                  <a:srgbClr val="002060"/>
                </a:solidFill>
                <a:latin typeface="Times New Roman" panose="02020603050405020304" pitchFamily="18" charset="0"/>
                <a:cs typeface="Times New Roman" panose="02020603050405020304" pitchFamily="18" charset="0"/>
              </a:rPr>
              <a:t>from competing for such procurements</a:t>
            </a:r>
          </a:p>
          <a:p>
            <a:pPr marL="0" indent="0">
              <a:buNone/>
            </a:pPr>
            <a:r>
              <a:rPr lang="en-US" sz="1700" b="1" u="sng" dirty="0" smtClean="0">
                <a:solidFill>
                  <a:srgbClr val="002060"/>
                </a:solidFill>
                <a:latin typeface="Times New Roman" panose="02020603050405020304" pitchFamily="18" charset="0"/>
                <a:cs typeface="Times New Roman" panose="02020603050405020304" pitchFamily="18" charset="0"/>
              </a:rPr>
              <a:t>Records </a:t>
            </a:r>
            <a:r>
              <a:rPr lang="en-US" sz="1700" b="1" u="sng" dirty="0">
                <a:solidFill>
                  <a:srgbClr val="002060"/>
                </a:solidFill>
                <a:latin typeface="Times New Roman" panose="02020603050405020304" pitchFamily="18" charset="0"/>
                <a:cs typeface="Times New Roman" panose="02020603050405020304" pitchFamily="18" charset="0"/>
              </a:rPr>
              <a:t>2 CFR </a:t>
            </a:r>
            <a:r>
              <a:rPr lang="en-US" sz="1700" b="1" u="sng" dirty="0" smtClean="0">
                <a:solidFill>
                  <a:srgbClr val="002060"/>
                </a:solidFill>
                <a:latin typeface="Times New Roman" panose="02020603050405020304" pitchFamily="18" charset="0"/>
                <a:cs typeface="Times New Roman" panose="02020603050405020304" pitchFamily="18" charset="0"/>
              </a:rPr>
              <a:t>§ 200.317(h)</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 “The non-Federal entity must maintain records sufficient to detail the history of procurement. These records will include, but are not necessarily limited to the following: rationale for the </a:t>
            </a:r>
            <a:r>
              <a:rPr lang="en-US" sz="1700" b="1" u="sng" dirty="0" smtClean="0">
                <a:solidFill>
                  <a:srgbClr val="002060"/>
                </a:solidFill>
                <a:latin typeface="Times New Roman" panose="02020603050405020304" pitchFamily="18" charset="0"/>
                <a:cs typeface="Times New Roman" panose="02020603050405020304" pitchFamily="18" charset="0"/>
              </a:rPr>
              <a:t>method of procurement</a:t>
            </a:r>
            <a:r>
              <a:rPr lang="en-US" sz="1700" dirty="0" smtClean="0">
                <a:solidFill>
                  <a:srgbClr val="002060"/>
                </a:solidFill>
                <a:latin typeface="Times New Roman" panose="02020603050405020304" pitchFamily="18" charset="0"/>
                <a:cs typeface="Times New Roman" panose="02020603050405020304" pitchFamily="18" charset="0"/>
              </a:rPr>
              <a:t>, </a:t>
            </a:r>
            <a:r>
              <a:rPr lang="en-US" sz="1700" u="sng" dirty="0" smtClean="0">
                <a:solidFill>
                  <a:srgbClr val="002060"/>
                </a:solidFill>
                <a:latin typeface="Times New Roman" panose="02020603050405020304" pitchFamily="18" charset="0"/>
                <a:cs typeface="Times New Roman" panose="02020603050405020304" pitchFamily="18" charset="0"/>
              </a:rPr>
              <a:t>selection of </a:t>
            </a:r>
            <a:r>
              <a:rPr lang="en-US" sz="1700" b="1" u="sng" dirty="0" smtClean="0">
                <a:solidFill>
                  <a:srgbClr val="002060"/>
                </a:solidFill>
                <a:latin typeface="Times New Roman" panose="02020603050405020304" pitchFamily="18" charset="0"/>
                <a:cs typeface="Times New Roman" panose="02020603050405020304" pitchFamily="18" charset="0"/>
              </a:rPr>
              <a:t>contract type</a:t>
            </a:r>
            <a:r>
              <a:rPr lang="en-US" sz="1700" dirty="0" smtClean="0">
                <a:solidFill>
                  <a:srgbClr val="002060"/>
                </a:solidFill>
                <a:latin typeface="Times New Roman" panose="02020603050405020304" pitchFamily="18" charset="0"/>
                <a:cs typeface="Times New Roman" panose="02020603050405020304" pitchFamily="18" charset="0"/>
              </a:rPr>
              <a:t>, contractor selection or rejection, and the </a:t>
            </a:r>
            <a:r>
              <a:rPr lang="en-US" sz="1700" u="sng" dirty="0" smtClean="0">
                <a:solidFill>
                  <a:srgbClr val="002060"/>
                </a:solidFill>
                <a:latin typeface="Times New Roman" panose="02020603050405020304" pitchFamily="18" charset="0"/>
                <a:cs typeface="Times New Roman" panose="02020603050405020304" pitchFamily="18" charset="0"/>
              </a:rPr>
              <a:t>basis for the </a:t>
            </a:r>
            <a:r>
              <a:rPr lang="en-US" sz="1700" b="1" u="sng" dirty="0" smtClean="0">
                <a:solidFill>
                  <a:srgbClr val="002060"/>
                </a:solidFill>
                <a:latin typeface="Times New Roman" panose="02020603050405020304" pitchFamily="18" charset="0"/>
                <a:cs typeface="Times New Roman" panose="02020603050405020304" pitchFamily="18" charset="0"/>
              </a:rPr>
              <a:t>contract price</a:t>
            </a:r>
            <a:r>
              <a:rPr lang="en-US" sz="1700" dirty="0" smtClean="0">
                <a:solidFill>
                  <a:srgbClr val="002060"/>
                </a:solidFill>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98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8441"/>
          </a:xfrm>
        </p:spPr>
        <p:txBody>
          <a:bodyPr/>
          <a:lstStyle/>
          <a:p>
            <a:r>
              <a:rPr lang="en-US" dirty="0">
                <a:solidFill>
                  <a:schemeClr val="bg2"/>
                </a:solidFill>
                <a:latin typeface="Times New Roman" panose="02020603050405020304" pitchFamily="18" charset="0"/>
                <a:cs typeface="Times New Roman" panose="02020603050405020304" pitchFamily="18" charset="0"/>
              </a:rPr>
              <a:t>P</a:t>
            </a:r>
            <a:r>
              <a:rPr lang="en-US" dirty="0" smtClean="0">
                <a:solidFill>
                  <a:schemeClr val="bg2"/>
                </a:solidFill>
                <a:latin typeface="Times New Roman" panose="02020603050405020304" pitchFamily="18" charset="0"/>
                <a:cs typeface="Times New Roman" panose="02020603050405020304" pitchFamily="18" charset="0"/>
              </a:rPr>
              <a:t>urpose</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215911" y="2329841"/>
            <a:ext cx="9162472" cy="1969770"/>
          </a:xfrm>
          <a:prstGeom prst="rect">
            <a:avLst/>
          </a:prstGeom>
          <a:noFill/>
        </p:spPr>
        <p:txBody>
          <a:bodyPr wrap="square" rtlCol="0">
            <a:spAutoFit/>
          </a:bodyPr>
          <a:lstStyle/>
          <a:p>
            <a:endParaRPr lang="en-US" dirty="0" smtClean="0"/>
          </a:p>
          <a:p>
            <a:pPr marL="342900" indent="-342900">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To acquaint potential </a:t>
            </a:r>
            <a:r>
              <a:rPr lang="en-US" sz="1700" dirty="0">
                <a:solidFill>
                  <a:srgbClr val="002060"/>
                </a:solidFill>
                <a:latin typeface="Times New Roman" panose="02020603050405020304" pitchFamily="18" charset="0"/>
                <a:cs typeface="Times New Roman" panose="02020603050405020304" pitchFamily="18" charset="0"/>
              </a:rPr>
              <a:t>applicants </a:t>
            </a:r>
            <a:r>
              <a:rPr lang="en-US" sz="1700" dirty="0" smtClean="0">
                <a:solidFill>
                  <a:srgbClr val="002060"/>
                </a:solidFill>
                <a:latin typeface="Times New Roman" panose="02020603050405020304" pitchFamily="18" charset="0"/>
                <a:cs typeface="Times New Roman" panose="02020603050405020304" pitchFamily="18" charset="0"/>
              </a:rPr>
              <a:t>of federally </a:t>
            </a:r>
            <a:r>
              <a:rPr lang="en-US" sz="1700" dirty="0">
                <a:solidFill>
                  <a:srgbClr val="002060"/>
                </a:solidFill>
                <a:latin typeface="Times New Roman" panose="02020603050405020304" pitchFamily="18" charset="0"/>
                <a:cs typeface="Times New Roman" panose="02020603050405020304" pitchFamily="18" charset="0"/>
              </a:rPr>
              <a:t>assisted </a:t>
            </a:r>
            <a:r>
              <a:rPr lang="en-US" sz="1700" dirty="0" smtClean="0">
                <a:solidFill>
                  <a:srgbClr val="002060"/>
                </a:solidFill>
                <a:latin typeface="Times New Roman" panose="02020603050405020304" pitchFamily="18" charset="0"/>
                <a:cs typeface="Times New Roman" panose="02020603050405020304" pitchFamily="18" charset="0"/>
              </a:rPr>
              <a:t>programs </a:t>
            </a:r>
            <a:r>
              <a:rPr lang="en-US" sz="1700" dirty="0">
                <a:solidFill>
                  <a:srgbClr val="002060"/>
                </a:solidFill>
                <a:latin typeface="Times New Roman" panose="02020603050405020304" pitchFamily="18" charset="0"/>
                <a:cs typeface="Times New Roman" panose="02020603050405020304" pitchFamily="18" charset="0"/>
              </a:rPr>
              <a:t>with </a:t>
            </a:r>
            <a:r>
              <a:rPr lang="en-US" sz="1700" dirty="0" smtClean="0">
                <a:solidFill>
                  <a:srgbClr val="002060"/>
                </a:solidFill>
                <a:latin typeface="Times New Roman" panose="02020603050405020304" pitchFamily="18" charset="0"/>
                <a:cs typeface="Times New Roman" panose="02020603050405020304" pitchFamily="18" charset="0"/>
              </a:rPr>
              <a:t>the federal grant </a:t>
            </a:r>
            <a:r>
              <a:rPr lang="en-US" sz="1700" u="sng" dirty="0" smtClean="0">
                <a:solidFill>
                  <a:srgbClr val="002060"/>
                </a:solidFill>
                <a:latin typeface="Times New Roman" panose="02020603050405020304" pitchFamily="18" charset="0"/>
                <a:cs typeface="Times New Roman" panose="02020603050405020304" pitchFamily="18" charset="0"/>
              </a:rPr>
              <a:t>procurement</a:t>
            </a:r>
            <a:r>
              <a:rPr lang="en-US" sz="1700" dirty="0" smtClean="0">
                <a:solidFill>
                  <a:srgbClr val="002060"/>
                </a:solidFill>
                <a:latin typeface="Times New Roman" panose="02020603050405020304" pitchFamily="18" charset="0"/>
                <a:cs typeface="Times New Roman" panose="02020603050405020304" pitchFamily="18" charset="0"/>
              </a:rPr>
              <a:t> requirements; with an emphasis on utilizing </a:t>
            </a:r>
            <a:r>
              <a:rPr lang="en-US" sz="1700" u="sng" dirty="0" smtClean="0">
                <a:solidFill>
                  <a:srgbClr val="002060"/>
                </a:solidFill>
                <a:latin typeface="Times New Roman" panose="02020603050405020304" pitchFamily="18" charset="0"/>
                <a:cs typeface="Times New Roman" panose="02020603050405020304" pitchFamily="18" charset="0"/>
              </a:rPr>
              <a:t>competitive proposals </a:t>
            </a:r>
            <a:r>
              <a:rPr lang="en-US" sz="1700" dirty="0" smtClean="0">
                <a:solidFill>
                  <a:srgbClr val="002060"/>
                </a:solidFill>
                <a:latin typeface="Times New Roman" panose="02020603050405020304" pitchFamily="18" charset="0"/>
                <a:cs typeface="Times New Roman" panose="02020603050405020304" pitchFamily="18" charset="0"/>
              </a:rPr>
              <a:t>for procurement of professional services</a:t>
            </a:r>
          </a:p>
          <a:p>
            <a:endParaRPr lang="en-US" sz="1700" dirty="0">
              <a:latin typeface="Times New Roman" panose="02020603050405020304" pitchFamily="18" charset="0"/>
              <a:cs typeface="Times New Roman" panose="02020603050405020304" pitchFamily="18" charset="0"/>
            </a:endParaRPr>
          </a:p>
          <a:p>
            <a:endParaRPr lang="en-US" dirty="0" smtClean="0"/>
          </a:p>
          <a:p>
            <a:endParaRPr lang="en-US" dirty="0"/>
          </a:p>
        </p:txBody>
      </p:sp>
      <p:sp>
        <p:nvSpPr>
          <p:cNvPr id="5" name="TextBox 4"/>
          <p:cNvSpPr txBox="1"/>
          <p:nvPr/>
        </p:nvSpPr>
        <p:spPr>
          <a:xfrm>
            <a:off x="1613992" y="4459577"/>
            <a:ext cx="9190182" cy="353943"/>
          </a:xfrm>
          <a:prstGeom prst="rect">
            <a:avLst/>
          </a:prstGeom>
          <a:noFill/>
        </p:spPr>
        <p:txBody>
          <a:bodyPr wrap="square" rtlCol="0">
            <a:spAutoFit/>
          </a:bodyPr>
          <a:lstStyle/>
          <a:p>
            <a:r>
              <a:rPr lang="en-US" sz="1700" dirty="0" smtClean="0">
                <a:solidFill>
                  <a:srgbClr val="002060"/>
                </a:solidFill>
                <a:latin typeface="Times New Roman" panose="02020603050405020304" pitchFamily="18" charset="0"/>
                <a:cs typeface="Times New Roman" panose="02020603050405020304" pitchFamily="18" charset="0"/>
              </a:rPr>
              <a:t>* Title 2 of the Code of Federal Regulations; Part 200; Subpart D, Sections 200.317 to 200.326</a:t>
            </a:r>
            <a:endParaRPr lang="en-US" sz="17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1160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Helpful Information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solidFill>
                  <a:srgbClr val="002060"/>
                </a:solidFill>
                <a:latin typeface="Times New Roman" panose="02020603050405020304" pitchFamily="18" charset="0"/>
                <a:cs typeface="Times New Roman" panose="02020603050405020304" pitchFamily="18" charset="0"/>
              </a:rPr>
              <a:t>OCD-LGA is here to offer technical assistance throughout the procurement process</a:t>
            </a:r>
          </a:p>
          <a:p>
            <a:r>
              <a:rPr lang="en-US" dirty="0" smtClean="0">
                <a:solidFill>
                  <a:srgbClr val="002060"/>
                </a:solidFill>
                <a:latin typeface="Times New Roman" panose="02020603050405020304" pitchFamily="18" charset="0"/>
                <a:cs typeface="Times New Roman" panose="02020603050405020304" pitchFamily="18" charset="0"/>
              </a:rPr>
              <a:t>The RFQ/RFP cannot be solicited without OCD-LGA approval </a:t>
            </a:r>
          </a:p>
          <a:p>
            <a:r>
              <a:rPr lang="en-US" dirty="0" smtClean="0">
                <a:solidFill>
                  <a:srgbClr val="002060"/>
                </a:solidFill>
                <a:latin typeface="Times New Roman" panose="02020603050405020304" pitchFamily="18" charset="0"/>
                <a:cs typeface="Times New Roman" panose="02020603050405020304" pitchFamily="18" charset="0"/>
              </a:rPr>
              <a:t>If the municipality is paying for administration and engineering fees with local funds, OCD-LGA does not need to approve the solicitation.</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26782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230" y="1021010"/>
            <a:ext cx="8596668" cy="655529"/>
          </a:xfrm>
        </p:spPr>
        <p:txBody>
          <a:bodyPr>
            <a:normAutofit/>
          </a:bodyPr>
          <a:lstStyle/>
          <a:p>
            <a:r>
              <a:rPr lang="en-US" dirty="0" smtClean="0">
                <a:latin typeface="Times New Roman" panose="02020603050405020304" pitchFamily="18" charset="0"/>
                <a:cs typeface="Times New Roman" panose="02020603050405020304" pitchFamily="18" charset="0"/>
              </a:rPr>
              <a:t>Contact Information</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1"/>
          </p:nvPr>
        </p:nvSpPr>
        <p:spPr>
          <a:xfrm>
            <a:off x="519200" y="2309247"/>
            <a:ext cx="5422390" cy="3861769"/>
          </a:xfrm>
        </p:spPr>
        <p:txBody>
          <a:bodyPr>
            <a:normAutofit fontScale="92500" lnSpcReduction="10000"/>
          </a:bodyPr>
          <a:lstStyle/>
          <a:p>
            <a:pPr>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Kristie Galy, Program Manager</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hlinkClick r:id="rId3"/>
              </a:rPr>
              <a:t>Kristie.galy2@la.gov</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(225) 342-2800</a:t>
            </a:r>
          </a:p>
          <a:p>
            <a:pPr>
              <a:buFont typeface="Arial" panose="020B0604020202020204" pitchFamily="34" charset="0"/>
              <a:buChar char="•"/>
            </a:pPr>
            <a:endParaRPr lang="en-US"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Denease McGee, LCDBG Grant Representative</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hlinkClick r:id="rId4"/>
              </a:rPr>
              <a:t>Denease.mcgee2@la.gov</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(225) 342-7530</a:t>
            </a:r>
          </a:p>
          <a:p>
            <a:pPr>
              <a:buFont typeface="Arial" panose="020B0604020202020204" pitchFamily="34" charset="0"/>
              <a:buChar char="•"/>
            </a:pPr>
            <a:endParaRPr lang="en-US"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William Hall, CDBG Financial Analyst</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hlinkClick r:id="rId5"/>
              </a:rPr>
              <a:t>William.hall@la.gov</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(225) 219-3613</a:t>
            </a:r>
          </a:p>
          <a:p>
            <a:endParaRPr lang="en-US" dirty="0"/>
          </a:p>
        </p:txBody>
      </p:sp>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48471" y="2425836"/>
            <a:ext cx="3250504" cy="3012509"/>
          </a:xfrm>
          <a:prstGeom prst="rect">
            <a:avLst/>
          </a:prstGeom>
        </p:spPr>
      </p:pic>
    </p:spTree>
    <p:extLst>
      <p:ext uri="{BB962C8B-B14F-4D97-AF65-F5344CB8AC3E}">
        <p14:creationId xmlns:p14="http://schemas.microsoft.com/office/powerpoint/2010/main" val="39690663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9422" y="823603"/>
            <a:ext cx="11029616" cy="988332"/>
          </a:xfrm>
        </p:spPr>
        <p:txBody>
          <a:bodyPr>
            <a:noAutofit/>
          </a:bodyPr>
          <a:lstStyle/>
          <a:p>
            <a:pPr algn="ctr"/>
            <a:r>
              <a:rPr lang="en-US" sz="6000" dirty="0" smtClean="0">
                <a:latin typeface="Times New Roman" panose="02020603050405020304" pitchFamily="18" charset="0"/>
                <a:cs typeface="Times New Roman" panose="02020603050405020304" pitchFamily="18" charset="0"/>
              </a:rPr>
              <a:t>Thank you</a:t>
            </a:r>
            <a:endParaRPr lang="en-US" sz="60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2029216" y="2066795"/>
            <a:ext cx="8198285" cy="4290164"/>
          </a:xfrm>
          <a:prstGeom prst="rect">
            <a:avLst/>
          </a:prstGeom>
        </p:spPr>
      </p:pic>
    </p:spTree>
    <p:extLst>
      <p:ext uri="{BB962C8B-B14F-4D97-AF65-F5344CB8AC3E}">
        <p14:creationId xmlns:p14="http://schemas.microsoft.com/office/powerpoint/2010/main" val="392937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73118" y="2822206"/>
            <a:ext cx="11029950" cy="987425"/>
          </a:xfrm>
        </p:spPr>
        <p:txBody>
          <a:bodyPr/>
          <a:lstStyle/>
          <a:p>
            <a:pPr algn="ctr"/>
            <a:r>
              <a:rPr lang="en-US" dirty="0" smtClean="0">
                <a:solidFill>
                  <a:srgbClr val="002060"/>
                </a:solidFill>
                <a:latin typeface="Times New Roman" panose="02020603050405020304" pitchFamily="18" charset="0"/>
                <a:cs typeface="Times New Roman" panose="02020603050405020304" pitchFamily="18" charset="0"/>
              </a:rPr>
              <a:t>Procurement Policies</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4177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0997"/>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General Procurement </a:t>
            </a:r>
            <a:r>
              <a:rPr lang="en-US" dirty="0">
                <a:solidFill>
                  <a:schemeClr val="bg2"/>
                </a:solidFill>
                <a:latin typeface="Times New Roman" panose="02020603050405020304" pitchFamily="18" charset="0"/>
                <a:cs typeface="Times New Roman" panose="02020603050405020304" pitchFamily="18" charset="0"/>
              </a:rPr>
              <a:t>P</a:t>
            </a:r>
            <a:r>
              <a:rPr lang="en-US" dirty="0" smtClean="0">
                <a:solidFill>
                  <a:schemeClr val="bg2"/>
                </a:solidFill>
                <a:latin typeface="Times New Roman" panose="02020603050405020304" pitchFamily="18" charset="0"/>
                <a:cs typeface="Times New Roman" panose="02020603050405020304" pitchFamily="18" charset="0"/>
              </a:rPr>
              <a:t>rinciples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8441" y="2129274"/>
            <a:ext cx="8596668" cy="4271526"/>
          </a:xfrm>
        </p:spPr>
        <p:txBody>
          <a:bodyPr>
            <a:noAutofit/>
          </a:bodyPr>
          <a:lstStyle/>
          <a:p>
            <a:pPr>
              <a:buFont typeface="Arial" panose="020B0604020202020204" pitchFamily="34" charset="0"/>
              <a:buChar char="•"/>
            </a:pPr>
            <a:r>
              <a:rPr lang="en-US" sz="1700" b="1" u="sng" dirty="0">
                <a:solidFill>
                  <a:srgbClr val="002060"/>
                </a:solidFill>
                <a:latin typeface="Times New Roman" panose="02020603050405020304" pitchFamily="18" charset="0"/>
                <a:cs typeface="Times New Roman" panose="02020603050405020304" pitchFamily="18" charset="0"/>
              </a:rPr>
              <a:t>All procurement transactions</a:t>
            </a:r>
            <a:r>
              <a:rPr lang="en-US" sz="1700" dirty="0">
                <a:solidFill>
                  <a:srgbClr val="002060"/>
                </a:solidFill>
                <a:latin typeface="Times New Roman" panose="02020603050405020304" pitchFamily="18" charset="0"/>
                <a:cs typeface="Times New Roman" panose="02020603050405020304" pitchFamily="18" charset="0"/>
              </a:rPr>
              <a:t>, regardless of dollar amount, must be conducted to </a:t>
            </a:r>
            <a:r>
              <a:rPr lang="en-US" sz="1700" u="sng" dirty="0">
                <a:solidFill>
                  <a:srgbClr val="002060"/>
                </a:solidFill>
                <a:latin typeface="Times New Roman" panose="02020603050405020304" pitchFamily="18" charset="0"/>
                <a:cs typeface="Times New Roman" panose="02020603050405020304" pitchFamily="18" charset="0"/>
              </a:rPr>
              <a:t>provide “full and open competition</a:t>
            </a:r>
            <a:r>
              <a:rPr lang="en-US" sz="1700" dirty="0">
                <a:solidFill>
                  <a:srgbClr val="002060"/>
                </a:solidFill>
                <a:latin typeface="Times New Roman" panose="02020603050405020304" pitchFamily="18" charset="0"/>
                <a:cs typeface="Times New Roman" panose="02020603050405020304" pitchFamily="18" charset="0"/>
              </a:rPr>
              <a:t>” [2 CFR 200.319]. Some of the situations considered to be restrictive of competition include, but are not limited to</a:t>
            </a:r>
            <a:r>
              <a:rPr lang="en-US" sz="17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Placing </a:t>
            </a:r>
            <a:r>
              <a:rPr lang="en-US" sz="1700" dirty="0">
                <a:solidFill>
                  <a:srgbClr val="002060"/>
                </a:solidFill>
                <a:latin typeface="Times New Roman" panose="02020603050405020304" pitchFamily="18" charset="0"/>
                <a:cs typeface="Times New Roman" panose="02020603050405020304" pitchFamily="18" charset="0"/>
              </a:rPr>
              <a:t>unreasonable requirements on firms in order for them to qualify to do business. </a:t>
            </a:r>
            <a:r>
              <a:rPr lang="en-US" sz="1700" dirty="0" smtClean="0">
                <a:solidFill>
                  <a:srgbClr val="002060"/>
                </a:solidFill>
                <a:latin typeface="Times New Roman" panose="02020603050405020304" pitchFamily="18" charset="0"/>
                <a:cs typeface="Times New Roman" panose="02020603050405020304" pitchFamily="18" charset="0"/>
              </a:rPr>
              <a:t> </a:t>
            </a:r>
            <a:r>
              <a:rPr lang="en-US" sz="1700" dirty="0">
                <a:solidFill>
                  <a:srgbClr val="002060"/>
                </a:solidFill>
                <a:latin typeface="Times New Roman" panose="02020603050405020304" pitchFamily="18" charset="0"/>
                <a:cs typeface="Times New Roman" panose="02020603050405020304" pitchFamily="18" charset="0"/>
              </a:rPr>
              <a:t>Requiring unnecessary experience and excessive bonding. </a:t>
            </a:r>
            <a:endParaRPr lang="en-US" sz="17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Noncompetitive </a:t>
            </a:r>
            <a:r>
              <a:rPr lang="en-US" sz="1700" dirty="0">
                <a:solidFill>
                  <a:srgbClr val="002060"/>
                </a:solidFill>
                <a:latin typeface="Times New Roman" panose="02020603050405020304" pitchFamily="18" charset="0"/>
                <a:cs typeface="Times New Roman" panose="02020603050405020304" pitchFamily="18" charset="0"/>
              </a:rPr>
              <a:t>pricing practices between firms or between affiliated companies. </a:t>
            </a:r>
            <a:r>
              <a:rPr lang="en-US" sz="1700" dirty="0" smtClean="0">
                <a:solidFill>
                  <a:srgbClr val="002060"/>
                </a:solidFill>
                <a:latin typeface="Times New Roman" panose="02020603050405020304" pitchFamily="18" charset="0"/>
                <a:cs typeface="Times New Roman" panose="02020603050405020304" pitchFamily="18" charset="0"/>
              </a:rPr>
              <a:t> </a:t>
            </a:r>
            <a:r>
              <a:rPr lang="en-US" sz="1700" dirty="0">
                <a:solidFill>
                  <a:srgbClr val="002060"/>
                </a:solidFill>
                <a:latin typeface="Times New Roman" panose="02020603050405020304" pitchFamily="18" charset="0"/>
                <a:cs typeface="Times New Roman" panose="02020603050405020304" pitchFamily="18" charset="0"/>
              </a:rPr>
              <a:t>Noncompetitive awards to consultants that are on retainer contracts</a:t>
            </a:r>
            <a:r>
              <a:rPr lang="en-US" sz="17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Organizational </a:t>
            </a:r>
            <a:r>
              <a:rPr lang="en-US" sz="1700" dirty="0">
                <a:solidFill>
                  <a:srgbClr val="002060"/>
                </a:solidFill>
                <a:latin typeface="Times New Roman" panose="02020603050405020304" pitchFamily="18" charset="0"/>
                <a:cs typeface="Times New Roman" panose="02020603050405020304" pitchFamily="18" charset="0"/>
              </a:rPr>
              <a:t>conflicts of interest. </a:t>
            </a:r>
            <a:r>
              <a:rPr lang="en-US" sz="1700" dirty="0" smtClean="0">
                <a:solidFill>
                  <a:srgbClr val="002060"/>
                </a:solidFill>
                <a:latin typeface="Times New Roman" panose="02020603050405020304" pitchFamily="18" charset="0"/>
                <a:cs typeface="Times New Roman" panose="02020603050405020304" pitchFamily="18" charset="0"/>
              </a:rPr>
              <a:t>Specifying </a:t>
            </a:r>
            <a:r>
              <a:rPr lang="en-US" sz="1700" dirty="0">
                <a:solidFill>
                  <a:srgbClr val="002060"/>
                </a:solidFill>
                <a:latin typeface="Times New Roman" panose="02020603050405020304" pitchFamily="18" charset="0"/>
                <a:cs typeface="Times New Roman" panose="02020603050405020304" pitchFamily="18" charset="0"/>
              </a:rPr>
              <a:t>only a “brand name” product instead of allowing an “equal” product to be offered and describing the performance of other relevant requirements of the procurement. </a:t>
            </a:r>
            <a:endParaRPr lang="en-US" sz="17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Any </a:t>
            </a:r>
            <a:r>
              <a:rPr lang="en-US" sz="1700" dirty="0">
                <a:solidFill>
                  <a:srgbClr val="002060"/>
                </a:solidFill>
                <a:latin typeface="Times New Roman" panose="02020603050405020304" pitchFamily="18" charset="0"/>
                <a:cs typeface="Times New Roman" panose="02020603050405020304" pitchFamily="18" charset="0"/>
              </a:rPr>
              <a:t>arbitrary action in the procurement process. </a:t>
            </a:r>
            <a:endParaRPr lang="en-US" sz="17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Methods </a:t>
            </a:r>
            <a:r>
              <a:rPr lang="en-US" sz="1700" dirty="0">
                <a:solidFill>
                  <a:srgbClr val="002060"/>
                </a:solidFill>
                <a:latin typeface="Times New Roman" panose="02020603050405020304" pitchFamily="18" charset="0"/>
                <a:cs typeface="Times New Roman" panose="02020603050405020304" pitchFamily="18" charset="0"/>
              </a:rPr>
              <a:t>of procurement to be followed when purchasing materials and supplies or contracting for services must be included [2 CFR 200.320]. </a:t>
            </a:r>
          </a:p>
        </p:txBody>
      </p:sp>
    </p:spTree>
    <p:extLst>
      <p:ext uri="{BB962C8B-B14F-4D97-AF65-F5344CB8AC3E}">
        <p14:creationId xmlns:p14="http://schemas.microsoft.com/office/powerpoint/2010/main" val="2407629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7156"/>
          </a:xfrm>
        </p:spPr>
        <p:txBody>
          <a:bodyPr/>
          <a:lstStyle/>
          <a:p>
            <a:r>
              <a:rPr lang="en-US" dirty="0">
                <a:solidFill>
                  <a:schemeClr val="bg2"/>
                </a:solidFill>
                <a:latin typeface="Times New Roman" panose="02020603050405020304" pitchFamily="18" charset="0"/>
                <a:cs typeface="Times New Roman" panose="02020603050405020304" pitchFamily="18" charset="0"/>
              </a:rPr>
              <a:t>General Procurement Principles</a:t>
            </a:r>
          </a:p>
        </p:txBody>
      </p:sp>
      <p:sp>
        <p:nvSpPr>
          <p:cNvPr id="3" name="Content Placeholder 2"/>
          <p:cNvSpPr>
            <a:spLocks noGrp="1"/>
          </p:cNvSpPr>
          <p:nvPr>
            <p:ph idx="1"/>
          </p:nvPr>
        </p:nvSpPr>
        <p:spPr>
          <a:xfrm>
            <a:off x="581193" y="1958586"/>
            <a:ext cx="8994956" cy="3900213"/>
          </a:xfrm>
          <a:ln>
            <a:solidFill>
              <a:schemeClr val="bg1"/>
            </a:solidFill>
          </a:ln>
        </p:spPr>
        <p:style>
          <a:lnRef idx="2">
            <a:schemeClr val="dk1"/>
          </a:lnRef>
          <a:fillRef idx="1">
            <a:schemeClr val="lt1"/>
          </a:fillRef>
          <a:effectRef idx="0">
            <a:schemeClr val="dk1"/>
          </a:effectRef>
          <a:fontRef idx="minor">
            <a:schemeClr val="dk1"/>
          </a:fontRef>
        </p:style>
        <p:txBody>
          <a:bodyPr>
            <a:normAutofit/>
          </a:bodyPr>
          <a:lstStyle/>
          <a:p>
            <a:pPr>
              <a:buFont typeface="Arial" panose="020B0604020202020204" pitchFamily="34" charset="0"/>
              <a:buChar char="•"/>
            </a:pPr>
            <a:r>
              <a:rPr lang="en-US" sz="1700" b="1" u="sng" dirty="0">
                <a:solidFill>
                  <a:srgbClr val="002060"/>
                </a:solidFill>
                <a:latin typeface="Times New Roman" panose="02020603050405020304" pitchFamily="18" charset="0"/>
                <a:cs typeface="Times New Roman" panose="02020603050405020304" pitchFamily="18" charset="0"/>
              </a:rPr>
              <a:t>A code of conduct </a:t>
            </a:r>
            <a:r>
              <a:rPr lang="en-US" sz="1700" dirty="0">
                <a:solidFill>
                  <a:srgbClr val="002060"/>
                </a:solidFill>
                <a:latin typeface="Times New Roman" panose="02020603050405020304" pitchFamily="18" charset="0"/>
                <a:cs typeface="Times New Roman" panose="02020603050405020304" pitchFamily="18" charset="0"/>
              </a:rPr>
              <a:t>that prohibits elected officials, staff, or agents from personally benefiting from LCDBG procurement must be included. The policy should prohibit the solicitation or acceptance of favors or gratuities from contractors or potential contractors. Sanctions or penalties for violations of the code of conduct by either grantee officials, staff or agents, or by contractors or their agents must be identified [2 CFR 200.318 (c)(1)]. </a:t>
            </a:r>
            <a:endParaRPr lang="en-US" sz="1700" dirty="0" smtClean="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700" b="1" u="sng" dirty="0" smtClean="0">
                <a:solidFill>
                  <a:srgbClr val="002060"/>
                </a:solidFill>
                <a:latin typeface="Times New Roman" panose="02020603050405020304" pitchFamily="18" charset="0"/>
                <a:cs typeface="Times New Roman" panose="02020603050405020304" pitchFamily="18" charset="0"/>
              </a:rPr>
              <a:t>Proposed </a:t>
            </a:r>
            <a:r>
              <a:rPr lang="en-US" sz="1700" b="1" u="sng" dirty="0">
                <a:solidFill>
                  <a:srgbClr val="002060"/>
                </a:solidFill>
                <a:latin typeface="Times New Roman" panose="02020603050405020304" pitchFamily="18" charset="0"/>
                <a:cs typeface="Times New Roman" panose="02020603050405020304" pitchFamily="18" charset="0"/>
              </a:rPr>
              <a:t>procurements </a:t>
            </a:r>
            <a:r>
              <a:rPr lang="en-US" sz="1700" dirty="0">
                <a:solidFill>
                  <a:srgbClr val="002060"/>
                </a:solidFill>
                <a:latin typeface="Times New Roman" panose="02020603050405020304" pitchFamily="18" charset="0"/>
                <a:cs typeface="Times New Roman" panose="02020603050405020304" pitchFamily="18" charset="0"/>
              </a:rPr>
              <a:t>must be reviewed by staff to avoid unnecessary and duplicative purchases. Also, consideration should be given to consolidating or breaking out procurements to obtain a more economical purchase. [2 CFR 200.318 (d</a:t>
            </a:r>
            <a:r>
              <a:rPr lang="en-US" sz="1700" dirty="0" smtClean="0">
                <a:solidFill>
                  <a:srgbClr val="002060"/>
                </a:solidFill>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sz="1700" b="1" u="sng" dirty="0">
                <a:solidFill>
                  <a:srgbClr val="002060"/>
                </a:solidFill>
                <a:latin typeface="Times New Roman" panose="02020603050405020304" pitchFamily="18" charset="0"/>
                <a:cs typeface="Times New Roman" panose="02020603050405020304" pitchFamily="18" charset="0"/>
              </a:rPr>
              <a:t>Affirmative efforts </a:t>
            </a:r>
            <a:r>
              <a:rPr lang="en-US" sz="1700" dirty="0">
                <a:solidFill>
                  <a:srgbClr val="002060"/>
                </a:solidFill>
                <a:latin typeface="Times New Roman" panose="02020603050405020304" pitchFamily="18" charset="0"/>
                <a:cs typeface="Times New Roman" panose="02020603050405020304" pitchFamily="18" charset="0"/>
              </a:rPr>
              <a:t>must be undertaken to hire women’s business enterprises, minority firms and labor surplus firms, both by the grantee and the project’s prime contractor [2 CFR 200.321]. </a:t>
            </a:r>
            <a:endParaRPr lang="en-US" sz="1700"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7919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860" y="1104378"/>
            <a:ext cx="8596668" cy="442586"/>
          </a:xfrm>
        </p:spPr>
        <p:txBody>
          <a:bodyPr>
            <a:normAutofit fontScale="90000"/>
          </a:bodyPr>
          <a:lstStyle/>
          <a:p>
            <a:r>
              <a:rPr lang="en-US" dirty="0">
                <a:solidFill>
                  <a:schemeClr val="bg2"/>
                </a:solidFill>
                <a:latin typeface="Times New Roman" panose="02020603050405020304" pitchFamily="18" charset="0"/>
                <a:cs typeface="Times New Roman" panose="02020603050405020304" pitchFamily="18" charset="0"/>
              </a:rPr>
              <a:t>General Procurement Principles</a:t>
            </a:r>
            <a:endParaRPr lang="en-US" dirty="0">
              <a:solidFill>
                <a:schemeClr val="bg2"/>
              </a:solidFill>
            </a:endParaRPr>
          </a:p>
        </p:txBody>
      </p:sp>
      <p:sp>
        <p:nvSpPr>
          <p:cNvPr id="3" name="Content Placeholder 2"/>
          <p:cNvSpPr>
            <a:spLocks noGrp="1"/>
          </p:cNvSpPr>
          <p:nvPr>
            <p:ph idx="1"/>
          </p:nvPr>
        </p:nvSpPr>
        <p:spPr>
          <a:xfrm>
            <a:off x="354189" y="2534256"/>
            <a:ext cx="9146803" cy="2451103"/>
          </a:xfrm>
        </p:spPr>
        <p:txBody>
          <a:bodyPr>
            <a:normAutofit/>
          </a:bodyPr>
          <a:lstStyle/>
          <a:p>
            <a:pPr>
              <a:buFont typeface="Arial" panose="020B0604020202020204" pitchFamily="34" charset="0"/>
              <a:buChar char="•"/>
            </a:pPr>
            <a:r>
              <a:rPr lang="en-US" sz="1700" b="1" u="sng" dirty="0">
                <a:solidFill>
                  <a:srgbClr val="002060"/>
                </a:solidFill>
                <a:latin typeface="Times New Roman" panose="02020603050405020304" pitchFamily="18" charset="0"/>
                <a:cs typeface="Times New Roman" panose="02020603050405020304" pitchFamily="18" charset="0"/>
              </a:rPr>
              <a:t>The method of contracting </a:t>
            </a:r>
            <a:r>
              <a:rPr lang="en-US" sz="1700" dirty="0">
                <a:solidFill>
                  <a:srgbClr val="002060"/>
                </a:solidFill>
                <a:latin typeface="Times New Roman" panose="02020603050405020304" pitchFamily="18" charset="0"/>
                <a:cs typeface="Times New Roman" panose="02020603050405020304" pitchFamily="18" charset="0"/>
              </a:rPr>
              <a:t>outlined in the policy should be acceptable (fixed price, cost plus fixed fee, purchase orders, etc.). Cost plus a percentage of cost contracts must be specifically prohibited if LCDBG funds are involved [2 CFR 200.323</a:t>
            </a:r>
            <a:r>
              <a:rPr lang="en-US" sz="1700" dirty="0" smtClean="0">
                <a:solidFill>
                  <a:srgbClr val="002060"/>
                </a:solidFill>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sz="1700" b="1" u="sng" dirty="0">
                <a:solidFill>
                  <a:srgbClr val="002060"/>
                </a:solidFill>
                <a:latin typeface="Times New Roman" panose="02020603050405020304" pitchFamily="18" charset="0"/>
                <a:cs typeface="Times New Roman" panose="02020603050405020304" pitchFamily="18" charset="0"/>
              </a:rPr>
              <a:t>Procedures</a:t>
            </a:r>
            <a:r>
              <a:rPr lang="en-US" sz="1700" dirty="0">
                <a:solidFill>
                  <a:srgbClr val="002060"/>
                </a:solidFill>
                <a:latin typeface="Times New Roman" panose="02020603050405020304" pitchFamily="18" charset="0"/>
                <a:cs typeface="Times New Roman" panose="02020603050405020304" pitchFamily="18" charset="0"/>
              </a:rPr>
              <a:t> to handle and resolve disputes relating to procurement actions of the grantee must be included [2 CFR 200.318 (k)]. </a:t>
            </a:r>
            <a:endParaRPr lang="en-US" sz="1700" dirty="0" smtClean="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700" b="1" u="sng" dirty="0">
                <a:solidFill>
                  <a:srgbClr val="002060"/>
                </a:solidFill>
                <a:latin typeface="Times New Roman" panose="02020603050405020304" pitchFamily="18" charset="0"/>
                <a:cs typeface="Times New Roman" panose="02020603050405020304" pitchFamily="18" charset="0"/>
              </a:rPr>
              <a:t>Methods of procurement </a:t>
            </a:r>
            <a:r>
              <a:rPr lang="en-US" sz="1700" dirty="0">
                <a:solidFill>
                  <a:srgbClr val="002060"/>
                </a:solidFill>
                <a:latin typeface="Times New Roman" panose="02020603050405020304" pitchFamily="18" charset="0"/>
                <a:cs typeface="Times New Roman" panose="02020603050405020304" pitchFamily="18" charset="0"/>
              </a:rPr>
              <a:t>to be followed when purchasing materials and supplies or contracting for services must be included [2 CFR 200.320]. </a:t>
            </a:r>
          </a:p>
        </p:txBody>
      </p:sp>
    </p:spTree>
    <p:extLst>
      <p:ext uri="{BB962C8B-B14F-4D97-AF65-F5344CB8AC3E}">
        <p14:creationId xmlns:p14="http://schemas.microsoft.com/office/powerpoint/2010/main" val="1437811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4630"/>
          </a:xfrm>
        </p:spPr>
        <p:txBody>
          <a:bodyPr/>
          <a:lstStyle/>
          <a:p>
            <a:r>
              <a:rPr lang="en-US" dirty="0" smtClean="0">
                <a:solidFill>
                  <a:schemeClr val="bg2"/>
                </a:solidFill>
                <a:latin typeface="Times New Roman" panose="02020603050405020304" pitchFamily="18" charset="0"/>
                <a:cs typeface="Times New Roman" panose="02020603050405020304" pitchFamily="18" charset="0"/>
              </a:rPr>
              <a:t>General Procurement </a:t>
            </a:r>
            <a:r>
              <a:rPr lang="en-US" dirty="0">
                <a:solidFill>
                  <a:schemeClr val="bg2"/>
                </a:solidFill>
                <a:latin typeface="Times New Roman" panose="02020603050405020304" pitchFamily="18" charset="0"/>
                <a:cs typeface="Times New Roman" panose="02020603050405020304" pitchFamily="18" charset="0"/>
              </a:rPr>
              <a:t>P</a:t>
            </a:r>
            <a:r>
              <a:rPr lang="en-US" dirty="0" smtClean="0">
                <a:solidFill>
                  <a:schemeClr val="bg2"/>
                </a:solidFill>
                <a:latin typeface="Times New Roman" panose="02020603050405020304" pitchFamily="18" charset="0"/>
                <a:cs typeface="Times New Roman" panose="02020603050405020304" pitchFamily="18" charset="0"/>
              </a:rPr>
              <a:t>rinciples</a:t>
            </a:r>
            <a:endParaRPr lang="en-US" dirty="0">
              <a:solidFill>
                <a:schemeClr val="bg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b="1" u="sng" dirty="0">
                <a:solidFill>
                  <a:srgbClr val="002060"/>
                </a:solidFill>
                <a:latin typeface="Times New Roman" panose="02020603050405020304" pitchFamily="18" charset="0"/>
                <a:cs typeface="Times New Roman" panose="02020603050405020304" pitchFamily="18" charset="0"/>
              </a:rPr>
              <a:t>Conflicts of interest </a:t>
            </a:r>
            <a:r>
              <a:rPr lang="en-US" dirty="0">
                <a:solidFill>
                  <a:srgbClr val="002060"/>
                </a:solidFill>
                <a:latin typeface="Times New Roman" panose="02020603050405020304" pitchFamily="18" charset="0"/>
                <a:cs typeface="Times New Roman" panose="02020603050405020304" pitchFamily="18" charset="0"/>
              </a:rPr>
              <a:t>in the award and/or administration of contracts must be avoided. “No employee, officer, or agent must participate in the selection, award, or administration of a contract supported by a Federal award if he or she has a real or apparent conflict of interest. </a:t>
            </a:r>
            <a:endParaRPr lang="en-US" dirty="0" smtClean="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Such </a:t>
            </a:r>
            <a:r>
              <a:rPr lang="en-US" dirty="0">
                <a:solidFill>
                  <a:srgbClr val="002060"/>
                </a:solidFill>
                <a:latin typeface="Times New Roman" panose="02020603050405020304" pitchFamily="18" charset="0"/>
                <a:cs typeface="Times New Roman" panose="02020603050405020304" pitchFamily="18" charset="0"/>
              </a:rPr>
              <a:t>a conflict of interest would arise when the employee, officer, or agent, any member of his or her immediate family, his or her partner, or an organization which employs or is about to employ any of the parties indicated herein, has a financial or other interest in or a tangible personal benefit from a firm considered for a contract.” (2 CFR 200.318 (c)(1)) Other federal regulations with which the grantee must comply are the conflict of interest requirements in 24 CFR 570.611. </a:t>
            </a:r>
            <a:endParaRPr lang="en-US" dirty="0" smtClean="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Conflicts </a:t>
            </a:r>
            <a:r>
              <a:rPr lang="en-US" dirty="0">
                <a:solidFill>
                  <a:srgbClr val="002060"/>
                </a:solidFill>
                <a:latin typeface="Times New Roman" panose="02020603050405020304" pitchFamily="18" charset="0"/>
                <a:cs typeface="Times New Roman" panose="02020603050405020304" pitchFamily="18" charset="0"/>
              </a:rPr>
              <a:t>of interest may be governed also by state law (State’s “Code of Governmental Ethics”) or local law or ordinance. Policy and records. The federal procurement regulations require that the grantee document rationale for the method of procurement, selection of contract type, contractor selection or rejection, and the basis for the contract price for all procurement transactions in adherence to its procurement policy</a:t>
            </a:r>
          </a:p>
        </p:txBody>
      </p:sp>
    </p:spTree>
    <p:extLst>
      <p:ext uri="{BB962C8B-B14F-4D97-AF65-F5344CB8AC3E}">
        <p14:creationId xmlns:p14="http://schemas.microsoft.com/office/powerpoint/2010/main" val="1523993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247</TotalTime>
  <Words>2405</Words>
  <Application>Microsoft Office PowerPoint</Application>
  <PresentationFormat>Widescreen</PresentationFormat>
  <Paragraphs>398</Paragraphs>
  <Slides>42</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Arial</vt:lpstr>
      <vt:lpstr>Baskerville Old Face</vt:lpstr>
      <vt:lpstr>Calibri</vt:lpstr>
      <vt:lpstr>Gill Sans MT</vt:lpstr>
      <vt:lpstr>Times New Roman</vt:lpstr>
      <vt:lpstr>Verdana</vt:lpstr>
      <vt:lpstr>Wingdings</vt:lpstr>
      <vt:lpstr>Wingdings 2</vt:lpstr>
      <vt:lpstr>Dividend</vt:lpstr>
      <vt:lpstr>Procurement Workshop</vt:lpstr>
      <vt:lpstr>Contact Information</vt:lpstr>
      <vt:lpstr>Agenda</vt:lpstr>
      <vt:lpstr>Purpose</vt:lpstr>
      <vt:lpstr>Procurement Policies</vt:lpstr>
      <vt:lpstr>General Procurement Principles</vt:lpstr>
      <vt:lpstr>General Procurement Principles</vt:lpstr>
      <vt:lpstr>General Procurement Principles</vt:lpstr>
      <vt:lpstr>General Procurement Principles</vt:lpstr>
      <vt:lpstr>Contract Types, Price, &amp; methods</vt:lpstr>
      <vt:lpstr>Procurement Records: Methods of procurement</vt:lpstr>
      <vt:lpstr>Methods of Procurement</vt:lpstr>
      <vt:lpstr>Procurement Records: Federal Contract Types</vt:lpstr>
      <vt:lpstr>Procurement Records: Types of Prices</vt:lpstr>
      <vt:lpstr>Competitive Proposals</vt:lpstr>
      <vt:lpstr>Format of RFP and RFQ</vt:lpstr>
      <vt:lpstr>Format of Competitive Proposals</vt:lpstr>
      <vt:lpstr>Procurement Planning: Competitive Proposal Process</vt:lpstr>
      <vt:lpstr>Procurement planning: Competitive Proposal Process</vt:lpstr>
      <vt:lpstr>Procurement Planning: Competitive Proposal Process</vt:lpstr>
      <vt:lpstr>Procurement planning: Competitive Proposal Process</vt:lpstr>
      <vt:lpstr>Evaluation Factors</vt:lpstr>
      <vt:lpstr>Evaluation Factors</vt:lpstr>
      <vt:lpstr>Evaluation Factor Components</vt:lpstr>
      <vt:lpstr>Example</vt:lpstr>
      <vt:lpstr>Evaluation Factors</vt:lpstr>
      <vt:lpstr>Evaluation Factors</vt:lpstr>
      <vt:lpstr>Experience</vt:lpstr>
      <vt:lpstr>Evaluation Factor components</vt:lpstr>
      <vt:lpstr>Ratings/evaluation methods</vt:lpstr>
      <vt:lpstr>Ratings/evaluation method</vt:lpstr>
      <vt:lpstr>ratings/evaluation method</vt:lpstr>
      <vt:lpstr>Ratings/evaluation method</vt:lpstr>
      <vt:lpstr>Ratings/evaluation method</vt:lpstr>
      <vt:lpstr>Ratings/evaluation method</vt:lpstr>
      <vt:lpstr>Helpful Information</vt:lpstr>
      <vt:lpstr>Federal grant administrative Requirements</vt:lpstr>
      <vt:lpstr>Helpful Information</vt:lpstr>
      <vt:lpstr>Helpful Information</vt:lpstr>
      <vt:lpstr>Helpful Information</vt:lpstr>
      <vt:lpstr>Contact Information</vt:lpstr>
      <vt:lpstr>Thank you</vt:lpstr>
    </vt:vector>
  </TitlesOfParts>
  <Company>State of Louisiana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Procurement Workshop</dc:title>
  <dc:creator>Denease McGee (DOA)</dc:creator>
  <cp:lastModifiedBy>Kimberly Rogers (DOA)</cp:lastModifiedBy>
  <cp:revision>10</cp:revision>
  <cp:lastPrinted>2021-10-21T16:55:59Z</cp:lastPrinted>
  <dcterms:created xsi:type="dcterms:W3CDTF">2021-10-21T13:38:49Z</dcterms:created>
  <dcterms:modified xsi:type="dcterms:W3CDTF">2021-10-21T19:55:20Z</dcterms:modified>
</cp:coreProperties>
</file>