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0" r:id="rId3"/>
    <p:sldMasterId id="2147483676" r:id="rId4"/>
    <p:sldMasterId id="2147483689" r:id="rId5"/>
  </p:sldMasterIdLst>
  <p:notesMasterIdLst>
    <p:notesMasterId r:id="rId21"/>
  </p:notesMasterIdLst>
  <p:sldIdLst>
    <p:sldId id="309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0"/>
    <a:srgbClr val="00263E"/>
    <a:srgbClr val="535353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1435" y="5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06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7457" y="4415790"/>
            <a:ext cx="6498772" cy="4183380"/>
          </a:xfrm>
        </p:spPr>
        <p:txBody>
          <a:bodyPr/>
          <a:lstStyle/>
          <a:p>
            <a:r>
              <a:rPr lang="en-US" sz="1600" dirty="0" smtClean="0"/>
              <a:t>Thank you for including me… </a:t>
            </a:r>
          </a:p>
          <a:p>
            <a:endParaRPr lang="en-US" sz="1600" dirty="0"/>
          </a:p>
          <a:p>
            <a:r>
              <a:rPr lang="en-US" sz="1600" dirty="0" smtClean="0"/>
              <a:t>My background – over 25 </a:t>
            </a:r>
            <a:r>
              <a:rPr lang="en-US" sz="1600" dirty="0"/>
              <a:t>years of commercial Property and Casualty insurance experience, specializing in marketing, product development, and the utilization of client-facing technologies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Began career with Willis, then was with Sedgwick which became Marsh, then spent the last 15 years with WGA and came into Gallagher as a merger partner in 2015. </a:t>
            </a:r>
          </a:p>
          <a:p>
            <a:endParaRPr lang="en-US" sz="1600" dirty="0"/>
          </a:p>
          <a:p>
            <a:r>
              <a:rPr lang="en-US" sz="1600" dirty="0" smtClean="0"/>
              <a:t>Beyond all my marketing years, I was a producer while at Marsh and when I started at WGA, making me uniquely qualified to know what it takes for all of you to get the kind of opportunities I want to work on with you. 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5859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59677" y="9245600"/>
            <a:ext cx="236373" cy="2184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1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88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72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70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0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10403840" cy="5462016"/>
          </a:xfrm>
          <a:prstGeom prst="rect">
            <a:avLst/>
          </a:prstGeom>
        </p:spPr>
        <p:txBody>
          <a:bodyPr/>
          <a:lstStyle>
            <a:lvl1pPr marL="487647" indent="-487647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3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rmAutofit/>
          </a:bodyPr>
          <a:lstStyle>
            <a:lvl1pPr defTabSz="169323">
              <a:tabLst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62496" y="2470912"/>
            <a:ext cx="5462016" cy="52019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2470912"/>
            <a:ext cx="5592064" cy="58521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75360" y="1755648"/>
            <a:ext cx="10403840" cy="585216"/>
          </a:xfrm>
        </p:spPr>
        <p:txBody>
          <a:bodyPr>
            <a:noAutofit/>
          </a:bodyPr>
          <a:lstStyle>
            <a:lvl1pPr marL="0" indent="0">
              <a:buNone/>
              <a:defRPr lang="en-US" sz="3400" b="1" kern="1200" dirty="0">
                <a:solidFill>
                  <a:schemeClr val="accent2"/>
                </a:solidFill>
                <a:latin typeface="+mj-lt"/>
                <a:ea typeface="+mn-ea"/>
                <a:cs typeface="Times New Roman"/>
              </a:defRPr>
            </a:lvl1pPr>
          </a:lstStyle>
          <a:p>
            <a:pPr marL="487647" lvl="0" indent="-487647" algn="l" defTabSz="650197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92544" y="2470912"/>
            <a:ext cx="6112256" cy="455168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0501"/>
            <a:ext cx="13004800" cy="4393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2655753"/>
            <a:ext cx="7888175" cy="104524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6115"/>
              </a:lnSpc>
              <a:spcBef>
                <a:spcPts val="0"/>
              </a:spcBef>
              <a:defRPr sz="5700" cap="none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Divider/Breaker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6747" y="4681728"/>
            <a:ext cx="7888175" cy="5503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400" cap="none" baseline="0">
                <a:solidFill>
                  <a:schemeClr val="accent2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Subheading/topic</a:t>
            </a:r>
            <a:endParaRPr lang="en-US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976747" y="8908903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 © 2017 ARTHUR J. GALLAGHER &amp; CO.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|</a:t>
            </a:r>
            <a:r>
              <a:rPr lang="en-US" sz="1000" baseline="0" dirty="0" smtClean="0">
                <a:solidFill>
                  <a:schemeClr val="accent1"/>
                </a:solidFill>
                <a:latin typeface="+mj-lt"/>
              </a:rPr>
              <a:t>  </a:t>
            </a:r>
            <a:r>
              <a:rPr lang="en-US" sz="1000" dirty="0" smtClean="0">
                <a:solidFill>
                  <a:schemeClr val="accent1"/>
                </a:solidFill>
                <a:latin typeface="+mj-lt"/>
              </a:rPr>
              <a:t>AJG.COM</a:t>
            </a:r>
            <a:endParaRPr sz="1000" baseline="30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216" y="650241"/>
            <a:ext cx="3901440" cy="18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6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9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671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72" indent="0" algn="ctr">
              <a:buNone/>
              <a:defRPr sz="2133"/>
            </a:lvl2pPr>
            <a:lvl3pPr marL="975345" indent="0" algn="ctr">
              <a:buNone/>
              <a:defRPr sz="1920"/>
            </a:lvl3pPr>
            <a:lvl4pPr marL="1463017" indent="0" algn="ctr">
              <a:buNone/>
              <a:defRPr sz="1707"/>
            </a:lvl4pPr>
            <a:lvl5pPr marL="1950690" indent="0" algn="ctr">
              <a:buNone/>
              <a:defRPr sz="1707"/>
            </a:lvl5pPr>
            <a:lvl6pPr marL="2438362" indent="0" algn="ctr">
              <a:buNone/>
              <a:defRPr sz="1707"/>
            </a:lvl6pPr>
            <a:lvl7pPr marL="2926034" indent="0" algn="ctr">
              <a:buNone/>
              <a:defRPr sz="1707"/>
            </a:lvl7pPr>
            <a:lvl8pPr marL="3413707" indent="0" algn="ctr">
              <a:buNone/>
              <a:defRPr sz="1707"/>
            </a:lvl8pPr>
            <a:lvl9pPr marL="3901379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00A1F-8B0B-4827-9E66-F0A2ADE658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875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4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 algn="l"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732865" y="2616085"/>
            <a:ext cx="5621696" cy="6096681"/>
          </a:xfr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6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1" y="2616080"/>
            <a:ext cx="5621696" cy="609668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rot="16200000" flipV="1">
            <a:off x="3832396" y="5694378"/>
            <a:ext cx="6036194" cy="582"/>
          </a:xfrm>
          <a:prstGeom prst="line">
            <a:avLst/>
          </a:prstGeom>
          <a:ln w="12700">
            <a:solidFill>
              <a:srgbClr val="00263E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865904" y="3236670"/>
            <a:ext cx="6138897" cy="496033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9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 - format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9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07976" y="2500506"/>
            <a:ext cx="8478851" cy="6050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600" b="0" i="0" baseline="0">
                <a:solidFill>
                  <a:srgbClr val="EA7600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807805" y="3105591"/>
            <a:ext cx="8478851" cy="5071828"/>
          </a:xfrm>
          <a:prstGeom prst="rect">
            <a:avLst/>
          </a:prstGeom>
        </p:spPr>
        <p:txBody>
          <a:bodyPr vert="horz" lIns="0" tIns="65023" rIns="130046" bIns="65023" rtlCol="0">
            <a:normAutofit/>
          </a:bodyPr>
          <a:lstStyle>
            <a:lvl1pPr>
              <a:defRPr sz="2800">
                <a:solidFill>
                  <a:srgbClr val="00263E"/>
                </a:solidFill>
              </a:defRPr>
            </a:lvl1pPr>
            <a:lvl2pPr>
              <a:defRPr sz="2600">
                <a:solidFill>
                  <a:srgbClr val="00263E"/>
                </a:solidFill>
              </a:defRPr>
            </a:lvl2pPr>
            <a:lvl3pPr>
              <a:defRPr sz="2300">
                <a:solidFill>
                  <a:srgbClr val="00263E"/>
                </a:solidFill>
              </a:defRPr>
            </a:lvl3pPr>
            <a:lvl4pPr>
              <a:defRPr sz="2300">
                <a:solidFill>
                  <a:srgbClr val="00263E"/>
                </a:solidFill>
              </a:defRPr>
            </a:lvl4pPr>
            <a:lvl5pPr>
              <a:defRPr sz="2300">
                <a:solidFill>
                  <a:srgbClr val="00263E"/>
                </a:solidFill>
              </a:defRPr>
            </a:lvl5pPr>
          </a:lstStyle>
          <a:p>
            <a:pPr marL="260092" lvl="0" indent="-260092" algn="l" defTabSz="650230" rtl="0" eaLnBrk="1" latinLnBrk="0" hangingPunct="1">
              <a:spcBef>
                <a:spcPts val="1707"/>
              </a:spcBef>
              <a:buFont typeface="Arial"/>
              <a:buChar char="•"/>
            </a:pPr>
            <a:r>
              <a:rPr lang="en-US" dirty="0" smtClean="0"/>
              <a:t>Click to edit Master text styles</a:t>
            </a:r>
          </a:p>
          <a:p>
            <a:pPr marL="650230" lvl="1" indent="-195069" algn="l" defTabSz="650230" rtl="0" eaLnBrk="1" latinLnBrk="0" hangingPunct="1">
              <a:spcBef>
                <a:spcPts val="853"/>
              </a:spcBef>
              <a:buSzPct val="80000"/>
              <a:buFont typeface="Arial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2" name="Group 10"/>
          <p:cNvGrpSpPr/>
          <p:nvPr userDrawn="1"/>
        </p:nvGrpSpPr>
        <p:grpSpPr>
          <a:xfrm>
            <a:off x="2299262" y="1630952"/>
            <a:ext cx="9984110" cy="2969609"/>
            <a:chOff x="1616668" y="1146763"/>
            <a:chExt cx="7020077" cy="2088006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1616668" y="1761795"/>
              <a:ext cx="7020077" cy="0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 rot="16200000" flipV="1">
              <a:off x="1323961" y="2190765"/>
              <a:ext cx="2088006" cy="2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0800000">
              <a:off x="2256257" y="1648003"/>
              <a:ext cx="227992" cy="227583"/>
            </a:xfrm>
            <a:prstGeom prst="line">
              <a:avLst/>
            </a:prstGeom>
            <a:ln w="12700">
              <a:solidFill>
                <a:srgbClr val="00263E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812152" y="1706185"/>
            <a:ext cx="8474675" cy="7908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4600" b="0" i="0" baseline="0">
                <a:solidFill>
                  <a:srgbClr val="666666"/>
                </a:solidFill>
                <a:latin typeface="Arial"/>
              </a:defRPr>
            </a:lvl1pPr>
            <a:lvl2pPr marL="45516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2pPr>
            <a:lvl3pPr marL="845299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3pPr>
            <a:lvl4pPr marL="1105391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4pPr>
            <a:lvl5pPr marL="1430506" indent="0">
              <a:buFontTx/>
              <a:buNone/>
              <a:defRPr sz="2800" b="0" i="0">
                <a:solidFill>
                  <a:srgbClr val="EA7600"/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27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-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85" y="5404191"/>
            <a:ext cx="13004800" cy="4349409"/>
          </a:xfrm>
          <a:prstGeom prst="rect">
            <a:avLst/>
          </a:prstGeom>
          <a:gradFill>
            <a:gsLst>
              <a:gs pos="70000">
                <a:srgbClr val="00263E">
                  <a:alpha val="90000"/>
                </a:srgbClr>
              </a:gs>
              <a:gs pos="35000">
                <a:srgbClr val="00263E">
                  <a:alpha val="85000"/>
                </a:srgbClr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chemeClr val="tx1">
                <a:alpha val="1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defTabSz="650230" hangingPunct="1"/>
            <a:endParaRPr lang="en-US" sz="2600" kern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6747" y="5924408"/>
            <a:ext cx="7497017" cy="164434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6656"/>
              </a:lnSpc>
              <a:spcBef>
                <a:spcPts val="0"/>
              </a:spcBef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864035" y="5934730"/>
            <a:ext cx="3883378" cy="2178756"/>
          </a:xfrm>
          <a:prstGeom prst="rect">
            <a:avLst/>
          </a:prstGeom>
        </p:spPr>
        <p:txBody>
          <a:bodyPr tIns="195069"/>
          <a:lstStyle>
            <a:lvl1pPr marL="0" indent="0">
              <a:spcBef>
                <a:spcPts val="410"/>
              </a:spcBef>
              <a:buNone/>
              <a:defRPr sz="2300" b="1" baseline="0">
                <a:solidFill>
                  <a:srgbClr val="EA7600"/>
                </a:solidFill>
                <a:latin typeface="Arial"/>
                <a:cs typeface="Arial"/>
              </a:defRPr>
            </a:lvl1pPr>
            <a:lvl2pPr marL="0" indent="0">
              <a:spcBef>
                <a:spcPts val="410"/>
              </a:spcBef>
              <a:buNone/>
              <a:defRPr sz="1700" baseline="0">
                <a:solidFill>
                  <a:srgbClr val="A6BBC9"/>
                </a:solidFill>
                <a:latin typeface="Arial"/>
                <a:cs typeface="Arial"/>
              </a:defRPr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 smtClean="0"/>
              <a:t>Name | Title</a:t>
            </a:r>
          </a:p>
          <a:p>
            <a:pPr lvl="1"/>
            <a:r>
              <a:rPr lang="en-US" dirty="0" smtClean="0"/>
              <a:t>Arthur J. Gallagher &amp; Co.</a:t>
            </a:r>
          </a:p>
          <a:p>
            <a:pPr lvl="1"/>
            <a:r>
              <a:rPr lang="en-US" dirty="0" smtClean="0"/>
              <a:t>000.000.0000 Main</a:t>
            </a:r>
          </a:p>
          <a:p>
            <a:pPr lvl="1"/>
            <a:r>
              <a:rPr lang="en-US" dirty="0" smtClean="0"/>
              <a:t>000.000.0000 Fax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690509" y="6172119"/>
            <a:ext cx="0" cy="1135340"/>
          </a:xfrm>
          <a:prstGeom prst="line">
            <a:avLst/>
          </a:prstGeom>
          <a:ln w="12700" cmpd="sng">
            <a:solidFill>
              <a:srgbClr val="EA7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ange-Marker-Line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404217"/>
            <a:ext cx="13004800" cy="65024"/>
          </a:xfrm>
          <a:prstGeom prst="rect">
            <a:avLst/>
          </a:prstGeom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sdportal/marketingsales/marketing/Font%20Library/01%20Divisional%20logos%20with%20tagline/AJGCo%20Business%20Without%20Barriers.2cH_Blk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6133" y="1016385"/>
            <a:ext cx="3953570" cy="65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6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None/>
              <a:defRPr sz="3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allagher-PPT_r1g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63E"/>
                </a:solidFill>
              </a:defRPr>
            </a:lvl1pPr>
            <a:lvl2pPr>
              <a:defRPr>
                <a:solidFill>
                  <a:srgbClr val="00263E"/>
                </a:solidFill>
              </a:defRPr>
            </a:lvl2pPr>
            <a:lvl3pPr>
              <a:defRPr>
                <a:solidFill>
                  <a:srgbClr val="00263E"/>
                </a:solidFill>
              </a:defRPr>
            </a:lvl3pPr>
            <a:lvl4pPr>
              <a:defRPr>
                <a:solidFill>
                  <a:srgbClr val="00263E"/>
                </a:solidFill>
              </a:defRPr>
            </a:lvl4pPr>
            <a:lvl5pPr>
              <a:defRPr>
                <a:solidFill>
                  <a:srgbClr val="00263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>
            <a:lvl1pPr defTabSz="169331">
              <a:tabLst/>
              <a:defRPr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50240" y="2018276"/>
            <a:ext cx="11704320" cy="45832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2600">
                <a:solidFill>
                  <a:srgbClr val="EA76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59677" y="9251950"/>
            <a:ext cx="236373" cy="21844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900">
                <a:latin typeface="Gotham-Book"/>
                <a:ea typeface="Gotham-Book"/>
                <a:cs typeface="Gotham-Book"/>
                <a:sym typeface="Gotham-Book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60" r:id="rId8"/>
    <p:sldLayoutId id="2147483684" r:id="rId9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321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1pPr>
      <a:lvl2pPr marL="765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2pPr>
      <a:lvl3pPr marL="1210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3pPr>
      <a:lvl4pPr marL="1654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4pPr>
      <a:lvl5pPr marL="2099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5pPr>
      <a:lvl6pPr marL="2543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6pPr>
      <a:lvl7pPr marL="2988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7pPr>
      <a:lvl8pPr marL="34325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8pPr>
      <a:lvl9pPr marL="3877027" marR="0" indent="-321027" algn="l" defTabSz="587022" rtl="0" latinLnBrk="0">
        <a:lnSpc>
          <a:spcPct val="150000"/>
        </a:lnSpc>
        <a:spcBef>
          <a:spcPts val="27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838787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otham-Boo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9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44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70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  <a:ea typeface="+mn-ea"/>
                <a:cs typeface="+mn-cs"/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  <a:ea typeface="+mn-ea"/>
                <a:cs typeface="+mn-cs"/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  <a:ea typeface="+mn-ea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7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93"/>
          <a:stretch/>
        </p:blipFill>
        <p:spPr>
          <a:xfrm>
            <a:off x="2600960" y="7482987"/>
            <a:ext cx="10403840" cy="22780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5360" y="260096"/>
            <a:ext cx="8453120" cy="1170432"/>
          </a:xfrm>
          <a:prstGeom prst="rect">
            <a:avLst/>
          </a:prstGeom>
        </p:spPr>
        <p:txBody>
          <a:bodyPr vert="horz" lIns="130039" tIns="65020" rIns="130039" bIns="650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80768"/>
            <a:ext cx="10403840" cy="5982208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44" y="9472901"/>
            <a:ext cx="1768110" cy="269815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650197" hangingPunct="1"/>
            <a:r>
              <a:rPr lang="en-US" sz="900" kern="1200" dirty="0" smtClean="0">
                <a:solidFill>
                  <a:srgbClr val="FFFFFF">
                    <a:lumMod val="75000"/>
                  </a:srgbClr>
                </a:solidFill>
              </a:rPr>
              <a:t>17GGB______</a:t>
            </a:r>
            <a:endParaRPr lang="en-US" sz="900" kern="12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7" name="Text Placeholder 6"/>
          <p:cNvSpPr txBox="1">
            <a:spLocks/>
          </p:cNvSpPr>
          <p:nvPr userDrawn="1"/>
        </p:nvSpPr>
        <p:spPr>
          <a:xfrm>
            <a:off x="7266922" y="9241016"/>
            <a:ext cx="5346678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197">
              <a:defRPr/>
            </a:pPr>
            <a:r>
              <a:rPr sz="1000" dirty="0">
                <a:solidFill>
                  <a:srgbClr val="00263E"/>
                </a:solidFill>
              </a:rPr>
              <a:t> © 2017 ARTHUR J. GALLAGHER &amp; CO.  |  AJG.COM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198778" y="8908930"/>
            <a:ext cx="460585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/>
          <a:p>
            <a:pPr defTabSz="650197" hangingPunct="1"/>
            <a:fld id="{8BA08932-23D9-42E7-9371-6007F82543F4}" type="slidenum">
              <a:rPr lang="en-US" sz="1100" kern="1200" smtClean="0">
                <a:solidFill>
                  <a:srgbClr val="00263E"/>
                </a:solidFill>
              </a:rPr>
              <a:pPr defTabSz="650197" hangingPunct="1"/>
              <a:t>‹#›</a:t>
            </a:fld>
            <a:endParaRPr lang="en-US" sz="1100" kern="1200" dirty="0" smtClean="0">
              <a:solidFill>
                <a:srgbClr val="00263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810" y="22668"/>
            <a:ext cx="3321152" cy="15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96" r:id="rId5"/>
    <p:sldLayoutId id="2147483700" r:id="rId6"/>
    <p:sldLayoutId id="2147483702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197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700" kern="1200">
          <a:solidFill>
            <a:schemeClr val="tx2"/>
          </a:solidFill>
          <a:latin typeface="+mn-lt"/>
          <a:ea typeface="+mn-ea"/>
          <a:cs typeface="Times New Roman"/>
        </a:defRPr>
      </a:lvl1pPr>
      <a:lvl2pPr marL="1056569" indent="-406374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3400" kern="1200">
          <a:solidFill>
            <a:schemeClr val="tx2"/>
          </a:solidFill>
          <a:latin typeface="+mn-lt"/>
          <a:ea typeface="+mn-ea"/>
          <a:cs typeface="Times New Roman"/>
        </a:defRPr>
      </a:lvl2pPr>
      <a:lvl3pPr marL="1467457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100" kern="1200">
          <a:solidFill>
            <a:schemeClr val="tx2"/>
          </a:solidFill>
          <a:latin typeface="+mn-lt"/>
          <a:ea typeface="+mn-ea"/>
          <a:cs typeface="Times New Roman"/>
        </a:defRPr>
      </a:lvl3pPr>
      <a:lvl4pPr marL="1785784" indent="-318325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Times New Roman"/>
        </a:defRPr>
      </a:lvl4pPr>
      <a:lvl5pPr marL="2113139" indent="-327356" algn="l" defTabSz="650197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600" kern="1200">
          <a:solidFill>
            <a:schemeClr val="tx2"/>
          </a:solidFill>
          <a:latin typeface="+mn-lt"/>
          <a:ea typeface="+mn-ea"/>
          <a:cs typeface="Times New Roman"/>
        </a:defRPr>
      </a:lvl5pPr>
      <a:lvl6pPr marL="357608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650197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65019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lobe2b.png"/>
          <p:cNvPicPr>
            <a:picLocks noChangeAspect="1"/>
          </p:cNvPicPr>
          <p:nvPr/>
        </p:nvPicPr>
        <p:blipFill>
          <a:blip r:embed="rId8" cstate="screen">
            <a:lum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8554818" y="1"/>
            <a:ext cx="4449984" cy="39324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05491"/>
          </a:xfrm>
          <a:prstGeom prst="rect">
            <a:avLst/>
          </a:prstGeom>
        </p:spPr>
        <p:txBody>
          <a:bodyPr vert="horz" lIns="130046" tIns="65023" rIns="130046" bIns="65023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616080"/>
            <a:ext cx="11704320" cy="6036194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6547299" y="9040144"/>
            <a:ext cx="5346678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lang="en-US" sz="7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23838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50230">
              <a:defRPr/>
            </a:pPr>
            <a:r>
              <a:rPr dirty="0">
                <a:solidFill>
                  <a:srgbClr val="00263E">
                    <a:tint val="75000"/>
                  </a:srgbClr>
                </a:solidFill>
              </a:rPr>
              <a:t> © 2016 ARTHUR J. GALLAGHER &amp; CO.  |  BUSINESS WITHOUT BARRIERS™</a:t>
            </a:r>
          </a:p>
        </p:txBody>
      </p:sp>
      <p:pic>
        <p:nvPicPr>
          <p:cNvPr id="10" name="Picture 9" descr="Orange-Marker-Line.pn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688576"/>
            <a:ext cx="13004800" cy="6502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900750" y="9040143"/>
            <a:ext cx="460585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/>
          <a:p>
            <a:pPr defTabSz="650230" hangingPunct="1"/>
            <a:fld id="{8BA08932-23D9-42E7-9371-6007F82543F4}" type="slidenum">
              <a:rPr lang="en-US" sz="1100" kern="1200" smtClean="0">
                <a:solidFill>
                  <a:srgbClr val="EA7600"/>
                </a:solidFill>
                <a:ea typeface="+mn-ea"/>
                <a:cs typeface="+mn-cs"/>
              </a:rPr>
              <a:pPr defTabSz="650230" hangingPunct="1"/>
              <a:t>‹#›</a:t>
            </a:fld>
            <a:endParaRPr lang="en-US" sz="1100" kern="1200" dirty="0" smtClean="0">
              <a:solidFill>
                <a:srgbClr val="EA76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84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50230" rtl="0" eaLnBrk="1" latinLnBrk="0" hangingPunct="1">
        <a:spcBef>
          <a:spcPct val="0"/>
        </a:spcBef>
        <a:buNone/>
        <a:defRPr sz="63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3700" kern="1200">
          <a:solidFill>
            <a:srgbClr val="00263E"/>
          </a:solidFill>
          <a:latin typeface="Times New Roman"/>
          <a:ea typeface="+mn-ea"/>
          <a:cs typeface="Times New Roman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400" kern="1200">
          <a:solidFill>
            <a:srgbClr val="00263E"/>
          </a:solidFill>
          <a:latin typeface="Times New Roman"/>
          <a:ea typeface="+mn-ea"/>
          <a:cs typeface="Times New Roman"/>
        </a:defRPr>
      </a:lvl2pPr>
      <a:lvl3pPr marL="1467533" indent="-327373" algn="l" defTabSz="650230" rtl="0" eaLnBrk="1" latinLnBrk="0" hangingPunct="1">
        <a:spcBef>
          <a:spcPct val="20000"/>
        </a:spcBef>
        <a:buFont typeface="Arial"/>
        <a:buChar char="•"/>
        <a:defRPr sz="3100" kern="1200">
          <a:solidFill>
            <a:srgbClr val="00263E"/>
          </a:solidFill>
          <a:latin typeface="Times New Roman"/>
          <a:ea typeface="+mn-ea"/>
          <a:cs typeface="Times New Roman"/>
        </a:defRPr>
      </a:lvl3pPr>
      <a:lvl4pPr marL="1785875" indent="-318342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4pPr>
      <a:lvl5pPr marL="2113247" indent="-327373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rgbClr val="00263E"/>
          </a:solidFill>
          <a:latin typeface="Times New Roman"/>
          <a:ea typeface="+mn-ea"/>
          <a:cs typeface="Times New Roman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3952" y="3677249"/>
            <a:ext cx="13012705" cy="253456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27093" tIns="27093" rIns="27093" bIns="27093" anchor="ctr"/>
          <a:lstStyle/>
          <a:p>
            <a:pPr defTabSz="587022">
              <a:defRPr sz="2800" b="1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</p:txBody>
      </p:sp>
      <p:pic>
        <p:nvPicPr>
          <p:cNvPr id="146" name="Gallagher_wTAG_StackedLarge-3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4191" y="3783872"/>
            <a:ext cx="3306154" cy="1577116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300401" y="3970762"/>
            <a:ext cx="5485689" cy="194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 algn="l" defTabSz="587022">
              <a:spcBef>
                <a:spcPts val="2400"/>
              </a:spcBef>
              <a:defRPr sz="5900">
                <a:solidFill>
                  <a:srgbClr val="032A44"/>
                </a:solidFill>
                <a:latin typeface="Gotham Narrow Medium"/>
                <a:ea typeface="Gotham Narrow Medium"/>
                <a:cs typeface="Gotham Narrow Medium"/>
                <a:sym typeface="Gotham Narrow Medium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 smtClean="0"/>
              <a:t>Preventing Heat</a:t>
            </a:r>
          </a:p>
          <a:p>
            <a:pPr algn="ctr">
              <a:spcBef>
                <a:spcPts val="600"/>
              </a:spcBef>
            </a:pPr>
            <a:r>
              <a:rPr lang="en-US" dirty="0" smtClean="0"/>
              <a:t>Illnesses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2" y="5254530"/>
            <a:ext cx="6752630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24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192107"/>
          </a:xfrm>
        </p:spPr>
        <p:txBody>
          <a:bodyPr/>
          <a:lstStyle/>
          <a:p>
            <a:r>
              <a:rPr lang="en-US" altLang="en-US" sz="6827" dirty="0">
                <a:latin typeface="+mn-lt"/>
              </a:rPr>
              <a:t>Heat Disorders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5360" y="2167467"/>
            <a:ext cx="11054080" cy="6502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5120" u="sng" dirty="0"/>
              <a:t>Heat Exhaustion - Treatment</a:t>
            </a: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Do not leave the person </a:t>
            </a: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alone.</a:t>
            </a: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Move to a cool place to </a:t>
            </a: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rest.</a:t>
            </a: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Drink water or electrolyte </a:t>
            </a: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fluids.</a:t>
            </a: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Treat for shock, if </a:t>
            </a: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necessary.</a:t>
            </a: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7303" indent="-40413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If unconscious, fails to recover rapidly, has  other injuries, or has a history of medical problems, seek medical attention.</a:t>
            </a:r>
          </a:p>
        </p:txBody>
      </p:sp>
    </p:spTree>
    <p:extLst>
      <p:ext uri="{BB962C8B-B14F-4D97-AF65-F5344CB8AC3E}">
        <p14:creationId xmlns:p14="http://schemas.microsoft.com/office/powerpoint/2010/main" val="27906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083733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866987" y="2808675"/>
            <a:ext cx="11054080" cy="63940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</a:t>
            </a:r>
            <a:r>
              <a:rPr lang="en-US" altLang="en-US" sz="512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Stroke - Cause</a:t>
            </a:r>
            <a:endParaRPr lang="en-US" altLang="en-US" sz="512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Severe and sometimes fatal condition resulting from the failure of the body to regulate its core temperature.</a:t>
            </a: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The body’s normal cooling mechanisms stop functioning, </a:t>
            </a:r>
            <a:r>
              <a:rPr lang="en-US" altLang="en-US" sz="3982" b="1" u="sng" dirty="0">
                <a:latin typeface="Arial" panose="020B0604020202020204" pitchFamily="34" charset="0"/>
                <a:cs typeface="Arial" panose="020B0604020202020204" pitchFamily="34" charset="0"/>
              </a:rPr>
              <a:t>sweating stops</a:t>
            </a: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True medical emergency requiring immediate medical attention.</a:t>
            </a: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89" y="1575163"/>
            <a:ext cx="3425504" cy="217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63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083733"/>
          </a:xfrm>
        </p:spPr>
        <p:txBody>
          <a:bodyPr/>
          <a:lstStyle/>
          <a:p>
            <a:r>
              <a:rPr lang="en-US" altLang="en-US" sz="6827" dirty="0">
                <a:latin typeface="+mn-lt"/>
              </a:rPr>
              <a:t>Heat Disorders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75360" y="2365826"/>
            <a:ext cx="11415324" cy="65024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Stroke </a:t>
            </a:r>
            <a:r>
              <a:rPr lang="en-US" sz="512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Symptoms</a:t>
            </a:r>
          </a:p>
          <a:p>
            <a:pPr marL="0" indent="0">
              <a:buNone/>
              <a:defRPr/>
            </a:pPr>
            <a:endParaRPr lang="en-US" sz="13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Stop Sweating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Rapid Pulse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Mental Confusion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Loss of Consciousness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Convulsions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Body Temperature </a:t>
            </a:r>
            <a:r>
              <a:rPr lang="en-US" sz="3982" u="sng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 105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Hot, dry skin</a:t>
            </a:r>
          </a:p>
          <a:p>
            <a:pPr marL="568951" indent="-408652">
              <a:defRPr/>
            </a:pPr>
            <a:r>
              <a:rPr 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Can die unless treated promptly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65" y="4241182"/>
            <a:ext cx="3092994" cy="196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64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083733"/>
          </a:xfrm>
        </p:spPr>
        <p:txBody>
          <a:bodyPr/>
          <a:lstStyle/>
          <a:p>
            <a:r>
              <a:rPr lang="en-US" altLang="en-US" sz="6827" dirty="0">
                <a:latin typeface="+mn-lt"/>
              </a:rPr>
              <a:t>Heat Disorders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975360" y="3163147"/>
            <a:ext cx="11632071" cy="585216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Stroke </a:t>
            </a:r>
            <a:r>
              <a:rPr lang="en-US" altLang="en-US" sz="512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Treatment</a:t>
            </a:r>
          </a:p>
          <a:p>
            <a:pPr marL="0" indent="0">
              <a:buNone/>
              <a:defRPr/>
            </a:pPr>
            <a:endParaRPr lang="en-US" altLang="en-US" sz="1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Call 911</a:t>
            </a:r>
          </a:p>
          <a:p>
            <a:pPr marL="568951" indent="-320599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 Remove victim to a cool area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Soak clothing with cool water and fan vigorously to increase cooling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Monitor vital signs</a:t>
            </a:r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13" y="2822259"/>
            <a:ext cx="3501813" cy="222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83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83920" y="335281"/>
            <a:ext cx="11054080" cy="151722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Prevention Methods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83474" y="1971524"/>
            <a:ext cx="11054080" cy="6935893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Acclimatization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Work in pairs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Drink plenty of cool water or electrolyte replacement fluids even if not thirsty. (One small cup every 15-20 minutes)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Be able to recognize early signs &amp; symptoms of heat-induced illness and take appropriate action to prevent serious heat disorders.</a:t>
            </a:r>
          </a:p>
          <a:p>
            <a:pPr marL="817303" indent="-494446"/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Schedule most strenuous work during the coolest times of the day.</a:t>
            </a:r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139" y="1617377"/>
            <a:ext cx="2144051" cy="194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5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13" y="0"/>
            <a:ext cx="9322365" cy="1950720"/>
          </a:xfrm>
        </p:spPr>
        <p:txBody>
          <a:bodyPr/>
          <a:lstStyle/>
          <a:p>
            <a:r>
              <a:rPr lang="en-US" altLang="en-US" sz="6827" dirty="0"/>
              <a:t>Prevention Methods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541867" y="2178594"/>
            <a:ext cx="12338110" cy="5357707"/>
          </a:xfrm>
        </p:spPr>
        <p:txBody>
          <a:bodyPr>
            <a:normAutofit/>
          </a:bodyPr>
          <a:lstStyle/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Spend as little time as possible in direct sunlight.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Take frequent breaks in cool, shaded areas.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Wear light, loose fitting, clothing.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Avoid caffeine, which can make the body lose water.</a:t>
            </a:r>
          </a:p>
          <a:p>
            <a:pPr marL="817303" indent="-494446">
              <a:defRPr/>
            </a:pPr>
            <a:r>
              <a:rPr lang="en-US" altLang="en-US" sz="3980" dirty="0">
                <a:latin typeface="Arial" panose="020B0604020202020204" pitchFamily="34" charset="0"/>
                <a:cs typeface="Arial" panose="020B0604020202020204" pitchFamily="34" charset="0"/>
              </a:rPr>
              <a:t>Rotate workers in and out of hot areas if possible.</a:t>
            </a:r>
          </a:p>
          <a:p>
            <a:pPr>
              <a:defRPr/>
            </a:pPr>
            <a:endParaRPr lang="en-US" altLang="en-US" sz="3980" dirty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6685926"/>
            <a:ext cx="6335324" cy="28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2827" y="216747"/>
            <a:ext cx="11343076" cy="1300480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HEAT STRESS</a:t>
            </a:r>
          </a:p>
        </p:txBody>
      </p:sp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320" y="1663337"/>
            <a:ext cx="5610578" cy="72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7947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5120" y="419947"/>
            <a:ext cx="11054080" cy="1083733"/>
          </a:xfrm>
        </p:spPr>
        <p:txBody>
          <a:bodyPr/>
          <a:lstStyle/>
          <a:p>
            <a:r>
              <a:rPr lang="en-US" altLang="en-US" sz="6258" dirty="0">
                <a:latin typeface="Arial" panose="020B0604020202020204" pitchFamily="34" charset="0"/>
                <a:cs typeface="Arial" panose="020B0604020202020204" pitchFamily="34" charset="0"/>
              </a:rPr>
              <a:t>Contributing Factors</a:t>
            </a:r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541867" y="1733973"/>
            <a:ext cx="8886613" cy="6068907"/>
          </a:xfrm>
        </p:spPr>
        <p:txBody>
          <a:bodyPr/>
          <a:lstStyle/>
          <a:p>
            <a:pPr marL="483157" indent="-483157">
              <a:defRPr/>
            </a:pPr>
            <a:endParaRPr lang="en-US" altLang="en-US" sz="3982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3157" indent="-483157">
              <a:defRPr/>
            </a:pP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3157" indent="-48315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</a:p>
          <a:p>
            <a:pPr marL="483157" indent="-48315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Radiant Heat</a:t>
            </a:r>
          </a:p>
          <a:p>
            <a:pPr marL="483157" indent="-483157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Air Velocity</a:t>
            </a:r>
          </a:p>
          <a:p>
            <a:pPr>
              <a:buNone/>
              <a:defRPr/>
            </a:pPr>
            <a:endParaRPr lang="en-US" altLang="en-US" sz="398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altLang="en-US" sz="3413" dirty="0">
                <a:latin typeface="Arial" panose="020B0604020202020204" pitchFamily="34" charset="0"/>
                <a:cs typeface="Arial" panose="020B0604020202020204" pitchFamily="34" charset="0"/>
              </a:rPr>
              <a:t>Temperature is not the only indicator!!</a:t>
            </a:r>
          </a:p>
          <a:p>
            <a:pPr>
              <a:defRPr/>
            </a:pPr>
            <a:endParaRPr lang="en-US" altLang="en-US" sz="3982" dirty="0">
              <a:latin typeface="FlamencoD" pitchFamily="82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27" y="-22578"/>
            <a:ext cx="23842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27" y="3163148"/>
            <a:ext cx="2880924" cy="255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840" y="-74507"/>
            <a:ext cx="2600960" cy="574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27" y="5669281"/>
            <a:ext cx="4985173" cy="41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6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4080" y="519290"/>
            <a:ext cx="9401387" cy="121468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5689" dirty="0">
                <a:latin typeface="Arial" panose="020B0604020202020204" pitchFamily="34" charset="0"/>
                <a:cs typeface="Arial" panose="020B0604020202020204" pitchFamily="34" charset="0"/>
              </a:rPr>
              <a:t>Contributing Factors – cont’d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94080" y="2241974"/>
            <a:ext cx="9645227" cy="618856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Personal Factors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3856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4282" dirty="0">
                <a:latin typeface="Arial" panose="020B0604020202020204" pitchFamily="34" charset="0"/>
                <a:cs typeface="Arial" panose="020B0604020202020204" pitchFamily="34" charset="0"/>
              </a:rPr>
              <a:t>Weight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4282" dirty="0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  <a:p>
            <a:pPr marL="657324" indent="-571500">
              <a:buFont typeface="Arial" panose="020B0604020202020204" pitchFamily="34" charset="0"/>
              <a:buChar char="•"/>
            </a:pPr>
            <a:r>
              <a:rPr lang="en-US" altLang="en-US" sz="4282" dirty="0">
                <a:latin typeface="Arial" panose="020B0604020202020204" pitchFamily="34" charset="0"/>
                <a:cs typeface="Arial" panose="020B0604020202020204" pitchFamily="34" charset="0"/>
              </a:rPr>
              <a:t>Acclimatization – increased tolerance to heat that comes from working in a hot environment for a period </a:t>
            </a:r>
            <a:r>
              <a:rPr lang="en-US" altLang="en-US" sz="4282" dirty="0" smtClean="0">
                <a:latin typeface="Arial" panose="020B0604020202020204" pitchFamily="34" charset="0"/>
                <a:cs typeface="Arial" panose="020B0604020202020204" pitchFamily="34" charset="0"/>
              </a:rPr>
              <a:t>of 1-2 </a:t>
            </a:r>
            <a:r>
              <a:rPr lang="en-US" altLang="en-US" sz="4282" dirty="0">
                <a:latin typeface="Arial" panose="020B0604020202020204" pitchFamily="34" charset="0"/>
                <a:cs typeface="Arial" panose="020B0604020202020204" pitchFamily="34" charset="0"/>
              </a:rPr>
              <a:t>weeks.</a:t>
            </a:r>
          </a:p>
        </p:txBody>
      </p:sp>
      <p:pic>
        <p:nvPicPr>
          <p:cNvPr id="410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98" y="2241974"/>
            <a:ext cx="2709333" cy="227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99" y="4716821"/>
            <a:ext cx="2709333" cy="259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8613" y="629921"/>
            <a:ext cx="10035823" cy="1991360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58613" y="3337803"/>
            <a:ext cx="11054080" cy="585216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Rash </a:t>
            </a:r>
          </a:p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Cramps</a:t>
            </a:r>
          </a:p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Exhaustion</a:t>
            </a:r>
          </a:p>
          <a:p>
            <a:pPr marL="568951" indent="-568951"/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Heat Stroke</a:t>
            </a: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2492587"/>
            <a:ext cx="4985173" cy="498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59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2107" y="207715"/>
            <a:ext cx="9322365" cy="216746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01040" y="2602249"/>
            <a:ext cx="11054080" cy="6285653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87672" lvl="1" indent="0">
              <a:buNone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Rash</a:t>
            </a:r>
          </a:p>
          <a:p>
            <a:pPr marL="977603" indent="-404137"/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Also known as “Prickly Heat.”</a:t>
            </a:r>
            <a:r>
              <a:rPr lang="en-US" altLang="en-US" sz="512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77603" indent="-404137"/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Occurs when sweat cannot freely evaporate from the skin and sweat ducts become plugged. This inflammation can cause a red rash.</a:t>
            </a:r>
          </a:p>
          <a:p>
            <a:pPr marL="977603" indent="-404137"/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Can be prevented by wearing clothes that allow sweat to evaporate as well as bathing regularly and drying the skin.</a:t>
            </a: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871" y="1962453"/>
            <a:ext cx="3198786" cy="239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6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19210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75360" y="2275840"/>
            <a:ext cx="11054080" cy="5852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5500" u="sng" dirty="0">
                <a:latin typeface="Arial" panose="020B0604020202020204" pitchFamily="34" charset="0"/>
                <a:cs typeface="Arial" panose="020B0604020202020204" pitchFamily="34" charset="0"/>
              </a:rPr>
              <a:t>Heat Cramps</a:t>
            </a:r>
          </a:p>
          <a:p>
            <a:pPr marL="408652" indent="-408652">
              <a:lnSpc>
                <a:spcPct val="150000"/>
              </a:lnSpc>
              <a:spcAft>
                <a:spcPts val="853"/>
              </a:spcAft>
              <a:defRPr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Cramps in the arms, legs, or abdomen</a:t>
            </a:r>
          </a:p>
          <a:p>
            <a:pPr marL="408652" indent="-408652">
              <a:lnSpc>
                <a:spcPct val="110000"/>
              </a:lnSpc>
              <a:spcBef>
                <a:spcPts val="0"/>
              </a:spcBef>
              <a:spcAft>
                <a:spcPts val="853"/>
              </a:spcAft>
              <a:defRPr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Occur in individuals who sweat profusely then drink large quantities of water, but do not adequately replace the body’s salt loss.</a:t>
            </a:r>
          </a:p>
          <a:p>
            <a:pPr marL="408652" indent="-408652">
              <a:spcBef>
                <a:spcPts val="853"/>
              </a:spcBef>
              <a:defRPr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To prevent, ensure that salts are replaced during and after heavy sweating.</a:t>
            </a:r>
          </a:p>
          <a:p>
            <a:pPr>
              <a:buNone/>
              <a:defRPr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17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190" y="7450666"/>
            <a:ext cx="2931210" cy="216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300480"/>
          </a:xfrm>
        </p:spPr>
        <p:txBody>
          <a:bodyPr/>
          <a:lstStyle/>
          <a:p>
            <a:pPr>
              <a:tabLst>
                <a:tab pos="657004" algn="l"/>
              </a:tabLst>
            </a:pPr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975360" y="2384214"/>
            <a:ext cx="11054080" cy="628565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Exhaustion </a:t>
            </a:r>
            <a:r>
              <a:rPr lang="en-US" altLang="en-US" sz="512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Cause</a:t>
            </a:r>
          </a:p>
          <a:p>
            <a:pPr marL="0" indent="0">
              <a:buNone/>
              <a:defRPr/>
            </a:pPr>
            <a:endParaRPr lang="en-US" altLang="en-US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57004" indent="-496703">
              <a:defRPr/>
            </a:pP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Mild </a:t>
            </a: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form of shock caused when the circulatory system begins to fail as a result of the body’s inadequate effort to give off excessive heat.</a:t>
            </a:r>
          </a:p>
          <a:p>
            <a:pPr marL="657004" indent="-496703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Although not an immediate threat to life, if not properly treated, could evolve into heat stroke.</a:t>
            </a:r>
          </a:p>
        </p:txBody>
      </p:sp>
    </p:spTree>
    <p:extLst>
      <p:ext uri="{BB962C8B-B14F-4D97-AF65-F5344CB8AC3E}">
        <p14:creationId xmlns:p14="http://schemas.microsoft.com/office/powerpoint/2010/main" val="2556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5360" y="866987"/>
            <a:ext cx="11054080" cy="1192107"/>
          </a:xfrm>
        </p:spPr>
        <p:txBody>
          <a:bodyPr/>
          <a:lstStyle/>
          <a:p>
            <a:r>
              <a:rPr lang="en-US" altLang="en-US" sz="6827" dirty="0">
                <a:latin typeface="Arial" panose="020B0604020202020204" pitchFamily="34" charset="0"/>
                <a:cs typeface="Arial" panose="020B0604020202020204" pitchFamily="34" charset="0"/>
              </a:rPr>
              <a:t>Heat Disorders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975360" y="2275840"/>
            <a:ext cx="12029440" cy="639402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5120" u="sng" dirty="0">
                <a:latin typeface="Arial" panose="020B0604020202020204" pitchFamily="34" charset="0"/>
                <a:cs typeface="Arial" panose="020B0604020202020204" pitchFamily="34" charset="0"/>
              </a:rPr>
              <a:t>Heat Exhaustion </a:t>
            </a:r>
            <a:r>
              <a:rPr lang="en-US" altLang="en-US" sz="512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– Symptoms</a:t>
            </a:r>
          </a:p>
          <a:p>
            <a:pPr marL="0" indent="0">
              <a:buNone/>
              <a:defRPr/>
            </a:pP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Skin is clammy and moist</a:t>
            </a:r>
          </a:p>
          <a:p>
            <a:pPr marL="657004" indent="-408652">
              <a:defRPr/>
            </a:pPr>
            <a:r>
              <a:rPr lang="en-US" altLang="en-US" sz="3982" dirty="0" smtClean="0">
                <a:latin typeface="Arial" panose="020B0604020202020204" pitchFamily="34" charset="0"/>
                <a:cs typeface="Arial" panose="020B0604020202020204" pitchFamily="34" charset="0"/>
              </a:rPr>
              <a:t>Extreme </a:t>
            </a: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weakness or fatigue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Nausea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Complexion pale or flushed</a:t>
            </a:r>
          </a:p>
          <a:p>
            <a:pPr marL="657004" indent="-408652">
              <a:defRPr/>
            </a:pPr>
            <a:r>
              <a:rPr lang="en-US" altLang="en-US" sz="3982" dirty="0">
                <a:latin typeface="Arial" panose="020B0604020202020204" pitchFamily="34" charset="0"/>
                <a:cs typeface="Arial" panose="020B0604020202020204" pitchFamily="34" charset="0"/>
              </a:rPr>
              <a:t>Body temperature normal or slightly elevated</a:t>
            </a:r>
          </a:p>
        </p:txBody>
      </p:sp>
    </p:spTree>
    <p:extLst>
      <p:ext uri="{BB962C8B-B14F-4D97-AF65-F5344CB8AC3E}">
        <p14:creationId xmlns:p14="http://schemas.microsoft.com/office/powerpoint/2010/main" val="38832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4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ustom Design">
  <a:themeElements>
    <a:clrScheme name="Corp PPT Palette">
      <a:dk1>
        <a:srgbClr val="000000"/>
      </a:dk1>
      <a:lt1>
        <a:srgbClr val="FFFFFF"/>
      </a:lt1>
      <a:dk2>
        <a:srgbClr val="535353"/>
      </a:dk2>
      <a:lt2>
        <a:srgbClr val="A7A7A7"/>
      </a:lt2>
      <a:accent1>
        <a:srgbClr val="00263E"/>
      </a:accent1>
      <a:accent2>
        <a:srgbClr val="407EC9"/>
      </a:accent2>
      <a:accent3>
        <a:srgbClr val="949300"/>
      </a:accent3>
      <a:accent4>
        <a:srgbClr val="E07E3C"/>
      </a:accent4>
      <a:accent5>
        <a:srgbClr val="F0B323"/>
      </a:accent5>
      <a:accent6>
        <a:srgbClr val="A4C8E1"/>
      </a:accent6>
      <a:hlink>
        <a:srgbClr val="898A89"/>
      </a:hlink>
      <a:folHlink>
        <a:srgbClr val="122D42"/>
      </a:folHlink>
    </a:clrScheme>
    <a:fontScheme name="BSD/GBS Theme - A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Custom Design">
  <a:themeElements>
    <a:clrScheme name="BSD Palette">
      <a:dk1>
        <a:srgbClr val="000000"/>
      </a:dk1>
      <a:lt1>
        <a:srgbClr val="FFFFFF"/>
      </a:lt1>
      <a:dk2>
        <a:srgbClr val="00263E"/>
      </a:dk2>
      <a:lt2>
        <a:srgbClr val="A4C8E1"/>
      </a:lt2>
      <a:accent1>
        <a:srgbClr val="799A05"/>
      </a:accent1>
      <a:accent2>
        <a:srgbClr val="ED7800"/>
      </a:accent2>
      <a:accent3>
        <a:srgbClr val="34657F"/>
      </a:accent3>
      <a:accent4>
        <a:srgbClr val="8A1F03"/>
      </a:accent4>
      <a:accent5>
        <a:srgbClr val="00AFAB"/>
      </a:accent5>
      <a:accent6>
        <a:srgbClr val="F6BE00"/>
      </a:accent6>
      <a:hlink>
        <a:srgbClr val="34657F"/>
      </a:hlink>
      <a:folHlink>
        <a:srgbClr val="A4C8E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12280</TotalTime>
  <Words>583</Words>
  <Application>Microsoft Office PowerPoint</Application>
  <PresentationFormat>Custom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FlamencoD</vt:lpstr>
      <vt:lpstr>Gotham Narrow Medium</vt:lpstr>
      <vt:lpstr>Gotham-Book</vt:lpstr>
      <vt:lpstr>Helvetica</vt:lpstr>
      <vt:lpstr>Helvetica Light</vt:lpstr>
      <vt:lpstr>Helvetica Neue</vt:lpstr>
      <vt:lpstr>Times New Roman</vt:lpstr>
      <vt:lpstr>White</vt:lpstr>
      <vt:lpstr>4_Custom Design</vt:lpstr>
      <vt:lpstr>5_Custom Design</vt:lpstr>
      <vt:lpstr>6_Custom Design</vt:lpstr>
      <vt:lpstr>7_Custom Design</vt:lpstr>
      <vt:lpstr>PowerPoint Presentation</vt:lpstr>
      <vt:lpstr>HEAT STRESS</vt:lpstr>
      <vt:lpstr>Contributing Factors</vt:lpstr>
      <vt:lpstr>Contributing Factors – cont’d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Heat Disorders</vt:lpstr>
      <vt:lpstr>Prevention Methods</vt:lpstr>
      <vt:lpstr>Prevention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Ahrweiler</dc:creator>
  <cp:lastModifiedBy>Brett Beoubay</cp:lastModifiedBy>
  <cp:revision>295</cp:revision>
  <cp:lastPrinted>2018-07-31T13:11:46Z</cp:lastPrinted>
  <dcterms:modified xsi:type="dcterms:W3CDTF">2021-06-29T15:05:33Z</dcterms:modified>
</cp:coreProperties>
</file>