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24"/>
  </p:notesMasterIdLst>
  <p:sldIdLst>
    <p:sldId id="309" r:id="rId6"/>
    <p:sldId id="47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35" y="5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B7820-BBB4-4517-ABD7-B30BCDD8CCA4}" type="slidenum">
              <a:rPr lang="en-US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1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7C403B-67F2-4D64-9C33-5810643F85D9}" type="slidenum">
              <a:rPr lang="en-US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60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787C99-9D9E-43D9-8F66-3643AB36DB6F}" type="slidenum">
              <a:rPr lang="en-US" altLang="en-US" sz="1200" smtClean="0">
                <a:latin typeface="Times New Roman" panose="02020603050405020304" pitchFamily="18" charset="0"/>
              </a:rPr>
              <a:pPr/>
              <a:t>18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4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49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06199A-2911-4B94-99D5-A616BBE5BA3F}" type="slidenum">
              <a:rPr lang="en-US" altLang="en-US" sz="120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6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304D70-060C-4AA2-8C78-91BAA646D660}" type="slidenum">
              <a:rPr lang="en-US" altLang="en-US" sz="120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9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EB264E-9163-4D02-ADDB-A900D39AD8F3}" type="slidenum">
              <a:rPr lang="en-US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6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550A04-E521-4BE1-A4DE-B340F66F71AF}" type="slidenum">
              <a:rPr lang="en-US" altLang="en-US" sz="120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9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D61C15-4465-4CCF-BE8D-9B27B85DA1A6}" type="slidenum">
              <a:rPr lang="en-US" altLang="en-US" sz="120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9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8E6D25-FD1E-490E-87E8-918B75D9D6A6}" type="slidenum">
              <a:rPr lang="en-US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4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490EC5-EE51-4FCB-8BF7-04BEBEDD855A}" type="slidenum">
              <a:rPr lang="en-US" altLang="en-US" sz="120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7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AD610-B4A0-4844-95A0-C6C87B922D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E73F0-3707-4AD2-BD23-BEBB857134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3391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F885-7AAF-4179-B860-B64D452FD9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9FCC-1D80-4413-ABC9-AC162B9ED6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173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00" r:id="rId5"/>
    <p:sldLayoutId id="2147483704" r:id="rId6"/>
    <p:sldLayoutId id="214748370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ar-accidents.com/pages/car_accident_photo.html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7838453" y="4013283"/>
            <a:ext cx="3940394" cy="179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5400" dirty="0" smtClean="0"/>
              <a:t>Safe Vehicle</a:t>
            </a:r>
          </a:p>
          <a:p>
            <a:pPr algn="ctr">
              <a:spcBef>
                <a:spcPts val="600"/>
              </a:spcBef>
            </a:pPr>
            <a:r>
              <a:rPr lang="en-US" sz="5400" dirty="0" smtClean="0"/>
              <a:t>Backing</a:t>
            </a:r>
            <a:endParaRPr sz="5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9" y="5241855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17227" y="531870"/>
            <a:ext cx="9028854" cy="70704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Do a Walk-Around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28431" y="1664401"/>
            <a:ext cx="11595947" cy="3698240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Conduct a </a:t>
            </a:r>
            <a:r>
              <a:rPr lang="en-US" altLang="en-US" dirty="0" smtClean="0">
                <a:solidFill>
                  <a:schemeClr val="tx1"/>
                </a:solidFill>
              </a:rPr>
              <a:t>“circle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safety” w</a:t>
            </a:r>
            <a:r>
              <a:rPr lang="en-US" altLang="en-US" dirty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lk-around </a:t>
            </a:r>
            <a:r>
              <a:rPr lang="en-US" altLang="en-US" dirty="0">
                <a:solidFill>
                  <a:schemeClr val="tx1"/>
                </a:solidFill>
              </a:rPr>
              <a:t>to look for hazards.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Get back into vehicle </a:t>
            </a:r>
            <a:r>
              <a:rPr lang="en-US" altLang="en-US" dirty="0" smtClean="0">
                <a:solidFill>
                  <a:schemeClr val="tx1"/>
                </a:solidFill>
              </a:rPr>
              <a:t>ASAP.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Look over shoulders &amp; check both mirrors.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Give two horn blasts before backing up.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056623" indent="-406394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76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625575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91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227580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92603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357626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422649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487672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552695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887848-E7B3-421C-8D07-03D808DD0CA8}" type="slidenum">
              <a:rPr lang="en-US" altLang="en-US" sz="1991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99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46106" y="196427"/>
            <a:ext cx="9028854" cy="108373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Know Clearances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21321" y="1707203"/>
            <a:ext cx="11595947" cy="4009813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413" dirty="0">
                <a:solidFill>
                  <a:schemeClr val="tx1"/>
                </a:solidFill>
              </a:rPr>
              <a:t>6 Dimensions of Vehicle: front, back, left, right, </a:t>
            </a:r>
            <a:r>
              <a:rPr lang="en-US" altLang="en-US" sz="3413" dirty="0" smtClean="0">
                <a:solidFill>
                  <a:schemeClr val="tx1"/>
                </a:solidFill>
              </a:rPr>
              <a:t>above, </a:t>
            </a:r>
            <a:r>
              <a:rPr lang="en-US" altLang="en-US" sz="3413" dirty="0">
                <a:solidFill>
                  <a:schemeClr val="tx1"/>
                </a:solidFill>
              </a:rPr>
              <a:t>and below. 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413" dirty="0">
                <a:solidFill>
                  <a:schemeClr val="tx1"/>
                </a:solidFill>
              </a:rPr>
              <a:t>Walk-around will identify obstructions, low hanging </a:t>
            </a:r>
            <a:r>
              <a:rPr lang="en-US" altLang="en-US" sz="3413" dirty="0" smtClean="0">
                <a:solidFill>
                  <a:schemeClr val="tx1"/>
                </a:solidFill>
              </a:rPr>
              <a:t>branches, </a:t>
            </a:r>
            <a:r>
              <a:rPr lang="en-US" altLang="en-US" sz="3413" dirty="0">
                <a:solidFill>
                  <a:schemeClr val="tx1"/>
                </a:solidFill>
              </a:rPr>
              <a:t>or clearance-related problems.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413" dirty="0">
                <a:solidFill>
                  <a:schemeClr val="tx1"/>
                </a:solidFill>
              </a:rPr>
              <a:t>Be vigilant of vehicle’s blind spots.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056623" indent="-406394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76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625575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91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227580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92603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357626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422649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487672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552695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30ED7F-E7DD-4494-9F4A-99CE3C908711}" type="slidenum">
              <a:rPr lang="en-US" altLang="en-US" sz="1991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99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964" y="4647939"/>
            <a:ext cx="3186853" cy="317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9" y="81603"/>
            <a:ext cx="303445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6" y="4896637"/>
            <a:ext cx="3251200" cy="433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506" y="346625"/>
            <a:ext cx="9028853" cy="952672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Backing </a:t>
            </a:r>
            <a:r>
              <a:rPr lang="en-US" altLang="en-US" dirty="0" smtClean="0">
                <a:solidFill>
                  <a:schemeClr val="tx1"/>
                </a:solidFill>
              </a:rPr>
              <a:t>Collisions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812" y="1697043"/>
            <a:ext cx="12354559" cy="5520267"/>
          </a:xfrm>
        </p:spPr>
        <p:txBody>
          <a:bodyPr>
            <a:no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Other conditions or situations that may contribute to backing accidents include: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Moving backwards without first looking to be sure that the area behind the vehicle is clear – no one can assume that it’s safe to back up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Lack of, or inadequately designed, mirrors (size, shape, configuration)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Improperly positioned mirrors (mounting locations)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9" y="6771696"/>
            <a:ext cx="3673564" cy="24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25" y="6771696"/>
            <a:ext cx="2265563" cy="25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4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349" y="116404"/>
            <a:ext cx="8453120" cy="1170432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Backing collisions </a:t>
            </a:r>
            <a:r>
              <a:rPr lang="en-US" altLang="en-US" dirty="0" smtClean="0">
                <a:solidFill>
                  <a:schemeClr val="tx1"/>
                </a:solidFill>
              </a:rPr>
              <a:t>(cont..)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808" y="1714137"/>
            <a:ext cx="11714478" cy="5520267"/>
          </a:xfrm>
        </p:spPr>
        <p:txBody>
          <a:bodyPr>
            <a:no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Other conditions or situations that may contribute to backing accidents include: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Improperly adjusted mirrors (line of sight, minimize blind spots)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Blind spots </a:t>
            </a:r>
            <a:r>
              <a:rPr lang="en-US" altLang="en-US" sz="3700" dirty="0" smtClean="0">
                <a:solidFill>
                  <a:schemeClr val="tx1"/>
                </a:solidFill>
              </a:rPr>
              <a:t>that cannot </a:t>
            </a:r>
            <a:r>
              <a:rPr lang="en-US" altLang="en-US" sz="3700" dirty="0">
                <a:solidFill>
                  <a:schemeClr val="tx1"/>
                </a:solidFill>
              </a:rPr>
              <a:t>be easily corrected with mirrors (the area located immediately behind large vehicles)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View blocks (signs, shrubs)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Turning while backing (body of vehicle or trailer obscures target area)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58" y="8072845"/>
            <a:ext cx="2374226" cy="15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6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892" y="116405"/>
            <a:ext cx="8453120" cy="117043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Backing collisions </a:t>
            </a:r>
            <a:r>
              <a:rPr lang="en-US" altLang="en-US" dirty="0" smtClean="0">
                <a:solidFill>
                  <a:schemeClr val="tx1"/>
                </a:solidFill>
              </a:rPr>
              <a:t>(cont.)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81" y="1741134"/>
            <a:ext cx="9452348" cy="5982208"/>
          </a:xfrm>
        </p:spPr>
        <p:txBody>
          <a:bodyPr>
            <a:noAutofit/>
          </a:bodyPr>
          <a:lstStyle/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 smtClean="0">
                <a:solidFill>
                  <a:schemeClr val="tx1"/>
                </a:solidFill>
              </a:rPr>
              <a:t>Distractions </a:t>
            </a:r>
            <a:r>
              <a:rPr lang="en-US" altLang="en-US" sz="3700" dirty="0">
                <a:solidFill>
                  <a:schemeClr val="tx1"/>
                </a:solidFill>
              </a:rPr>
              <a:t>caused by bystanders, traffic, improper signaling of helper, etc.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Low visibility conditions (weather, night, enclosed docks, dimly lit garages)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Hard to see physical barriers behind the vehicle (posts, cargo, pallets, etc.)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Physical barriers which move behind the vehicle prior to, or during, the backing maneuver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842" y="0"/>
            <a:ext cx="3108959" cy="701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3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482" y="-17875"/>
            <a:ext cx="9028853" cy="119068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Prevention Tips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83" y="1749456"/>
            <a:ext cx="10691222" cy="5520267"/>
          </a:xfrm>
        </p:spPr>
        <p:txBody>
          <a:bodyPr>
            <a:noAutofit/>
          </a:bodyPr>
          <a:lstStyle/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 smtClean="0">
                <a:solidFill>
                  <a:schemeClr val="tx1"/>
                </a:solidFill>
              </a:rPr>
              <a:t>If </a:t>
            </a:r>
            <a:r>
              <a:rPr lang="en-US" altLang="en-US" sz="3700" dirty="0">
                <a:solidFill>
                  <a:schemeClr val="tx1"/>
                </a:solidFill>
              </a:rPr>
              <a:t>your </a:t>
            </a:r>
            <a:r>
              <a:rPr lang="en-US" altLang="en-US" sz="3700" dirty="0">
                <a:solidFill>
                  <a:schemeClr val="tx1"/>
                </a:solidFill>
              </a:rPr>
              <a:t>vehicle (sedan, SUV, pickup, van, etc.) </a:t>
            </a:r>
            <a:r>
              <a:rPr lang="en-US" altLang="en-US" sz="3700" dirty="0">
                <a:solidFill>
                  <a:schemeClr val="tx1"/>
                </a:solidFill>
              </a:rPr>
              <a:t>has a rear </a:t>
            </a:r>
            <a:r>
              <a:rPr lang="en-US" altLang="en-US" sz="3700" dirty="0" smtClean="0">
                <a:solidFill>
                  <a:schemeClr val="tx1"/>
                </a:solidFill>
              </a:rPr>
              <a:t>window, use </a:t>
            </a:r>
            <a:r>
              <a:rPr lang="en-US" altLang="en-US" sz="3700" dirty="0">
                <a:solidFill>
                  <a:schemeClr val="tx1"/>
                </a:solidFill>
              </a:rPr>
              <a:t>defoggers (if available) to melt </a:t>
            </a:r>
            <a:r>
              <a:rPr lang="en-US" altLang="en-US" sz="3700" dirty="0" smtClean="0">
                <a:solidFill>
                  <a:schemeClr val="tx1"/>
                </a:solidFill>
              </a:rPr>
              <a:t>snow/ice </a:t>
            </a:r>
            <a:r>
              <a:rPr lang="en-US" altLang="en-US" sz="3700" dirty="0">
                <a:solidFill>
                  <a:schemeClr val="tx1"/>
                </a:solidFill>
              </a:rPr>
              <a:t>and keep the window clear.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Take time to walk around your vehicle and look for people, vehicles, or other objects that may obstruct your start-up/back-up path. 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Don’t forget to look overhead to ensure a safe clearance. </a:t>
            </a:r>
          </a:p>
        </p:txBody>
      </p:sp>
    </p:spTree>
    <p:extLst>
      <p:ext uri="{BB962C8B-B14F-4D97-AF65-F5344CB8AC3E}">
        <p14:creationId xmlns:p14="http://schemas.microsoft.com/office/powerpoint/2010/main" val="18280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821" y="198363"/>
            <a:ext cx="9028854" cy="96217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Prevention Tips </a:t>
            </a:r>
            <a:r>
              <a:rPr lang="en-US" altLang="en-US" dirty="0" smtClean="0">
                <a:solidFill>
                  <a:schemeClr val="tx1"/>
                </a:solidFill>
              </a:rPr>
              <a:t>(cont..)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557" y="1806222"/>
            <a:ext cx="11280502" cy="5520267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3700" dirty="0" smtClean="0">
                <a:solidFill>
                  <a:schemeClr val="tx1"/>
                </a:solidFill>
              </a:rPr>
              <a:t>Minimize </a:t>
            </a:r>
            <a:r>
              <a:rPr lang="en-US" altLang="en-US" sz="3700" dirty="0">
                <a:solidFill>
                  <a:schemeClr val="tx1"/>
                </a:solidFill>
              </a:rPr>
              <a:t>distractions (turn off music or talk radio so that you can hear what’s happening around your vehicle)</a:t>
            </a:r>
          </a:p>
          <a:p>
            <a:pPr lvl="1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After the walk-around check, have no delay in moving vehicle.  Don’t enable another hazard to approach your vehicle while you are getting ready to move.</a:t>
            </a:r>
          </a:p>
          <a:p>
            <a:pPr lvl="1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Avoid “blind side” backing (backing and turning simultaneously </a:t>
            </a:r>
            <a:r>
              <a:rPr lang="en-US" altLang="en-US" sz="3700" dirty="0" smtClean="0">
                <a:solidFill>
                  <a:schemeClr val="tx1"/>
                </a:solidFill>
              </a:rPr>
              <a:t>when the </a:t>
            </a:r>
            <a:r>
              <a:rPr lang="en-US" altLang="en-US" sz="3700" dirty="0">
                <a:solidFill>
                  <a:schemeClr val="tx1"/>
                </a:solidFill>
              </a:rPr>
              <a:t>vehicle blocks the driver’s view).</a:t>
            </a:r>
          </a:p>
        </p:txBody>
      </p:sp>
    </p:spTree>
    <p:extLst>
      <p:ext uri="{BB962C8B-B14F-4D97-AF65-F5344CB8AC3E}">
        <p14:creationId xmlns:p14="http://schemas.microsoft.com/office/powerpoint/2010/main" val="12844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2274" y="-14224"/>
            <a:ext cx="8453120" cy="1170432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Prevention Tips </a:t>
            </a:r>
            <a:r>
              <a:rPr lang="en-US" altLang="en-US" dirty="0" smtClean="0">
                <a:solidFill>
                  <a:schemeClr val="tx1"/>
                </a:solidFill>
              </a:rPr>
              <a:t>(cont..)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230" y="1792999"/>
            <a:ext cx="10633649" cy="5520267"/>
          </a:xfrm>
        </p:spPr>
        <p:txBody>
          <a:bodyPr>
            <a:noAutofit/>
          </a:bodyPr>
          <a:lstStyle/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 smtClean="0">
                <a:solidFill>
                  <a:schemeClr val="tx1"/>
                </a:solidFill>
              </a:rPr>
              <a:t>Check </a:t>
            </a:r>
            <a:r>
              <a:rPr lang="en-US" altLang="en-US" sz="3700" dirty="0">
                <a:solidFill>
                  <a:schemeClr val="tx1"/>
                </a:solidFill>
              </a:rPr>
              <a:t>your mirrors – are they both clean and adjusted to minimize any “blind areas”?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Start up slowly at first to allow other vehicles and pedestrians, who may have unexpectedly approached, to safely move away.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Tap horn in congested areas or recruit a spotter (if permitted by your agency’s </a:t>
            </a:r>
            <a:r>
              <a:rPr lang="en-US" altLang="en-US" sz="3700" dirty="0" smtClean="0">
                <a:solidFill>
                  <a:schemeClr val="tx1"/>
                </a:solidFill>
              </a:rPr>
              <a:t>policies) </a:t>
            </a:r>
            <a:r>
              <a:rPr lang="en-US" altLang="en-US" sz="3700" dirty="0">
                <a:solidFill>
                  <a:schemeClr val="tx1"/>
                </a:solidFill>
              </a:rPr>
              <a:t>and practice hand signals to avoid </a:t>
            </a:r>
            <a:r>
              <a:rPr lang="en-US" altLang="en-US" sz="3700" dirty="0" smtClean="0">
                <a:solidFill>
                  <a:schemeClr val="tx1"/>
                </a:solidFill>
              </a:rPr>
              <a:t>confusion.</a:t>
            </a:r>
            <a:endParaRPr lang="en-US" altLang="en-US" sz="3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5337" y="0"/>
            <a:ext cx="8453120" cy="1170432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Prevention Tips </a:t>
            </a:r>
            <a:r>
              <a:rPr lang="en-US" altLang="en-US" dirty="0" smtClean="0">
                <a:solidFill>
                  <a:schemeClr val="tx1"/>
                </a:solidFill>
              </a:rPr>
              <a:t>(cont..)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3098" y="1826381"/>
            <a:ext cx="11458867" cy="5520267"/>
          </a:xfrm>
        </p:spPr>
        <p:txBody>
          <a:bodyPr>
            <a:noAutofit/>
          </a:bodyPr>
          <a:lstStyle/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 smtClean="0">
                <a:solidFill>
                  <a:schemeClr val="tx1"/>
                </a:solidFill>
              </a:rPr>
              <a:t>Turn </a:t>
            </a:r>
            <a:r>
              <a:rPr lang="en-US" altLang="en-US" sz="3700" dirty="0">
                <a:solidFill>
                  <a:schemeClr val="tx1"/>
                </a:solidFill>
              </a:rPr>
              <a:t>off personal radios and lower window during back up moves to hear any verbal alerts/warnings. 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Stop before loading dock contact - get out and check the final distance to dock. (Serious injuries can occur when bystanders are pinched between vehicles and docks.) </a:t>
            </a:r>
          </a:p>
          <a:p>
            <a:pPr lvl="1"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sz="3700" dirty="0">
                <a:solidFill>
                  <a:schemeClr val="tx1"/>
                </a:solidFill>
              </a:rPr>
              <a:t>Make back-up moves slowly in order to stop quickly.</a:t>
            </a:r>
          </a:p>
        </p:txBody>
      </p:sp>
    </p:spTree>
    <p:extLst>
      <p:ext uri="{BB962C8B-B14F-4D97-AF65-F5344CB8AC3E}">
        <p14:creationId xmlns:p14="http://schemas.microsoft.com/office/powerpoint/2010/main" val="13325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251200"/>
            <a:ext cx="11054080" cy="1625600"/>
          </a:xfrm>
        </p:spPr>
        <p:txBody>
          <a:bodyPr anchor="ctr"/>
          <a:lstStyle/>
          <a:p>
            <a:r>
              <a:rPr lang="en-US" altLang="en-US" sz="6827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Safe Vehicle Backing</a:t>
            </a:r>
            <a:endParaRPr lang="en-US" altLang="en-US" sz="6827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18827" y="216747"/>
            <a:ext cx="9028853" cy="1878471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What’s behind you?</a:t>
            </a:r>
          </a:p>
        </p:txBody>
      </p:sp>
      <p:pic>
        <p:nvPicPr>
          <p:cNvPr id="8195" name="Picture 8" descr="Stalking behind c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1803" y="2654594"/>
            <a:ext cx="6242899" cy="6059589"/>
          </a:xfrm>
          <a:noFill/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056623" indent="-406394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76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625575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91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227580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92603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357626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422649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487672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552695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99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227" y="-1161"/>
            <a:ext cx="8453120" cy="1170432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600442"/>
            <a:ext cx="9753600" cy="6208889"/>
          </a:xfrm>
        </p:spPr>
        <p:txBody>
          <a:bodyPr>
            <a:no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Backing up isn’t easy: </a:t>
            </a:r>
          </a:p>
          <a:p>
            <a:pPr lvl="1" eaLnBrk="1" hangingPunct="1">
              <a:buClrTx/>
              <a:buFont typeface="Courier New" panose="02070309020205020404" pitchFamily="49" charset="0"/>
              <a:buChar char="o"/>
            </a:pPr>
            <a:r>
              <a:rPr lang="en-US" altLang="en-US" sz="3700" dirty="0">
                <a:solidFill>
                  <a:schemeClr val="tx1"/>
                </a:solidFill>
              </a:rPr>
              <a:t>The driver’s seat faces </a:t>
            </a:r>
            <a:r>
              <a:rPr lang="en-US" altLang="en-US" sz="3700" dirty="0" smtClean="0">
                <a:solidFill>
                  <a:schemeClr val="tx1"/>
                </a:solidFill>
              </a:rPr>
              <a:t>forward, </a:t>
            </a:r>
            <a:r>
              <a:rPr lang="en-US" altLang="en-US" sz="3700" dirty="0">
                <a:solidFill>
                  <a:schemeClr val="tx1"/>
                </a:solidFill>
              </a:rPr>
              <a:t>making it tough to turn to look and see behind the vehicle; </a:t>
            </a:r>
          </a:p>
          <a:p>
            <a:pPr lvl="1" eaLnBrk="1" hangingPunct="1">
              <a:buClrTx/>
              <a:buFont typeface="Courier New" panose="02070309020205020404" pitchFamily="49" charset="0"/>
              <a:buChar char="o"/>
            </a:pPr>
            <a:r>
              <a:rPr lang="en-US" altLang="en-US" sz="3700" dirty="0">
                <a:solidFill>
                  <a:schemeClr val="tx1"/>
                </a:solidFill>
              </a:rPr>
              <a:t>Many </a:t>
            </a:r>
            <a:r>
              <a:rPr lang="en-US" altLang="en-US" sz="3700" dirty="0" smtClean="0">
                <a:solidFill>
                  <a:schemeClr val="tx1"/>
                </a:solidFill>
              </a:rPr>
              <a:t>cargo-carrying </a:t>
            </a:r>
            <a:r>
              <a:rPr lang="en-US" altLang="en-US" sz="3700" dirty="0">
                <a:solidFill>
                  <a:schemeClr val="tx1"/>
                </a:solidFill>
              </a:rPr>
              <a:t>vehicles create giant blind areas where you can’t see; and </a:t>
            </a:r>
          </a:p>
          <a:p>
            <a:pPr lvl="1" eaLnBrk="1" hangingPunct="1">
              <a:buClrTx/>
              <a:buFont typeface="Courier New" panose="02070309020205020404" pitchFamily="49" charset="0"/>
              <a:buChar char="o"/>
            </a:pPr>
            <a:r>
              <a:rPr lang="en-US" altLang="en-US" sz="3700" dirty="0">
                <a:solidFill>
                  <a:schemeClr val="tx1"/>
                </a:solidFill>
              </a:rPr>
              <a:t>Mirrors (and even TV camera systems) while helpful, can distort views and don’t cover every area unless positioned properly.</a:t>
            </a:r>
          </a:p>
        </p:txBody>
      </p:sp>
    </p:spTree>
    <p:extLst>
      <p:ext uri="{BB962C8B-B14F-4D97-AF65-F5344CB8AC3E}">
        <p14:creationId xmlns:p14="http://schemas.microsoft.com/office/powerpoint/2010/main" val="31791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426" y="668904"/>
            <a:ext cx="9028854" cy="496949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7733" y="1486212"/>
            <a:ext cx="11058918" cy="551800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98" dirty="0">
                <a:solidFill>
                  <a:schemeClr val="tx1"/>
                </a:solidFill>
              </a:rPr>
              <a:t>Although there are new “aids” or “</a:t>
            </a:r>
            <a:r>
              <a:rPr lang="en-US" altLang="en-US" sz="3698" dirty="0" smtClean="0">
                <a:solidFill>
                  <a:schemeClr val="tx1"/>
                </a:solidFill>
              </a:rPr>
              <a:t>tools,” </a:t>
            </a:r>
            <a:r>
              <a:rPr lang="en-US" altLang="en-US" sz="3698" dirty="0">
                <a:solidFill>
                  <a:schemeClr val="tx1"/>
                </a:solidFill>
              </a:rPr>
              <a:t>such as camera systems and sonar systems, the only certain way for any driver to know that </a:t>
            </a:r>
            <a:r>
              <a:rPr lang="en-US" altLang="en-US" sz="3698" dirty="0" smtClean="0">
                <a:solidFill>
                  <a:schemeClr val="tx1"/>
                </a:solidFill>
              </a:rPr>
              <a:t>there is </a:t>
            </a:r>
            <a:r>
              <a:rPr lang="en-US" altLang="en-US" sz="3698" dirty="0">
                <a:solidFill>
                  <a:schemeClr val="tx1"/>
                </a:solidFill>
              </a:rPr>
              <a:t>enough room to maneuver is to get out and look. </a:t>
            </a:r>
          </a:p>
        </p:txBody>
      </p:sp>
      <p:pic>
        <p:nvPicPr>
          <p:cNvPr id="11268" name="Picture 4" descr="DSC_0668.jpg image by Trent2000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11" y="4497291"/>
            <a:ext cx="6401283" cy="42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0937" y="0"/>
            <a:ext cx="8453120" cy="1170432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1279" y="1508033"/>
            <a:ext cx="10026470" cy="5520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Only by looking at exact clearances on either side </a:t>
            </a:r>
            <a:r>
              <a:rPr lang="en-US" altLang="en-US" dirty="0" smtClean="0">
                <a:solidFill>
                  <a:schemeClr val="tx1"/>
                </a:solidFill>
              </a:rPr>
              <a:t>of (and </a:t>
            </a:r>
            <a:r>
              <a:rPr lang="en-US" altLang="en-US" dirty="0">
                <a:solidFill>
                  <a:schemeClr val="tx1"/>
                </a:solidFill>
              </a:rPr>
              <a:t>behind!) the vehicle can a driver spot what maneuvers will be needed to safely back into a parking or loading area.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13316" name="Picture 7" descr="5589d1260408760-i-failed-alley-dock-third-time-2005_0327road0186-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03" y="4362506"/>
            <a:ext cx="5743787" cy="43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7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57582" y="61929"/>
            <a:ext cx="9028853" cy="1131146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Vehicle Backing Safety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29547" y="1857186"/>
            <a:ext cx="11975253" cy="6407573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Think In Advance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Use a Spotter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Do a Walk-Around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Know Clearances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056623" indent="-406394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76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625575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91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227580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92603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357626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422649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487672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552695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C4AFA2-49DD-4691-8371-C4E29A61E5D2}" type="slidenum">
              <a:rPr lang="en-US" altLang="en-US" sz="1991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99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5" name="Picture 6" descr="F 150 Cra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82" y="5943117"/>
            <a:ext cx="5052907" cy="265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641208" y="8801141"/>
            <a:ext cx="6285653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13" dirty="0">
                <a:solidFill>
                  <a:schemeClr val="tx1"/>
                </a:solidFill>
                <a:latin typeface="Arial" panose="020B0604020202020204" pitchFamily="34" charset="0"/>
              </a:rPr>
              <a:t>Backing out of a driveway</a:t>
            </a:r>
          </a:p>
        </p:txBody>
      </p:sp>
      <p:pic>
        <p:nvPicPr>
          <p:cNvPr id="1536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30" y="1857186"/>
            <a:ext cx="3675662" cy="275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85256" y="0"/>
            <a:ext cx="8453120" cy="1170432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Think in Advance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79863" y="1845637"/>
            <a:ext cx="10403840" cy="4725447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Try to position vehicle so </a:t>
            </a:r>
            <a:r>
              <a:rPr lang="en-US" altLang="en-US" dirty="0" smtClean="0">
                <a:solidFill>
                  <a:schemeClr val="tx1"/>
                </a:solidFill>
              </a:rPr>
              <a:t>that you </a:t>
            </a:r>
            <a:r>
              <a:rPr lang="en-US" altLang="en-US" dirty="0">
                <a:solidFill>
                  <a:schemeClr val="tx1"/>
                </a:solidFill>
              </a:rPr>
              <a:t>don’t have to back up.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Choose easy exit parking spots that don’t crowd neighboring vehicles.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Back into the space if possible when parking.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Back to the left if possible so you can see objects on the driver’s side.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056623" indent="-406394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76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625575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91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227580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92603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357626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422649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487672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552695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93577F-E8E3-436F-B91A-80A5782E45C7}" type="slidenum">
              <a:rPr lang="en-US" altLang="en-US" sz="1991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99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94" y="5873560"/>
            <a:ext cx="3393439" cy="274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08854" y="650240"/>
            <a:ext cx="9028854" cy="488749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Use a Spotter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91823" y="1625600"/>
            <a:ext cx="11622394" cy="5520267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Use another person to help when backing.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Turn off radio and roll down window to hear what spotter is telling you.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Make sure driver and spotter clearly understand hand signals.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Don’t have spotter walking backwards while giving instructions.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056623" indent="-406394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76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625575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91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227580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926034" indent="-325115">
              <a:spcBef>
                <a:spcPts val="1422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357626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422649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487672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5526954" indent="-325115" eaLnBrk="0" fontAlgn="base" hangingPunct="0">
              <a:spcBef>
                <a:spcPts val="1422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7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E0F6C8-EF21-4977-B501-F76EEAFFD52D}" type="slidenum">
              <a:rPr lang="en-US" altLang="en-US" sz="1991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99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94" y="6162007"/>
            <a:ext cx="5592837" cy="33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32813</TotalTime>
  <Words>945</Words>
  <Application>Microsoft Office PowerPoint</Application>
  <PresentationFormat>Custom</PresentationFormat>
  <Paragraphs>92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Courier New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Wingdings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Safe Vehicle Backing</vt:lpstr>
      <vt:lpstr>What’s behind you?</vt:lpstr>
      <vt:lpstr>Introduction</vt:lpstr>
      <vt:lpstr>Introduction</vt:lpstr>
      <vt:lpstr>Introduction</vt:lpstr>
      <vt:lpstr>Vehicle Backing Safety</vt:lpstr>
      <vt:lpstr>Think in Advance</vt:lpstr>
      <vt:lpstr>Use a Spotter</vt:lpstr>
      <vt:lpstr>Do a Walk-Around</vt:lpstr>
      <vt:lpstr>Know Clearances</vt:lpstr>
      <vt:lpstr>Backing Collisions</vt:lpstr>
      <vt:lpstr>Backing collisions (cont..)</vt:lpstr>
      <vt:lpstr> Backing collisions (cont.)</vt:lpstr>
      <vt:lpstr>Prevention Tips</vt:lpstr>
      <vt:lpstr>Prevention Tips (cont..)</vt:lpstr>
      <vt:lpstr>Prevention Tips (cont..)</vt:lpstr>
      <vt:lpstr>Prevention Tips (cont..)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295</cp:revision>
  <cp:lastPrinted>2018-07-31T13:11:46Z</cp:lastPrinted>
  <dcterms:modified xsi:type="dcterms:W3CDTF">2021-11-04T12:23:35Z</dcterms:modified>
</cp:coreProperties>
</file>